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255"/>
  </p:notesMasterIdLst>
  <p:sldIdLst>
    <p:sldId id="256" r:id="rId2"/>
    <p:sldId id="287" r:id="rId3"/>
    <p:sldId id="408" r:id="rId4"/>
    <p:sldId id="409" r:id="rId5"/>
    <p:sldId id="288" r:id="rId6"/>
    <p:sldId id="289" r:id="rId7"/>
    <p:sldId id="300" r:id="rId8"/>
    <p:sldId id="299" r:id="rId9"/>
    <p:sldId id="309" r:id="rId10"/>
    <p:sldId id="310" r:id="rId11"/>
    <p:sldId id="311" r:id="rId12"/>
    <p:sldId id="312" r:id="rId13"/>
    <p:sldId id="362" r:id="rId14"/>
    <p:sldId id="363" r:id="rId15"/>
    <p:sldId id="259" r:id="rId16"/>
    <p:sldId id="410" r:id="rId17"/>
    <p:sldId id="290" r:id="rId18"/>
    <p:sldId id="411" r:id="rId19"/>
    <p:sldId id="294" r:id="rId20"/>
    <p:sldId id="412" r:id="rId21"/>
    <p:sldId id="295" r:id="rId22"/>
    <p:sldId id="509" r:id="rId23"/>
    <p:sldId id="339" r:id="rId24"/>
    <p:sldId id="512" r:id="rId25"/>
    <p:sldId id="343" r:id="rId26"/>
    <p:sldId id="413" r:id="rId27"/>
    <p:sldId id="342" r:id="rId28"/>
    <p:sldId id="414" r:id="rId29"/>
    <p:sldId id="297" r:id="rId30"/>
    <p:sldId id="415" r:id="rId31"/>
    <p:sldId id="328" r:id="rId32"/>
    <p:sldId id="364" r:id="rId33"/>
    <p:sldId id="365" r:id="rId34"/>
    <p:sldId id="260" r:id="rId35"/>
    <p:sldId id="416" r:id="rId36"/>
    <p:sldId id="303" r:id="rId37"/>
    <p:sldId id="417" r:id="rId38"/>
    <p:sldId id="354" r:id="rId39"/>
    <p:sldId id="418" r:id="rId40"/>
    <p:sldId id="352" r:id="rId41"/>
    <p:sldId id="517" r:id="rId42"/>
    <p:sldId id="353" r:id="rId43"/>
    <p:sldId id="518" r:id="rId44"/>
    <p:sldId id="356" r:id="rId45"/>
    <p:sldId id="419" r:id="rId46"/>
    <p:sldId id="318" r:id="rId47"/>
    <p:sldId id="510" r:id="rId48"/>
    <p:sldId id="313" r:id="rId49"/>
    <p:sldId id="366" r:id="rId50"/>
    <p:sldId id="367" r:id="rId51"/>
    <p:sldId id="261" r:id="rId52"/>
    <p:sldId id="420" r:id="rId53"/>
    <p:sldId id="314" r:id="rId54"/>
    <p:sldId id="427" r:id="rId55"/>
    <p:sldId id="315" r:id="rId56"/>
    <p:sldId id="511" r:id="rId57"/>
    <p:sldId id="346" r:id="rId58"/>
    <p:sldId id="513" r:id="rId59"/>
    <p:sldId id="428" r:id="rId60"/>
    <p:sldId id="429" r:id="rId61"/>
    <p:sldId id="430" r:id="rId62"/>
    <p:sldId id="423" r:id="rId63"/>
    <p:sldId id="324" r:id="rId64"/>
    <p:sldId id="424" r:id="rId65"/>
    <p:sldId id="325" r:id="rId66"/>
    <p:sldId id="425" r:id="rId67"/>
    <p:sldId id="326" r:id="rId68"/>
    <p:sldId id="426" r:id="rId69"/>
    <p:sldId id="317" r:id="rId70"/>
    <p:sldId id="368" r:id="rId71"/>
    <p:sldId id="369" r:id="rId72"/>
    <p:sldId id="262" r:id="rId73"/>
    <p:sldId id="433" r:id="rId74"/>
    <p:sldId id="436" r:id="rId75"/>
    <p:sldId id="435" r:id="rId76"/>
    <p:sldId id="434" r:id="rId77"/>
    <p:sldId id="431" r:id="rId78"/>
    <p:sldId id="432" r:id="rId79"/>
    <p:sldId id="370" r:id="rId80"/>
    <p:sldId id="371" r:id="rId81"/>
    <p:sldId id="263" r:id="rId82"/>
    <p:sldId id="441" r:id="rId83"/>
    <p:sldId id="439" r:id="rId84"/>
    <p:sldId id="440" r:id="rId85"/>
    <p:sldId id="437" r:id="rId86"/>
    <p:sldId id="438" r:id="rId87"/>
    <p:sldId id="372" r:id="rId88"/>
    <p:sldId id="373" r:id="rId89"/>
    <p:sldId id="265" r:id="rId90"/>
    <p:sldId id="442" r:id="rId91"/>
    <p:sldId id="443" r:id="rId92"/>
    <p:sldId id="444" r:id="rId93"/>
    <p:sldId id="301" r:id="rId94"/>
    <p:sldId id="449" r:id="rId95"/>
    <p:sldId id="445" r:id="rId96"/>
    <p:sldId id="446" r:id="rId97"/>
    <p:sldId id="333" r:id="rId98"/>
    <p:sldId id="447" r:id="rId99"/>
    <p:sldId id="341" r:id="rId100"/>
    <p:sldId id="448" r:id="rId101"/>
    <p:sldId id="334" r:id="rId102"/>
    <p:sldId id="374" r:id="rId103"/>
    <p:sldId id="375" r:id="rId104"/>
    <p:sldId id="266" r:id="rId105"/>
    <p:sldId id="450" r:id="rId106"/>
    <p:sldId id="452" r:id="rId107"/>
    <p:sldId id="453" r:id="rId108"/>
    <p:sldId id="451" r:id="rId109"/>
    <p:sldId id="376" r:id="rId110"/>
    <p:sldId id="377" r:id="rId111"/>
    <p:sldId id="267" r:id="rId112"/>
    <p:sldId id="454" r:id="rId113"/>
    <p:sldId id="359" r:id="rId114"/>
    <p:sldId id="455" r:id="rId115"/>
    <p:sldId id="355" r:id="rId116"/>
    <p:sldId id="514" r:id="rId117"/>
    <p:sldId id="349" r:id="rId118"/>
    <p:sldId id="515" r:id="rId119"/>
    <p:sldId id="350" r:id="rId120"/>
    <p:sldId id="516" r:id="rId121"/>
    <p:sldId id="351" r:id="rId122"/>
    <p:sldId id="378" r:id="rId123"/>
    <p:sldId id="379" r:id="rId124"/>
    <p:sldId id="268" r:id="rId125"/>
    <p:sldId id="456" r:id="rId126"/>
    <p:sldId id="336" r:id="rId127"/>
    <p:sldId id="458" r:id="rId128"/>
    <p:sldId id="459" r:id="rId129"/>
    <p:sldId id="337" r:id="rId130"/>
    <p:sldId id="460" r:id="rId131"/>
    <p:sldId id="340" r:id="rId132"/>
    <p:sldId id="457" r:id="rId133"/>
    <p:sldId id="380" r:id="rId134"/>
    <p:sldId id="381" r:id="rId135"/>
    <p:sldId id="270" r:id="rId136"/>
    <p:sldId id="461" r:id="rId137"/>
    <p:sldId id="463" r:id="rId138"/>
    <p:sldId id="462" r:id="rId139"/>
    <p:sldId id="382" r:id="rId140"/>
    <p:sldId id="383" r:id="rId141"/>
    <p:sldId id="271" r:id="rId142"/>
    <p:sldId id="464" r:id="rId143"/>
    <p:sldId id="465" r:id="rId144"/>
    <p:sldId id="302" r:id="rId145"/>
    <p:sldId id="466" r:id="rId146"/>
    <p:sldId id="304" r:id="rId147"/>
    <p:sldId id="384" r:id="rId148"/>
    <p:sldId id="385" r:id="rId149"/>
    <p:sldId id="272" r:id="rId150"/>
    <p:sldId id="467" r:id="rId151"/>
    <p:sldId id="468" r:id="rId152"/>
    <p:sldId id="386" r:id="rId153"/>
    <p:sldId id="387" r:id="rId154"/>
    <p:sldId id="274" r:id="rId155"/>
    <p:sldId id="469" r:id="rId156"/>
    <p:sldId id="292" r:id="rId157"/>
    <p:sldId id="471" r:id="rId158"/>
    <p:sldId id="470" r:id="rId159"/>
    <p:sldId id="472" r:id="rId160"/>
    <p:sldId id="335" r:id="rId161"/>
    <p:sldId id="388" r:id="rId162"/>
    <p:sldId id="389" r:id="rId163"/>
    <p:sldId id="275" r:id="rId164"/>
    <p:sldId id="473" r:id="rId165"/>
    <p:sldId id="358" r:id="rId166"/>
    <p:sldId id="519" r:id="rId167"/>
    <p:sldId id="298" r:id="rId168"/>
    <p:sldId id="508" r:id="rId169"/>
    <p:sldId id="474" r:id="rId170"/>
    <p:sldId id="475" r:id="rId171"/>
    <p:sldId id="329" r:id="rId172"/>
    <p:sldId id="476" r:id="rId173"/>
    <p:sldId id="477" r:id="rId174"/>
    <p:sldId id="330" r:id="rId175"/>
    <p:sldId id="390" r:id="rId176"/>
    <p:sldId id="391" r:id="rId177"/>
    <p:sldId id="276" r:id="rId178"/>
    <p:sldId id="478" r:id="rId179"/>
    <p:sldId id="479" r:id="rId180"/>
    <p:sldId id="357" r:id="rId181"/>
    <p:sldId id="392" r:id="rId182"/>
    <p:sldId id="393" r:id="rId183"/>
    <p:sldId id="277" r:id="rId184"/>
    <p:sldId id="480" r:id="rId185"/>
    <p:sldId id="322" r:id="rId186"/>
    <p:sldId id="481" r:id="rId187"/>
    <p:sldId id="323" r:id="rId188"/>
    <p:sldId id="482" r:id="rId189"/>
    <p:sldId id="483" r:id="rId190"/>
    <p:sldId id="484" r:id="rId191"/>
    <p:sldId id="344" r:id="rId192"/>
    <p:sldId id="485" r:id="rId193"/>
    <p:sldId id="345" r:id="rId194"/>
    <p:sldId id="394" r:id="rId195"/>
    <p:sldId id="395" r:id="rId196"/>
    <p:sldId id="278" r:id="rId197"/>
    <p:sldId id="489" r:id="rId198"/>
    <p:sldId id="487" r:id="rId199"/>
    <p:sldId id="488" r:id="rId200"/>
    <p:sldId id="338" r:id="rId201"/>
    <p:sldId id="396" r:id="rId202"/>
    <p:sldId id="397" r:id="rId203"/>
    <p:sldId id="279" r:id="rId204"/>
    <p:sldId id="491" r:id="rId205"/>
    <p:sldId id="490" r:id="rId206"/>
    <p:sldId id="493" r:id="rId207"/>
    <p:sldId id="291" r:id="rId208"/>
    <p:sldId id="492" r:id="rId209"/>
    <p:sldId id="398" r:id="rId210"/>
    <p:sldId id="399" r:id="rId211"/>
    <p:sldId id="281" r:id="rId212"/>
    <p:sldId id="494" r:id="rId213"/>
    <p:sldId id="495" r:id="rId214"/>
    <p:sldId id="400" r:id="rId215"/>
    <p:sldId id="401" r:id="rId216"/>
    <p:sldId id="282" r:id="rId217"/>
    <p:sldId id="496" r:id="rId218"/>
    <p:sldId id="497" r:id="rId219"/>
    <p:sldId id="498" r:id="rId220"/>
    <p:sldId id="499" r:id="rId221"/>
    <p:sldId id="305" r:id="rId222"/>
    <p:sldId id="500" r:id="rId223"/>
    <p:sldId id="320" r:id="rId224"/>
    <p:sldId id="501" r:id="rId225"/>
    <p:sldId id="360" r:id="rId226"/>
    <p:sldId id="402" r:id="rId227"/>
    <p:sldId id="403" r:id="rId228"/>
    <p:sldId id="283" r:id="rId229"/>
    <p:sldId id="504" r:id="rId230"/>
    <p:sldId id="503" r:id="rId231"/>
    <p:sldId id="502" r:id="rId232"/>
    <p:sldId id="404" r:id="rId233"/>
    <p:sldId id="405" r:id="rId234"/>
    <p:sldId id="284" r:id="rId235"/>
    <p:sldId id="505" r:id="rId236"/>
    <p:sldId id="306" r:id="rId237"/>
    <p:sldId id="406" r:id="rId238"/>
    <p:sldId id="407" r:id="rId239"/>
    <p:sldId id="286" r:id="rId240"/>
    <p:sldId id="506" r:id="rId241"/>
    <p:sldId id="307" r:id="rId242"/>
    <p:sldId id="507" r:id="rId243"/>
    <p:sldId id="308" r:id="rId244"/>
    <p:sldId id="293" r:id="rId245"/>
    <p:sldId id="296" r:id="rId246"/>
    <p:sldId id="316" r:id="rId247"/>
    <p:sldId id="319" r:id="rId248"/>
    <p:sldId id="321" r:id="rId249"/>
    <p:sldId id="327" r:id="rId250"/>
    <p:sldId id="331" r:id="rId251"/>
    <p:sldId id="332" r:id="rId252"/>
    <p:sldId id="347" r:id="rId253"/>
    <p:sldId id="348" r:id="rId254"/>
  </p:sldIdLst>
  <p:sldSz cx="12192000" cy="6858000"/>
  <p:notesSz cx="6858000" cy="9144000"/>
  <p:defaultTextStyle>
    <a:defPPr>
      <a:defRPr lang="en-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26"/>
    <p:restoredTop sz="85714"/>
  </p:normalViewPr>
  <p:slideViewPr>
    <p:cSldViewPr snapToGrid="0" snapToObjects="1">
      <p:cViewPr varScale="1">
        <p:scale>
          <a:sx n="121" d="100"/>
          <a:sy n="121" d="100"/>
        </p:scale>
        <p:origin x="36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tableStyles" Target="tableStyles.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notesMaster" Target="notesMasters/notesMaster1.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presProps" Target="pres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E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B26F34-5E3A-7A4F-94F3-6F273A857011}" type="datetimeFigureOut">
              <a:rPr lang="en-EG" smtClean="0"/>
              <a:t>1/3/22</a:t>
            </a:fld>
            <a:endParaRPr lang="en-E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E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E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BEFF65-FBC2-8B49-979A-64F5CD503DEB}" type="slidenum">
              <a:rPr lang="en-EG" smtClean="0"/>
              <a:t>‹#›</a:t>
            </a:fld>
            <a:endParaRPr lang="en-EG"/>
          </a:p>
        </p:txBody>
      </p:sp>
    </p:spTree>
    <p:extLst>
      <p:ext uri="{BB962C8B-B14F-4D97-AF65-F5344CB8AC3E}">
        <p14:creationId xmlns:p14="http://schemas.microsoft.com/office/powerpoint/2010/main" val="647011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Long class: A class contains many fields/methods/lines of code.</a:t>
            </a:r>
            <a:endParaRPr lang="en-EG" sz="1200" dirty="0"/>
          </a:p>
          <a:p>
            <a:endParaRPr lang="en-EG"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Long method: A method contains too many lines of code. Generally, any method longer than ten lines should make you start asking questions.</a:t>
            </a:r>
          </a:p>
          <a:p>
            <a:endParaRPr lang="en-EG" dirty="0"/>
          </a:p>
          <a:p>
            <a:pPr marL="0" indent="0">
              <a:buNone/>
            </a:pPr>
            <a:r>
              <a:rPr lang="en-US" sz="1200" dirty="0"/>
              <a:t>Long parameter List:  More than three or four parameters for a method.</a:t>
            </a:r>
          </a:p>
          <a:p>
            <a:pPr marL="0" indent="0">
              <a:buNone/>
            </a:pPr>
            <a:endParaRPr lang="en-US" sz="1600" dirty="0"/>
          </a:p>
          <a:p>
            <a:r>
              <a:rPr lang="en-EG" sz="1800" dirty="0"/>
              <a:t>Primitive Obsession</a:t>
            </a:r>
          </a:p>
          <a:p>
            <a:pPr lvl="1"/>
            <a:r>
              <a:rPr lang="en-US" sz="1400" dirty="0"/>
              <a:t>Use of primitives instead of small objects for simple tasks (such as currency, ranges, special strings for phone numbers, etc.)</a:t>
            </a:r>
          </a:p>
          <a:p>
            <a:pPr lvl="1"/>
            <a:r>
              <a:rPr lang="en-US" sz="1400" dirty="0"/>
              <a:t>Use of constants for coding information (such as a constant USER_ADMIN_ROLE = 1 for referring to users with administrator rights.)</a:t>
            </a:r>
          </a:p>
          <a:p>
            <a:pPr lvl="1"/>
            <a:r>
              <a:rPr lang="en-US" sz="1400" dirty="0"/>
              <a:t>Use of string constants as field names for use in data arrays.</a:t>
            </a:r>
            <a:endParaRPr lang="en-EG" sz="1400" dirty="0"/>
          </a:p>
          <a:p>
            <a:r>
              <a:rPr lang="en-EG" sz="1800" dirty="0"/>
              <a:t>Data Clumps</a:t>
            </a:r>
          </a:p>
          <a:p>
            <a:pPr lvl="1"/>
            <a:r>
              <a:rPr lang="en-US" sz="1400" dirty="0"/>
              <a:t>Sometimes different parts of the code contain identical groups of variables (such as parameters for connecting to a database). These clumps should be turned into their own classes.</a:t>
            </a:r>
            <a:endParaRPr lang="en-EG" sz="1400" dirty="0"/>
          </a:p>
          <a:p>
            <a:endParaRPr lang="en-EG" dirty="0"/>
          </a:p>
          <a:p>
            <a:r>
              <a:rPr lang="en-EG" dirty="0"/>
              <a:t>=============</a:t>
            </a:r>
          </a:p>
          <a:p>
            <a:r>
              <a:rPr lang="en-EG" sz="1800" dirty="0"/>
              <a:t>Switch Statements</a:t>
            </a:r>
          </a:p>
          <a:p>
            <a:pPr lvl="1"/>
            <a:r>
              <a:rPr lang="en-US" sz="1600" dirty="0"/>
              <a:t>You have a complex switch operator or sequence of if statements.</a:t>
            </a:r>
            <a:endParaRPr lang="en-EG" sz="1600" dirty="0"/>
          </a:p>
          <a:p>
            <a:r>
              <a:rPr lang="en-EG" sz="1800" dirty="0"/>
              <a:t>Temporary Field</a:t>
            </a:r>
          </a:p>
          <a:p>
            <a:pPr lvl="1"/>
            <a:r>
              <a:rPr lang="en-US" sz="1400" dirty="0"/>
              <a:t>Temporary fields get their values (and thus are needed by objects) only under certain circumstances. Outside of these circumstances, they’re empty.</a:t>
            </a:r>
          </a:p>
          <a:p>
            <a:r>
              <a:rPr lang="en-EG" sz="1800" dirty="0"/>
              <a:t>Refused Bequest</a:t>
            </a:r>
          </a:p>
          <a:p>
            <a:pPr lvl="1"/>
            <a:r>
              <a:rPr lang="en-US" sz="1400" dirty="0"/>
              <a:t>If a subclass uses only some of the methods and properties inherited from its parents, the hierarchy is off-kilter. The unneeded methods may simply go unused or be redefined and give off exceptions.</a:t>
            </a:r>
            <a:endParaRPr lang="en-EG" sz="1400" dirty="0"/>
          </a:p>
          <a:p>
            <a:r>
              <a:rPr lang="en-EG" sz="1800" dirty="0"/>
              <a:t>Alternative Classes with Different Interfaces</a:t>
            </a:r>
          </a:p>
          <a:p>
            <a:pPr lvl="1"/>
            <a:r>
              <a:rPr lang="en-US" sz="1400" dirty="0"/>
              <a:t>Two classes perform identical functions but have different method names.</a:t>
            </a:r>
          </a:p>
          <a:p>
            <a:endParaRPr lang="en-EG" dirty="0"/>
          </a:p>
          <a:p>
            <a:r>
              <a:rPr lang="en-EG" dirty="0"/>
              <a:t>==============</a:t>
            </a:r>
          </a:p>
          <a:p>
            <a:endParaRPr lang="en-EG" dirty="0"/>
          </a:p>
          <a:p>
            <a:endParaRPr lang="en-EG" dirty="0"/>
          </a:p>
          <a:p>
            <a:r>
              <a:rPr lang="en-EG" sz="1800" dirty="0"/>
              <a:t>Divergent Change</a:t>
            </a:r>
          </a:p>
          <a:p>
            <a:pPr lvl="1"/>
            <a:r>
              <a:rPr lang="en-US" sz="1600" dirty="0"/>
              <a:t>You find yourself having to change many unrelated methods when you make changes to a class. For example, when adding a new product type you have to change the methods for finding, displaying, and ordering products..</a:t>
            </a:r>
            <a:endParaRPr lang="en-EG" sz="1600" dirty="0"/>
          </a:p>
          <a:p>
            <a:r>
              <a:rPr lang="en-EG" sz="1800" dirty="0"/>
              <a:t>Shotgun Surgery</a:t>
            </a:r>
          </a:p>
          <a:p>
            <a:pPr lvl="1"/>
            <a:r>
              <a:rPr lang="en-US" sz="1400" dirty="0"/>
              <a:t>Making any modifications requires that you make many small changes to many different classes..</a:t>
            </a:r>
          </a:p>
          <a:p>
            <a:r>
              <a:rPr lang="en-EG" sz="1800" dirty="0"/>
              <a:t>Parallel Inheritance Hierarchies</a:t>
            </a:r>
          </a:p>
          <a:p>
            <a:pPr lvl="1"/>
            <a:r>
              <a:rPr lang="en-US" sz="1400" dirty="0"/>
              <a:t>Whenever you create a subclass for a class, you find yourself needing to create a subclass for another class..</a:t>
            </a:r>
            <a:endParaRPr lang="en-EG" sz="1400" dirty="0"/>
          </a:p>
          <a:p>
            <a:endParaRPr lang="en-EG" dirty="0"/>
          </a:p>
          <a:p>
            <a:r>
              <a:rPr lang="en-EG" dirty="0"/>
              <a:t>============</a:t>
            </a:r>
          </a:p>
          <a:p>
            <a:endParaRPr lang="en-EG" dirty="0"/>
          </a:p>
          <a:p>
            <a:endParaRPr lang="en-EG" dirty="0"/>
          </a:p>
          <a:p>
            <a:r>
              <a:rPr lang="en-EG" sz="1800" dirty="0"/>
              <a:t>Comments</a:t>
            </a:r>
          </a:p>
          <a:p>
            <a:pPr lvl="1"/>
            <a:r>
              <a:rPr lang="en-US" sz="1600" dirty="0"/>
              <a:t>A method is filled with explanatory comments.</a:t>
            </a:r>
            <a:endParaRPr lang="en-EG" sz="1600" dirty="0"/>
          </a:p>
          <a:p>
            <a:r>
              <a:rPr lang="en-EG" sz="1800" dirty="0"/>
              <a:t>Duplicate Code</a:t>
            </a:r>
          </a:p>
          <a:p>
            <a:pPr lvl="1"/>
            <a:r>
              <a:rPr lang="en-US" sz="1400" dirty="0"/>
              <a:t>Two code fragments look almost identical.</a:t>
            </a:r>
          </a:p>
          <a:p>
            <a:r>
              <a:rPr lang="en-EG" sz="1800" dirty="0"/>
              <a:t>Lazy Class</a:t>
            </a:r>
          </a:p>
          <a:p>
            <a:pPr lvl="1"/>
            <a:r>
              <a:rPr lang="en-US" sz="1400" dirty="0"/>
              <a:t>Understanding and maintaining classes always costs time and money. So if a class doesn’t do enough to earn your attention, it should be deleted.</a:t>
            </a:r>
            <a:endParaRPr lang="en-EG" sz="1400" dirty="0"/>
          </a:p>
          <a:p>
            <a:r>
              <a:rPr lang="en-EG" sz="1800" dirty="0"/>
              <a:t>Data Class</a:t>
            </a:r>
          </a:p>
          <a:p>
            <a:pPr lvl="1"/>
            <a:r>
              <a:rPr lang="en-US" sz="1400" dirty="0"/>
              <a:t>A data class refers to a class that contains only fields and crude methods for accessing them (getters and setters). These are simply containers for data used by other classes. These classes don’t contain any additional functionality and can’t independently operate on the data that they own.</a:t>
            </a:r>
            <a:endParaRPr lang="en-EG" sz="1400" dirty="0"/>
          </a:p>
          <a:p>
            <a:r>
              <a:rPr lang="en-EG" sz="1800" dirty="0"/>
              <a:t>Dead Code</a:t>
            </a:r>
          </a:p>
          <a:p>
            <a:pPr lvl="1"/>
            <a:r>
              <a:rPr lang="en-US" sz="1400" dirty="0"/>
              <a:t>A variable, parameter, field, method or class is no longer used (usually because it’s obsolete).</a:t>
            </a:r>
            <a:endParaRPr lang="en-EG" sz="1400" dirty="0"/>
          </a:p>
          <a:p>
            <a:r>
              <a:rPr lang="en-EG" sz="1800" dirty="0"/>
              <a:t>Speculative Generality</a:t>
            </a:r>
          </a:p>
          <a:p>
            <a:pPr lvl="1"/>
            <a:r>
              <a:rPr lang="en-US" sz="1400" dirty="0"/>
              <a:t>There’s an unused class, method, field or parameter.</a:t>
            </a:r>
          </a:p>
          <a:p>
            <a:endParaRPr lang="en-EG" dirty="0"/>
          </a:p>
          <a:p>
            <a:r>
              <a:rPr lang="en-EG" dirty="0"/>
              <a:t>==========</a:t>
            </a:r>
          </a:p>
          <a:p>
            <a:endParaRPr lang="en-EG" dirty="0"/>
          </a:p>
          <a:p>
            <a:r>
              <a:rPr lang="en-EG" sz="1800" dirty="0"/>
              <a:t>Feature Envy</a:t>
            </a:r>
          </a:p>
          <a:p>
            <a:pPr lvl="1"/>
            <a:r>
              <a:rPr lang="en-US" sz="1600" dirty="0"/>
              <a:t>A method accesses the data of another object more than its own data.</a:t>
            </a:r>
          </a:p>
          <a:p>
            <a:pPr lvl="1"/>
            <a:endParaRPr lang="en-US" sz="1600" dirty="0"/>
          </a:p>
          <a:p>
            <a:r>
              <a:rPr lang="en-EG" sz="1800" dirty="0"/>
              <a:t>Inappropriate Intimacy</a:t>
            </a:r>
          </a:p>
          <a:p>
            <a:pPr lvl="1"/>
            <a:r>
              <a:rPr lang="en-US" sz="1400" dirty="0"/>
              <a:t>One class uses the internal fields and methods of another class.</a:t>
            </a:r>
          </a:p>
          <a:p>
            <a:pPr lvl="1"/>
            <a:endParaRPr lang="en-US" sz="1400" dirty="0"/>
          </a:p>
          <a:p>
            <a:r>
              <a:rPr lang="en-EG" sz="1800" dirty="0"/>
              <a:t>Message Chains</a:t>
            </a:r>
          </a:p>
          <a:p>
            <a:pPr lvl="1"/>
            <a:r>
              <a:rPr lang="en-US" sz="1400" dirty="0"/>
              <a:t>In code you see a series of calls resembling $a-&gt;b()-&gt;c()-&gt;d()</a:t>
            </a:r>
          </a:p>
          <a:p>
            <a:pPr lvl="1"/>
            <a:endParaRPr lang="en-US" sz="1400" dirty="0"/>
          </a:p>
          <a:p>
            <a:r>
              <a:rPr lang="en-EG" sz="1800" dirty="0"/>
              <a:t>Middle Man</a:t>
            </a:r>
          </a:p>
          <a:p>
            <a:pPr lvl="1"/>
            <a:r>
              <a:rPr lang="en-US" sz="1400" dirty="0"/>
              <a:t>If a class performs only one action, delegating work to another class, why does it exist at all?</a:t>
            </a:r>
          </a:p>
          <a:p>
            <a:endParaRPr lang="en-EG" dirty="0"/>
          </a:p>
          <a:p>
            <a:r>
              <a:rPr lang="en-EG" dirty="0"/>
              <a:t>=========</a:t>
            </a:r>
          </a:p>
          <a:p>
            <a:endParaRPr lang="en-EG" dirty="0"/>
          </a:p>
          <a:p>
            <a:r>
              <a:rPr lang="en-EG" sz="1800" dirty="0"/>
              <a:t>Incomplete Library Class</a:t>
            </a:r>
          </a:p>
          <a:p>
            <a:pPr lvl="1"/>
            <a:r>
              <a:rPr lang="en-US" sz="1600" dirty="0"/>
              <a:t>Sooner or later, libraries stop meeting user needs. The only solution to the problem—changing the library—is often impossible since the library is read-only.</a:t>
            </a:r>
          </a:p>
          <a:p>
            <a:endParaRPr lang="en-EG" dirty="0"/>
          </a:p>
          <a:p>
            <a:endParaRPr lang="en-EG" dirty="0"/>
          </a:p>
        </p:txBody>
      </p:sp>
      <p:sp>
        <p:nvSpPr>
          <p:cNvPr id="4" name="Slide Number Placeholder 3"/>
          <p:cNvSpPr>
            <a:spLocks noGrp="1"/>
          </p:cNvSpPr>
          <p:nvPr>
            <p:ph type="sldNum" sz="quarter" idx="5"/>
          </p:nvPr>
        </p:nvSpPr>
        <p:spPr/>
        <p:txBody>
          <a:bodyPr/>
          <a:lstStyle/>
          <a:p>
            <a:fld id="{D5BEFF65-FBC2-8B49-979A-64F5CD503DEB}" type="slidenum">
              <a:rPr lang="en-EG" smtClean="0"/>
              <a:t>4</a:t>
            </a:fld>
            <a:endParaRPr lang="en-EG"/>
          </a:p>
        </p:txBody>
      </p:sp>
    </p:spTree>
    <p:extLst>
      <p:ext uri="{BB962C8B-B14F-4D97-AF65-F5344CB8AC3E}">
        <p14:creationId xmlns:p14="http://schemas.microsoft.com/office/powerpoint/2010/main" val="8101125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36809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242</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0768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3709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3809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4209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06891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67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6421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4807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94852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9423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fld id="{D5BEFF65-FBC2-8B49-979A-64F5CD503DEB}" type="slidenum">
              <a:rPr lang="en-EG" smtClean="0"/>
              <a:t>15</a:t>
            </a:fld>
            <a:endParaRPr lang="en-EG"/>
          </a:p>
        </p:txBody>
      </p:sp>
    </p:spTree>
    <p:extLst>
      <p:ext uri="{BB962C8B-B14F-4D97-AF65-F5344CB8AC3E}">
        <p14:creationId xmlns:p14="http://schemas.microsoft.com/office/powerpoint/2010/main" val="27755151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94167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8327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57316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71407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7937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15721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53594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32382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38941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9440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fld id="{D5BEFF65-FBC2-8B49-979A-64F5CD503DEB}" type="slidenum">
              <a:rPr lang="en-EG" smtClean="0"/>
              <a:t>16</a:t>
            </a:fld>
            <a:endParaRPr lang="en-EG"/>
          </a:p>
        </p:txBody>
      </p:sp>
    </p:spTree>
    <p:extLst>
      <p:ext uri="{BB962C8B-B14F-4D97-AF65-F5344CB8AC3E}">
        <p14:creationId xmlns:p14="http://schemas.microsoft.com/office/powerpoint/2010/main" val="1493987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72036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71533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7653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5031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56213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71799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8185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48193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16208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713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5311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12133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52209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44886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86581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19199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34548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78183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9355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27195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5547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28040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76211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03887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77011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22290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66249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07812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97589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49153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85040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7866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65011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74771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86548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135386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321637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64540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573947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272786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00599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89185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6749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3012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953997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0975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208163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13849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966564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622270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614642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311033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371618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0110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491367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197</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387175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198</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140480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199</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315378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204</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507762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205</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542826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206</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060529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208</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73559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149047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032228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217</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0835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881595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36886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531675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142636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222</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381661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723299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229</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419316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230</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825127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696173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235</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072887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EFF65-FBC2-8B49-979A-64F5CD503DEB}" type="slidenum">
              <a:rPr kumimoji="0" lang="en-E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240</a:t>
            </a:fld>
            <a:endParaRPr kumimoji="0" lang="en-E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1859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2C111-DC11-7E47-9E66-0FB8058943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EG"/>
          </a:p>
        </p:txBody>
      </p:sp>
      <p:sp>
        <p:nvSpPr>
          <p:cNvPr id="3" name="Subtitle 2">
            <a:extLst>
              <a:ext uri="{FF2B5EF4-FFF2-40B4-BE49-F238E27FC236}">
                <a16:creationId xmlns:a16="http://schemas.microsoft.com/office/drawing/2014/main" id="{99157AD9-E903-F646-9CE2-59B63DAFA5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EG"/>
          </a:p>
        </p:txBody>
      </p:sp>
      <p:sp>
        <p:nvSpPr>
          <p:cNvPr id="4" name="Date Placeholder 3">
            <a:extLst>
              <a:ext uri="{FF2B5EF4-FFF2-40B4-BE49-F238E27FC236}">
                <a16:creationId xmlns:a16="http://schemas.microsoft.com/office/drawing/2014/main" id="{14039C54-3D04-0D40-AACA-A454A908C321}"/>
              </a:ext>
            </a:extLst>
          </p:cNvPr>
          <p:cNvSpPr>
            <a:spLocks noGrp="1"/>
          </p:cNvSpPr>
          <p:nvPr>
            <p:ph type="dt" sz="half" idx="10"/>
          </p:nvPr>
        </p:nvSpPr>
        <p:spPr/>
        <p:txBody>
          <a:bodyPr/>
          <a:lstStyle/>
          <a:p>
            <a:fld id="{A6C746BE-4533-0641-8328-96E2CE4EC0BF}" type="datetimeFigureOut">
              <a:rPr lang="en-EG" smtClean="0"/>
              <a:t>1/3/22</a:t>
            </a:fld>
            <a:endParaRPr lang="en-EG"/>
          </a:p>
        </p:txBody>
      </p:sp>
      <p:sp>
        <p:nvSpPr>
          <p:cNvPr id="5" name="Footer Placeholder 4">
            <a:extLst>
              <a:ext uri="{FF2B5EF4-FFF2-40B4-BE49-F238E27FC236}">
                <a16:creationId xmlns:a16="http://schemas.microsoft.com/office/drawing/2014/main" id="{D0DB4421-A5B6-F54C-A0B6-3BDEA60157F0}"/>
              </a:ext>
            </a:extLst>
          </p:cNvPr>
          <p:cNvSpPr>
            <a:spLocks noGrp="1"/>
          </p:cNvSpPr>
          <p:nvPr>
            <p:ph type="ftr" sz="quarter" idx="11"/>
          </p:nvPr>
        </p:nvSpPr>
        <p:spPr/>
        <p:txBody>
          <a:bodyPr/>
          <a:lstStyle/>
          <a:p>
            <a:endParaRPr lang="en-EG"/>
          </a:p>
        </p:txBody>
      </p:sp>
      <p:sp>
        <p:nvSpPr>
          <p:cNvPr id="6" name="Slide Number Placeholder 5">
            <a:extLst>
              <a:ext uri="{FF2B5EF4-FFF2-40B4-BE49-F238E27FC236}">
                <a16:creationId xmlns:a16="http://schemas.microsoft.com/office/drawing/2014/main" id="{554D9F87-29CD-7947-A937-87B8A05B7A1A}"/>
              </a:ext>
            </a:extLst>
          </p:cNvPr>
          <p:cNvSpPr>
            <a:spLocks noGrp="1"/>
          </p:cNvSpPr>
          <p:nvPr>
            <p:ph type="sldNum" sz="quarter" idx="12"/>
          </p:nvPr>
        </p:nvSpPr>
        <p:spPr/>
        <p:txBody>
          <a:bodyPr/>
          <a:lstStyle/>
          <a:p>
            <a:fld id="{FC2ACB8F-0678-C546-838C-4B6EEC474445}" type="slidenum">
              <a:rPr lang="en-EG" smtClean="0"/>
              <a:t>‹#›</a:t>
            </a:fld>
            <a:endParaRPr lang="en-EG"/>
          </a:p>
        </p:txBody>
      </p:sp>
    </p:spTree>
    <p:extLst>
      <p:ext uri="{BB962C8B-B14F-4D97-AF65-F5344CB8AC3E}">
        <p14:creationId xmlns:p14="http://schemas.microsoft.com/office/powerpoint/2010/main" val="875318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CCE66-5CD9-5644-A266-7B4398B57C38}"/>
              </a:ext>
            </a:extLst>
          </p:cNvPr>
          <p:cNvSpPr>
            <a:spLocks noGrp="1"/>
          </p:cNvSpPr>
          <p:nvPr>
            <p:ph type="title"/>
          </p:nvPr>
        </p:nvSpPr>
        <p:spPr/>
        <p:txBody>
          <a:bodyPr/>
          <a:lstStyle/>
          <a:p>
            <a:r>
              <a:rPr lang="en-US"/>
              <a:t>Click to edit Master title style</a:t>
            </a:r>
            <a:endParaRPr lang="en-EG"/>
          </a:p>
        </p:txBody>
      </p:sp>
      <p:sp>
        <p:nvSpPr>
          <p:cNvPr id="3" name="Vertical Text Placeholder 2">
            <a:extLst>
              <a:ext uri="{FF2B5EF4-FFF2-40B4-BE49-F238E27FC236}">
                <a16:creationId xmlns:a16="http://schemas.microsoft.com/office/drawing/2014/main" id="{A0DCD52C-2635-1145-8648-38DBB06CCA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4" name="Date Placeholder 3">
            <a:extLst>
              <a:ext uri="{FF2B5EF4-FFF2-40B4-BE49-F238E27FC236}">
                <a16:creationId xmlns:a16="http://schemas.microsoft.com/office/drawing/2014/main" id="{56709D83-801C-5F44-A426-07CF2F8C7785}"/>
              </a:ext>
            </a:extLst>
          </p:cNvPr>
          <p:cNvSpPr>
            <a:spLocks noGrp="1"/>
          </p:cNvSpPr>
          <p:nvPr>
            <p:ph type="dt" sz="half" idx="10"/>
          </p:nvPr>
        </p:nvSpPr>
        <p:spPr/>
        <p:txBody>
          <a:bodyPr/>
          <a:lstStyle/>
          <a:p>
            <a:fld id="{A6C746BE-4533-0641-8328-96E2CE4EC0BF}" type="datetimeFigureOut">
              <a:rPr lang="en-EG" smtClean="0"/>
              <a:t>1/3/22</a:t>
            </a:fld>
            <a:endParaRPr lang="en-EG"/>
          </a:p>
        </p:txBody>
      </p:sp>
      <p:sp>
        <p:nvSpPr>
          <p:cNvPr id="5" name="Footer Placeholder 4">
            <a:extLst>
              <a:ext uri="{FF2B5EF4-FFF2-40B4-BE49-F238E27FC236}">
                <a16:creationId xmlns:a16="http://schemas.microsoft.com/office/drawing/2014/main" id="{89D2574E-1E3C-E544-B2B2-C383C9D1DA1B}"/>
              </a:ext>
            </a:extLst>
          </p:cNvPr>
          <p:cNvSpPr>
            <a:spLocks noGrp="1"/>
          </p:cNvSpPr>
          <p:nvPr>
            <p:ph type="ftr" sz="quarter" idx="11"/>
          </p:nvPr>
        </p:nvSpPr>
        <p:spPr/>
        <p:txBody>
          <a:bodyPr/>
          <a:lstStyle/>
          <a:p>
            <a:endParaRPr lang="en-EG"/>
          </a:p>
        </p:txBody>
      </p:sp>
      <p:sp>
        <p:nvSpPr>
          <p:cNvPr id="6" name="Slide Number Placeholder 5">
            <a:extLst>
              <a:ext uri="{FF2B5EF4-FFF2-40B4-BE49-F238E27FC236}">
                <a16:creationId xmlns:a16="http://schemas.microsoft.com/office/drawing/2014/main" id="{B18B756F-7A90-2B4A-84DB-F9D87D92D860}"/>
              </a:ext>
            </a:extLst>
          </p:cNvPr>
          <p:cNvSpPr>
            <a:spLocks noGrp="1"/>
          </p:cNvSpPr>
          <p:nvPr>
            <p:ph type="sldNum" sz="quarter" idx="12"/>
          </p:nvPr>
        </p:nvSpPr>
        <p:spPr/>
        <p:txBody>
          <a:bodyPr/>
          <a:lstStyle/>
          <a:p>
            <a:fld id="{FC2ACB8F-0678-C546-838C-4B6EEC474445}" type="slidenum">
              <a:rPr lang="en-EG" smtClean="0"/>
              <a:t>‹#›</a:t>
            </a:fld>
            <a:endParaRPr lang="en-EG"/>
          </a:p>
        </p:txBody>
      </p:sp>
    </p:spTree>
    <p:extLst>
      <p:ext uri="{BB962C8B-B14F-4D97-AF65-F5344CB8AC3E}">
        <p14:creationId xmlns:p14="http://schemas.microsoft.com/office/powerpoint/2010/main" val="1516686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2282DE-7A2B-FA46-A39D-D68981307D4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EG"/>
          </a:p>
        </p:txBody>
      </p:sp>
      <p:sp>
        <p:nvSpPr>
          <p:cNvPr id="3" name="Vertical Text Placeholder 2">
            <a:extLst>
              <a:ext uri="{FF2B5EF4-FFF2-40B4-BE49-F238E27FC236}">
                <a16:creationId xmlns:a16="http://schemas.microsoft.com/office/drawing/2014/main" id="{57300564-5CAA-C34A-97F7-6F1871D5D7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4" name="Date Placeholder 3">
            <a:extLst>
              <a:ext uri="{FF2B5EF4-FFF2-40B4-BE49-F238E27FC236}">
                <a16:creationId xmlns:a16="http://schemas.microsoft.com/office/drawing/2014/main" id="{B748D238-48D9-D64F-80C0-2BEDE84C4CC4}"/>
              </a:ext>
            </a:extLst>
          </p:cNvPr>
          <p:cNvSpPr>
            <a:spLocks noGrp="1"/>
          </p:cNvSpPr>
          <p:nvPr>
            <p:ph type="dt" sz="half" idx="10"/>
          </p:nvPr>
        </p:nvSpPr>
        <p:spPr/>
        <p:txBody>
          <a:bodyPr/>
          <a:lstStyle/>
          <a:p>
            <a:fld id="{A6C746BE-4533-0641-8328-96E2CE4EC0BF}" type="datetimeFigureOut">
              <a:rPr lang="en-EG" smtClean="0"/>
              <a:t>1/3/22</a:t>
            </a:fld>
            <a:endParaRPr lang="en-EG"/>
          </a:p>
        </p:txBody>
      </p:sp>
      <p:sp>
        <p:nvSpPr>
          <p:cNvPr id="5" name="Footer Placeholder 4">
            <a:extLst>
              <a:ext uri="{FF2B5EF4-FFF2-40B4-BE49-F238E27FC236}">
                <a16:creationId xmlns:a16="http://schemas.microsoft.com/office/drawing/2014/main" id="{47B9EDE0-33FD-6645-A6D5-0A431AD0EB48}"/>
              </a:ext>
            </a:extLst>
          </p:cNvPr>
          <p:cNvSpPr>
            <a:spLocks noGrp="1"/>
          </p:cNvSpPr>
          <p:nvPr>
            <p:ph type="ftr" sz="quarter" idx="11"/>
          </p:nvPr>
        </p:nvSpPr>
        <p:spPr/>
        <p:txBody>
          <a:bodyPr/>
          <a:lstStyle/>
          <a:p>
            <a:endParaRPr lang="en-EG"/>
          </a:p>
        </p:txBody>
      </p:sp>
      <p:sp>
        <p:nvSpPr>
          <p:cNvPr id="6" name="Slide Number Placeholder 5">
            <a:extLst>
              <a:ext uri="{FF2B5EF4-FFF2-40B4-BE49-F238E27FC236}">
                <a16:creationId xmlns:a16="http://schemas.microsoft.com/office/drawing/2014/main" id="{38A4C655-495B-EA44-A1A6-98A1340F8DC2}"/>
              </a:ext>
            </a:extLst>
          </p:cNvPr>
          <p:cNvSpPr>
            <a:spLocks noGrp="1"/>
          </p:cNvSpPr>
          <p:nvPr>
            <p:ph type="sldNum" sz="quarter" idx="12"/>
          </p:nvPr>
        </p:nvSpPr>
        <p:spPr/>
        <p:txBody>
          <a:bodyPr/>
          <a:lstStyle/>
          <a:p>
            <a:fld id="{FC2ACB8F-0678-C546-838C-4B6EEC474445}" type="slidenum">
              <a:rPr lang="en-EG" smtClean="0"/>
              <a:t>‹#›</a:t>
            </a:fld>
            <a:endParaRPr lang="en-EG"/>
          </a:p>
        </p:txBody>
      </p:sp>
    </p:spTree>
    <p:extLst>
      <p:ext uri="{BB962C8B-B14F-4D97-AF65-F5344CB8AC3E}">
        <p14:creationId xmlns:p14="http://schemas.microsoft.com/office/powerpoint/2010/main" val="3581654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171C4-5C94-9E47-8F56-1EACD72E87B6}"/>
              </a:ext>
            </a:extLst>
          </p:cNvPr>
          <p:cNvSpPr>
            <a:spLocks noGrp="1"/>
          </p:cNvSpPr>
          <p:nvPr>
            <p:ph type="title"/>
          </p:nvPr>
        </p:nvSpPr>
        <p:spPr/>
        <p:txBody>
          <a:bodyPr/>
          <a:lstStyle/>
          <a:p>
            <a:r>
              <a:rPr lang="en-US"/>
              <a:t>Click to edit Master title style</a:t>
            </a:r>
            <a:endParaRPr lang="en-EG"/>
          </a:p>
        </p:txBody>
      </p:sp>
      <p:sp>
        <p:nvSpPr>
          <p:cNvPr id="3" name="Content Placeholder 2">
            <a:extLst>
              <a:ext uri="{FF2B5EF4-FFF2-40B4-BE49-F238E27FC236}">
                <a16:creationId xmlns:a16="http://schemas.microsoft.com/office/drawing/2014/main" id="{273DEE3A-8F47-074F-B2CE-36EDBFC3EC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4" name="Date Placeholder 3">
            <a:extLst>
              <a:ext uri="{FF2B5EF4-FFF2-40B4-BE49-F238E27FC236}">
                <a16:creationId xmlns:a16="http://schemas.microsoft.com/office/drawing/2014/main" id="{9E16CECE-EF06-9E4D-BE74-DF441297963F}"/>
              </a:ext>
            </a:extLst>
          </p:cNvPr>
          <p:cNvSpPr>
            <a:spLocks noGrp="1"/>
          </p:cNvSpPr>
          <p:nvPr>
            <p:ph type="dt" sz="half" idx="10"/>
          </p:nvPr>
        </p:nvSpPr>
        <p:spPr/>
        <p:txBody>
          <a:bodyPr/>
          <a:lstStyle/>
          <a:p>
            <a:fld id="{A6C746BE-4533-0641-8328-96E2CE4EC0BF}" type="datetimeFigureOut">
              <a:rPr lang="en-EG" smtClean="0"/>
              <a:t>1/3/22</a:t>
            </a:fld>
            <a:endParaRPr lang="en-EG"/>
          </a:p>
        </p:txBody>
      </p:sp>
      <p:sp>
        <p:nvSpPr>
          <p:cNvPr id="5" name="Footer Placeholder 4">
            <a:extLst>
              <a:ext uri="{FF2B5EF4-FFF2-40B4-BE49-F238E27FC236}">
                <a16:creationId xmlns:a16="http://schemas.microsoft.com/office/drawing/2014/main" id="{3759BA7E-C7D5-9647-A96F-43C7638F6498}"/>
              </a:ext>
            </a:extLst>
          </p:cNvPr>
          <p:cNvSpPr>
            <a:spLocks noGrp="1"/>
          </p:cNvSpPr>
          <p:nvPr>
            <p:ph type="ftr" sz="quarter" idx="11"/>
          </p:nvPr>
        </p:nvSpPr>
        <p:spPr/>
        <p:txBody>
          <a:bodyPr/>
          <a:lstStyle/>
          <a:p>
            <a:endParaRPr lang="en-EG"/>
          </a:p>
        </p:txBody>
      </p:sp>
      <p:sp>
        <p:nvSpPr>
          <p:cNvPr id="6" name="Slide Number Placeholder 5">
            <a:extLst>
              <a:ext uri="{FF2B5EF4-FFF2-40B4-BE49-F238E27FC236}">
                <a16:creationId xmlns:a16="http://schemas.microsoft.com/office/drawing/2014/main" id="{D98DD279-DFE3-6C41-A96C-034CA956840D}"/>
              </a:ext>
            </a:extLst>
          </p:cNvPr>
          <p:cNvSpPr>
            <a:spLocks noGrp="1"/>
          </p:cNvSpPr>
          <p:nvPr>
            <p:ph type="sldNum" sz="quarter" idx="12"/>
          </p:nvPr>
        </p:nvSpPr>
        <p:spPr/>
        <p:txBody>
          <a:bodyPr/>
          <a:lstStyle/>
          <a:p>
            <a:fld id="{FC2ACB8F-0678-C546-838C-4B6EEC474445}" type="slidenum">
              <a:rPr lang="en-EG" smtClean="0"/>
              <a:t>‹#›</a:t>
            </a:fld>
            <a:endParaRPr lang="en-EG"/>
          </a:p>
        </p:txBody>
      </p:sp>
    </p:spTree>
    <p:extLst>
      <p:ext uri="{BB962C8B-B14F-4D97-AF65-F5344CB8AC3E}">
        <p14:creationId xmlns:p14="http://schemas.microsoft.com/office/powerpoint/2010/main" val="750651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36D69-DFD6-4D4E-A725-E366143296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EG"/>
          </a:p>
        </p:txBody>
      </p:sp>
      <p:sp>
        <p:nvSpPr>
          <p:cNvPr id="3" name="Text Placeholder 2">
            <a:extLst>
              <a:ext uri="{FF2B5EF4-FFF2-40B4-BE49-F238E27FC236}">
                <a16:creationId xmlns:a16="http://schemas.microsoft.com/office/drawing/2014/main" id="{FDB1B2F8-7C08-6643-98BC-5407BE1BF9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C465ED-500B-DF4A-81A6-719671FAE6AE}"/>
              </a:ext>
            </a:extLst>
          </p:cNvPr>
          <p:cNvSpPr>
            <a:spLocks noGrp="1"/>
          </p:cNvSpPr>
          <p:nvPr>
            <p:ph type="dt" sz="half" idx="10"/>
          </p:nvPr>
        </p:nvSpPr>
        <p:spPr/>
        <p:txBody>
          <a:bodyPr/>
          <a:lstStyle/>
          <a:p>
            <a:fld id="{A6C746BE-4533-0641-8328-96E2CE4EC0BF}" type="datetimeFigureOut">
              <a:rPr lang="en-EG" smtClean="0"/>
              <a:t>1/3/22</a:t>
            </a:fld>
            <a:endParaRPr lang="en-EG"/>
          </a:p>
        </p:txBody>
      </p:sp>
      <p:sp>
        <p:nvSpPr>
          <p:cNvPr id="5" name="Footer Placeholder 4">
            <a:extLst>
              <a:ext uri="{FF2B5EF4-FFF2-40B4-BE49-F238E27FC236}">
                <a16:creationId xmlns:a16="http://schemas.microsoft.com/office/drawing/2014/main" id="{9768672A-3A15-994A-AA23-78B5A1EAD23A}"/>
              </a:ext>
            </a:extLst>
          </p:cNvPr>
          <p:cNvSpPr>
            <a:spLocks noGrp="1"/>
          </p:cNvSpPr>
          <p:nvPr>
            <p:ph type="ftr" sz="quarter" idx="11"/>
          </p:nvPr>
        </p:nvSpPr>
        <p:spPr/>
        <p:txBody>
          <a:bodyPr/>
          <a:lstStyle/>
          <a:p>
            <a:endParaRPr lang="en-EG"/>
          </a:p>
        </p:txBody>
      </p:sp>
      <p:sp>
        <p:nvSpPr>
          <p:cNvPr id="6" name="Slide Number Placeholder 5">
            <a:extLst>
              <a:ext uri="{FF2B5EF4-FFF2-40B4-BE49-F238E27FC236}">
                <a16:creationId xmlns:a16="http://schemas.microsoft.com/office/drawing/2014/main" id="{4EFB525E-879D-1946-94FB-252C18340E0C}"/>
              </a:ext>
            </a:extLst>
          </p:cNvPr>
          <p:cNvSpPr>
            <a:spLocks noGrp="1"/>
          </p:cNvSpPr>
          <p:nvPr>
            <p:ph type="sldNum" sz="quarter" idx="12"/>
          </p:nvPr>
        </p:nvSpPr>
        <p:spPr/>
        <p:txBody>
          <a:bodyPr/>
          <a:lstStyle/>
          <a:p>
            <a:fld id="{FC2ACB8F-0678-C546-838C-4B6EEC474445}" type="slidenum">
              <a:rPr lang="en-EG" smtClean="0"/>
              <a:t>‹#›</a:t>
            </a:fld>
            <a:endParaRPr lang="en-EG"/>
          </a:p>
        </p:txBody>
      </p:sp>
    </p:spTree>
    <p:extLst>
      <p:ext uri="{BB962C8B-B14F-4D97-AF65-F5344CB8AC3E}">
        <p14:creationId xmlns:p14="http://schemas.microsoft.com/office/powerpoint/2010/main" val="8390349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3B743-8015-1F4D-9F91-0BE501B2C616}"/>
              </a:ext>
            </a:extLst>
          </p:cNvPr>
          <p:cNvSpPr>
            <a:spLocks noGrp="1"/>
          </p:cNvSpPr>
          <p:nvPr>
            <p:ph type="title"/>
          </p:nvPr>
        </p:nvSpPr>
        <p:spPr/>
        <p:txBody>
          <a:bodyPr/>
          <a:lstStyle/>
          <a:p>
            <a:r>
              <a:rPr lang="en-US"/>
              <a:t>Click to edit Master title style</a:t>
            </a:r>
            <a:endParaRPr lang="en-EG"/>
          </a:p>
        </p:txBody>
      </p:sp>
      <p:sp>
        <p:nvSpPr>
          <p:cNvPr id="3" name="Content Placeholder 2">
            <a:extLst>
              <a:ext uri="{FF2B5EF4-FFF2-40B4-BE49-F238E27FC236}">
                <a16:creationId xmlns:a16="http://schemas.microsoft.com/office/drawing/2014/main" id="{142865FB-61F1-C14C-9016-25A5E332FD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4" name="Content Placeholder 3">
            <a:extLst>
              <a:ext uri="{FF2B5EF4-FFF2-40B4-BE49-F238E27FC236}">
                <a16:creationId xmlns:a16="http://schemas.microsoft.com/office/drawing/2014/main" id="{50BE2DB4-785C-E847-8EA4-DD62905011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5" name="Date Placeholder 4">
            <a:extLst>
              <a:ext uri="{FF2B5EF4-FFF2-40B4-BE49-F238E27FC236}">
                <a16:creationId xmlns:a16="http://schemas.microsoft.com/office/drawing/2014/main" id="{8FFCFDAB-E823-F545-8765-D7CE3E8FE961}"/>
              </a:ext>
            </a:extLst>
          </p:cNvPr>
          <p:cNvSpPr>
            <a:spLocks noGrp="1"/>
          </p:cNvSpPr>
          <p:nvPr>
            <p:ph type="dt" sz="half" idx="10"/>
          </p:nvPr>
        </p:nvSpPr>
        <p:spPr/>
        <p:txBody>
          <a:bodyPr/>
          <a:lstStyle/>
          <a:p>
            <a:fld id="{A6C746BE-4533-0641-8328-96E2CE4EC0BF}" type="datetimeFigureOut">
              <a:rPr lang="en-EG" smtClean="0"/>
              <a:t>1/3/22</a:t>
            </a:fld>
            <a:endParaRPr lang="en-EG"/>
          </a:p>
        </p:txBody>
      </p:sp>
      <p:sp>
        <p:nvSpPr>
          <p:cNvPr id="6" name="Footer Placeholder 5">
            <a:extLst>
              <a:ext uri="{FF2B5EF4-FFF2-40B4-BE49-F238E27FC236}">
                <a16:creationId xmlns:a16="http://schemas.microsoft.com/office/drawing/2014/main" id="{63E36401-3700-0847-A649-C114F9FF7961}"/>
              </a:ext>
            </a:extLst>
          </p:cNvPr>
          <p:cNvSpPr>
            <a:spLocks noGrp="1"/>
          </p:cNvSpPr>
          <p:nvPr>
            <p:ph type="ftr" sz="quarter" idx="11"/>
          </p:nvPr>
        </p:nvSpPr>
        <p:spPr/>
        <p:txBody>
          <a:bodyPr/>
          <a:lstStyle/>
          <a:p>
            <a:endParaRPr lang="en-EG"/>
          </a:p>
        </p:txBody>
      </p:sp>
      <p:sp>
        <p:nvSpPr>
          <p:cNvPr id="7" name="Slide Number Placeholder 6">
            <a:extLst>
              <a:ext uri="{FF2B5EF4-FFF2-40B4-BE49-F238E27FC236}">
                <a16:creationId xmlns:a16="http://schemas.microsoft.com/office/drawing/2014/main" id="{E9318B65-A85F-4449-AD55-45ADF547DD74}"/>
              </a:ext>
            </a:extLst>
          </p:cNvPr>
          <p:cNvSpPr>
            <a:spLocks noGrp="1"/>
          </p:cNvSpPr>
          <p:nvPr>
            <p:ph type="sldNum" sz="quarter" idx="12"/>
          </p:nvPr>
        </p:nvSpPr>
        <p:spPr/>
        <p:txBody>
          <a:bodyPr/>
          <a:lstStyle/>
          <a:p>
            <a:fld id="{FC2ACB8F-0678-C546-838C-4B6EEC474445}" type="slidenum">
              <a:rPr lang="en-EG" smtClean="0"/>
              <a:t>‹#›</a:t>
            </a:fld>
            <a:endParaRPr lang="en-EG"/>
          </a:p>
        </p:txBody>
      </p:sp>
    </p:spTree>
    <p:extLst>
      <p:ext uri="{BB962C8B-B14F-4D97-AF65-F5344CB8AC3E}">
        <p14:creationId xmlns:p14="http://schemas.microsoft.com/office/powerpoint/2010/main" val="74280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14ED-C7AC-C847-A37E-36344F69972C}"/>
              </a:ext>
            </a:extLst>
          </p:cNvPr>
          <p:cNvSpPr>
            <a:spLocks noGrp="1"/>
          </p:cNvSpPr>
          <p:nvPr>
            <p:ph type="title"/>
          </p:nvPr>
        </p:nvSpPr>
        <p:spPr>
          <a:xfrm>
            <a:off x="839788" y="365125"/>
            <a:ext cx="10515600" cy="1325563"/>
          </a:xfrm>
        </p:spPr>
        <p:txBody>
          <a:bodyPr/>
          <a:lstStyle/>
          <a:p>
            <a:r>
              <a:rPr lang="en-US"/>
              <a:t>Click to edit Master title style</a:t>
            </a:r>
            <a:endParaRPr lang="en-EG"/>
          </a:p>
        </p:txBody>
      </p:sp>
      <p:sp>
        <p:nvSpPr>
          <p:cNvPr id="3" name="Text Placeholder 2">
            <a:extLst>
              <a:ext uri="{FF2B5EF4-FFF2-40B4-BE49-F238E27FC236}">
                <a16:creationId xmlns:a16="http://schemas.microsoft.com/office/drawing/2014/main" id="{C0C30450-811A-8946-9860-60DA33B6F6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4C039B-9733-0644-98D9-1B7B4C7EA17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5" name="Text Placeholder 4">
            <a:extLst>
              <a:ext uri="{FF2B5EF4-FFF2-40B4-BE49-F238E27FC236}">
                <a16:creationId xmlns:a16="http://schemas.microsoft.com/office/drawing/2014/main" id="{A851F048-A818-4942-BD59-136DD937AA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B7218C-D103-FD48-B911-77E10AB5AB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7" name="Date Placeholder 6">
            <a:extLst>
              <a:ext uri="{FF2B5EF4-FFF2-40B4-BE49-F238E27FC236}">
                <a16:creationId xmlns:a16="http://schemas.microsoft.com/office/drawing/2014/main" id="{F9AFDF25-BF3B-6948-9E20-75270D20B5A3}"/>
              </a:ext>
            </a:extLst>
          </p:cNvPr>
          <p:cNvSpPr>
            <a:spLocks noGrp="1"/>
          </p:cNvSpPr>
          <p:nvPr>
            <p:ph type="dt" sz="half" idx="10"/>
          </p:nvPr>
        </p:nvSpPr>
        <p:spPr/>
        <p:txBody>
          <a:bodyPr/>
          <a:lstStyle/>
          <a:p>
            <a:fld id="{A6C746BE-4533-0641-8328-96E2CE4EC0BF}" type="datetimeFigureOut">
              <a:rPr lang="en-EG" smtClean="0"/>
              <a:t>1/3/22</a:t>
            </a:fld>
            <a:endParaRPr lang="en-EG"/>
          </a:p>
        </p:txBody>
      </p:sp>
      <p:sp>
        <p:nvSpPr>
          <p:cNvPr id="8" name="Footer Placeholder 7">
            <a:extLst>
              <a:ext uri="{FF2B5EF4-FFF2-40B4-BE49-F238E27FC236}">
                <a16:creationId xmlns:a16="http://schemas.microsoft.com/office/drawing/2014/main" id="{30223CDB-5518-0B4A-8A61-9F69CD6B25F2}"/>
              </a:ext>
            </a:extLst>
          </p:cNvPr>
          <p:cNvSpPr>
            <a:spLocks noGrp="1"/>
          </p:cNvSpPr>
          <p:nvPr>
            <p:ph type="ftr" sz="quarter" idx="11"/>
          </p:nvPr>
        </p:nvSpPr>
        <p:spPr/>
        <p:txBody>
          <a:bodyPr/>
          <a:lstStyle/>
          <a:p>
            <a:endParaRPr lang="en-EG"/>
          </a:p>
        </p:txBody>
      </p:sp>
      <p:sp>
        <p:nvSpPr>
          <p:cNvPr id="9" name="Slide Number Placeholder 8">
            <a:extLst>
              <a:ext uri="{FF2B5EF4-FFF2-40B4-BE49-F238E27FC236}">
                <a16:creationId xmlns:a16="http://schemas.microsoft.com/office/drawing/2014/main" id="{C88DDC46-5D2F-9742-8802-BAE02687B685}"/>
              </a:ext>
            </a:extLst>
          </p:cNvPr>
          <p:cNvSpPr>
            <a:spLocks noGrp="1"/>
          </p:cNvSpPr>
          <p:nvPr>
            <p:ph type="sldNum" sz="quarter" idx="12"/>
          </p:nvPr>
        </p:nvSpPr>
        <p:spPr/>
        <p:txBody>
          <a:bodyPr/>
          <a:lstStyle/>
          <a:p>
            <a:fld id="{FC2ACB8F-0678-C546-838C-4B6EEC474445}" type="slidenum">
              <a:rPr lang="en-EG" smtClean="0"/>
              <a:t>‹#›</a:t>
            </a:fld>
            <a:endParaRPr lang="en-EG"/>
          </a:p>
        </p:txBody>
      </p:sp>
    </p:spTree>
    <p:extLst>
      <p:ext uri="{BB962C8B-B14F-4D97-AF65-F5344CB8AC3E}">
        <p14:creationId xmlns:p14="http://schemas.microsoft.com/office/powerpoint/2010/main" val="4205659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7F3C0-1396-EB46-BB16-D0DB39AEF829}"/>
              </a:ext>
            </a:extLst>
          </p:cNvPr>
          <p:cNvSpPr>
            <a:spLocks noGrp="1"/>
          </p:cNvSpPr>
          <p:nvPr>
            <p:ph type="title"/>
          </p:nvPr>
        </p:nvSpPr>
        <p:spPr/>
        <p:txBody>
          <a:bodyPr/>
          <a:lstStyle/>
          <a:p>
            <a:r>
              <a:rPr lang="en-US"/>
              <a:t>Click to edit Master title style</a:t>
            </a:r>
            <a:endParaRPr lang="en-EG"/>
          </a:p>
        </p:txBody>
      </p:sp>
      <p:sp>
        <p:nvSpPr>
          <p:cNvPr id="3" name="Date Placeholder 2">
            <a:extLst>
              <a:ext uri="{FF2B5EF4-FFF2-40B4-BE49-F238E27FC236}">
                <a16:creationId xmlns:a16="http://schemas.microsoft.com/office/drawing/2014/main" id="{D719E4C0-F9EF-3E4F-9344-4BB2809CA8BD}"/>
              </a:ext>
            </a:extLst>
          </p:cNvPr>
          <p:cNvSpPr>
            <a:spLocks noGrp="1"/>
          </p:cNvSpPr>
          <p:nvPr>
            <p:ph type="dt" sz="half" idx="10"/>
          </p:nvPr>
        </p:nvSpPr>
        <p:spPr/>
        <p:txBody>
          <a:bodyPr/>
          <a:lstStyle/>
          <a:p>
            <a:fld id="{A6C746BE-4533-0641-8328-96E2CE4EC0BF}" type="datetimeFigureOut">
              <a:rPr lang="en-EG" smtClean="0"/>
              <a:t>1/3/22</a:t>
            </a:fld>
            <a:endParaRPr lang="en-EG"/>
          </a:p>
        </p:txBody>
      </p:sp>
      <p:sp>
        <p:nvSpPr>
          <p:cNvPr id="4" name="Footer Placeholder 3">
            <a:extLst>
              <a:ext uri="{FF2B5EF4-FFF2-40B4-BE49-F238E27FC236}">
                <a16:creationId xmlns:a16="http://schemas.microsoft.com/office/drawing/2014/main" id="{5A9AC855-D1E1-E948-A634-CCBAB1484916}"/>
              </a:ext>
            </a:extLst>
          </p:cNvPr>
          <p:cNvSpPr>
            <a:spLocks noGrp="1"/>
          </p:cNvSpPr>
          <p:nvPr>
            <p:ph type="ftr" sz="quarter" idx="11"/>
          </p:nvPr>
        </p:nvSpPr>
        <p:spPr/>
        <p:txBody>
          <a:bodyPr/>
          <a:lstStyle/>
          <a:p>
            <a:endParaRPr lang="en-EG"/>
          </a:p>
        </p:txBody>
      </p:sp>
      <p:sp>
        <p:nvSpPr>
          <p:cNvPr id="5" name="Slide Number Placeholder 4">
            <a:extLst>
              <a:ext uri="{FF2B5EF4-FFF2-40B4-BE49-F238E27FC236}">
                <a16:creationId xmlns:a16="http://schemas.microsoft.com/office/drawing/2014/main" id="{97B6315D-42BE-774B-A961-D0101DB5446C}"/>
              </a:ext>
            </a:extLst>
          </p:cNvPr>
          <p:cNvSpPr>
            <a:spLocks noGrp="1"/>
          </p:cNvSpPr>
          <p:nvPr>
            <p:ph type="sldNum" sz="quarter" idx="12"/>
          </p:nvPr>
        </p:nvSpPr>
        <p:spPr/>
        <p:txBody>
          <a:bodyPr/>
          <a:lstStyle/>
          <a:p>
            <a:fld id="{FC2ACB8F-0678-C546-838C-4B6EEC474445}" type="slidenum">
              <a:rPr lang="en-EG" smtClean="0"/>
              <a:t>‹#›</a:t>
            </a:fld>
            <a:endParaRPr lang="en-EG"/>
          </a:p>
        </p:txBody>
      </p:sp>
    </p:spTree>
    <p:extLst>
      <p:ext uri="{BB962C8B-B14F-4D97-AF65-F5344CB8AC3E}">
        <p14:creationId xmlns:p14="http://schemas.microsoft.com/office/powerpoint/2010/main" val="1075664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D5EE8D-4314-F848-A705-454C38309B7C}"/>
              </a:ext>
            </a:extLst>
          </p:cNvPr>
          <p:cNvSpPr>
            <a:spLocks noGrp="1"/>
          </p:cNvSpPr>
          <p:nvPr>
            <p:ph type="dt" sz="half" idx="10"/>
          </p:nvPr>
        </p:nvSpPr>
        <p:spPr/>
        <p:txBody>
          <a:bodyPr/>
          <a:lstStyle/>
          <a:p>
            <a:fld id="{A6C746BE-4533-0641-8328-96E2CE4EC0BF}" type="datetimeFigureOut">
              <a:rPr lang="en-EG" smtClean="0"/>
              <a:t>1/3/22</a:t>
            </a:fld>
            <a:endParaRPr lang="en-EG"/>
          </a:p>
        </p:txBody>
      </p:sp>
      <p:sp>
        <p:nvSpPr>
          <p:cNvPr id="3" name="Footer Placeholder 2">
            <a:extLst>
              <a:ext uri="{FF2B5EF4-FFF2-40B4-BE49-F238E27FC236}">
                <a16:creationId xmlns:a16="http://schemas.microsoft.com/office/drawing/2014/main" id="{B118EA88-C856-2441-806D-7653138E70B6}"/>
              </a:ext>
            </a:extLst>
          </p:cNvPr>
          <p:cNvSpPr>
            <a:spLocks noGrp="1"/>
          </p:cNvSpPr>
          <p:nvPr>
            <p:ph type="ftr" sz="quarter" idx="11"/>
          </p:nvPr>
        </p:nvSpPr>
        <p:spPr/>
        <p:txBody>
          <a:bodyPr/>
          <a:lstStyle/>
          <a:p>
            <a:endParaRPr lang="en-EG"/>
          </a:p>
        </p:txBody>
      </p:sp>
      <p:sp>
        <p:nvSpPr>
          <p:cNvPr id="4" name="Slide Number Placeholder 3">
            <a:extLst>
              <a:ext uri="{FF2B5EF4-FFF2-40B4-BE49-F238E27FC236}">
                <a16:creationId xmlns:a16="http://schemas.microsoft.com/office/drawing/2014/main" id="{C06D6952-7EBF-8F4F-A491-F6D7FD89F83A}"/>
              </a:ext>
            </a:extLst>
          </p:cNvPr>
          <p:cNvSpPr>
            <a:spLocks noGrp="1"/>
          </p:cNvSpPr>
          <p:nvPr>
            <p:ph type="sldNum" sz="quarter" idx="12"/>
          </p:nvPr>
        </p:nvSpPr>
        <p:spPr/>
        <p:txBody>
          <a:bodyPr/>
          <a:lstStyle/>
          <a:p>
            <a:fld id="{FC2ACB8F-0678-C546-838C-4B6EEC474445}" type="slidenum">
              <a:rPr lang="en-EG" smtClean="0"/>
              <a:t>‹#›</a:t>
            </a:fld>
            <a:endParaRPr lang="en-EG"/>
          </a:p>
        </p:txBody>
      </p:sp>
    </p:spTree>
    <p:extLst>
      <p:ext uri="{BB962C8B-B14F-4D97-AF65-F5344CB8AC3E}">
        <p14:creationId xmlns:p14="http://schemas.microsoft.com/office/powerpoint/2010/main" val="1157388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BE8DF-2B2A-AB4C-A63E-787C83B37B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EG"/>
          </a:p>
        </p:txBody>
      </p:sp>
      <p:sp>
        <p:nvSpPr>
          <p:cNvPr id="3" name="Content Placeholder 2">
            <a:extLst>
              <a:ext uri="{FF2B5EF4-FFF2-40B4-BE49-F238E27FC236}">
                <a16:creationId xmlns:a16="http://schemas.microsoft.com/office/drawing/2014/main" id="{CD983E97-1558-6E46-B1AF-514CE04C31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4" name="Text Placeholder 3">
            <a:extLst>
              <a:ext uri="{FF2B5EF4-FFF2-40B4-BE49-F238E27FC236}">
                <a16:creationId xmlns:a16="http://schemas.microsoft.com/office/drawing/2014/main" id="{CB5CEBA7-F27E-534E-B899-99980A4243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7C96B3-4F94-0144-8680-9425C97E89DD}"/>
              </a:ext>
            </a:extLst>
          </p:cNvPr>
          <p:cNvSpPr>
            <a:spLocks noGrp="1"/>
          </p:cNvSpPr>
          <p:nvPr>
            <p:ph type="dt" sz="half" idx="10"/>
          </p:nvPr>
        </p:nvSpPr>
        <p:spPr/>
        <p:txBody>
          <a:bodyPr/>
          <a:lstStyle/>
          <a:p>
            <a:fld id="{A6C746BE-4533-0641-8328-96E2CE4EC0BF}" type="datetimeFigureOut">
              <a:rPr lang="en-EG" smtClean="0"/>
              <a:t>1/3/22</a:t>
            </a:fld>
            <a:endParaRPr lang="en-EG"/>
          </a:p>
        </p:txBody>
      </p:sp>
      <p:sp>
        <p:nvSpPr>
          <p:cNvPr id="6" name="Footer Placeholder 5">
            <a:extLst>
              <a:ext uri="{FF2B5EF4-FFF2-40B4-BE49-F238E27FC236}">
                <a16:creationId xmlns:a16="http://schemas.microsoft.com/office/drawing/2014/main" id="{7FD119DA-06A3-3148-98CF-DD2FFE45B836}"/>
              </a:ext>
            </a:extLst>
          </p:cNvPr>
          <p:cNvSpPr>
            <a:spLocks noGrp="1"/>
          </p:cNvSpPr>
          <p:nvPr>
            <p:ph type="ftr" sz="quarter" idx="11"/>
          </p:nvPr>
        </p:nvSpPr>
        <p:spPr/>
        <p:txBody>
          <a:bodyPr/>
          <a:lstStyle/>
          <a:p>
            <a:endParaRPr lang="en-EG"/>
          </a:p>
        </p:txBody>
      </p:sp>
      <p:sp>
        <p:nvSpPr>
          <p:cNvPr id="7" name="Slide Number Placeholder 6">
            <a:extLst>
              <a:ext uri="{FF2B5EF4-FFF2-40B4-BE49-F238E27FC236}">
                <a16:creationId xmlns:a16="http://schemas.microsoft.com/office/drawing/2014/main" id="{0E49402C-A518-3E43-816F-DB52C1CF06A2}"/>
              </a:ext>
            </a:extLst>
          </p:cNvPr>
          <p:cNvSpPr>
            <a:spLocks noGrp="1"/>
          </p:cNvSpPr>
          <p:nvPr>
            <p:ph type="sldNum" sz="quarter" idx="12"/>
          </p:nvPr>
        </p:nvSpPr>
        <p:spPr/>
        <p:txBody>
          <a:bodyPr/>
          <a:lstStyle/>
          <a:p>
            <a:fld id="{FC2ACB8F-0678-C546-838C-4B6EEC474445}" type="slidenum">
              <a:rPr lang="en-EG" smtClean="0"/>
              <a:t>‹#›</a:t>
            </a:fld>
            <a:endParaRPr lang="en-EG"/>
          </a:p>
        </p:txBody>
      </p:sp>
    </p:spTree>
    <p:extLst>
      <p:ext uri="{BB962C8B-B14F-4D97-AF65-F5344CB8AC3E}">
        <p14:creationId xmlns:p14="http://schemas.microsoft.com/office/powerpoint/2010/main" val="2162318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305F3-95E5-7144-AAEC-9218FC1E95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EG"/>
          </a:p>
        </p:txBody>
      </p:sp>
      <p:sp>
        <p:nvSpPr>
          <p:cNvPr id="3" name="Picture Placeholder 2">
            <a:extLst>
              <a:ext uri="{FF2B5EF4-FFF2-40B4-BE49-F238E27FC236}">
                <a16:creationId xmlns:a16="http://schemas.microsoft.com/office/drawing/2014/main" id="{3019E2F4-22DA-5045-B688-A70317F471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EG"/>
          </a:p>
        </p:txBody>
      </p:sp>
      <p:sp>
        <p:nvSpPr>
          <p:cNvPr id="4" name="Text Placeholder 3">
            <a:extLst>
              <a:ext uri="{FF2B5EF4-FFF2-40B4-BE49-F238E27FC236}">
                <a16:creationId xmlns:a16="http://schemas.microsoft.com/office/drawing/2014/main" id="{C74024D7-E118-4348-8406-085A45028A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724652-F464-4D49-AA6E-60AB866072BD}"/>
              </a:ext>
            </a:extLst>
          </p:cNvPr>
          <p:cNvSpPr>
            <a:spLocks noGrp="1"/>
          </p:cNvSpPr>
          <p:nvPr>
            <p:ph type="dt" sz="half" idx="10"/>
          </p:nvPr>
        </p:nvSpPr>
        <p:spPr/>
        <p:txBody>
          <a:bodyPr/>
          <a:lstStyle/>
          <a:p>
            <a:fld id="{A6C746BE-4533-0641-8328-96E2CE4EC0BF}" type="datetimeFigureOut">
              <a:rPr lang="en-EG" smtClean="0"/>
              <a:t>1/3/22</a:t>
            </a:fld>
            <a:endParaRPr lang="en-EG"/>
          </a:p>
        </p:txBody>
      </p:sp>
      <p:sp>
        <p:nvSpPr>
          <p:cNvPr id="6" name="Footer Placeholder 5">
            <a:extLst>
              <a:ext uri="{FF2B5EF4-FFF2-40B4-BE49-F238E27FC236}">
                <a16:creationId xmlns:a16="http://schemas.microsoft.com/office/drawing/2014/main" id="{563B0007-DCC4-C645-9407-A28FCEAAE72D}"/>
              </a:ext>
            </a:extLst>
          </p:cNvPr>
          <p:cNvSpPr>
            <a:spLocks noGrp="1"/>
          </p:cNvSpPr>
          <p:nvPr>
            <p:ph type="ftr" sz="quarter" idx="11"/>
          </p:nvPr>
        </p:nvSpPr>
        <p:spPr/>
        <p:txBody>
          <a:bodyPr/>
          <a:lstStyle/>
          <a:p>
            <a:endParaRPr lang="en-EG"/>
          </a:p>
        </p:txBody>
      </p:sp>
      <p:sp>
        <p:nvSpPr>
          <p:cNvPr id="7" name="Slide Number Placeholder 6">
            <a:extLst>
              <a:ext uri="{FF2B5EF4-FFF2-40B4-BE49-F238E27FC236}">
                <a16:creationId xmlns:a16="http://schemas.microsoft.com/office/drawing/2014/main" id="{470BD6C6-FC41-C643-A12D-59EA44D3ED4D}"/>
              </a:ext>
            </a:extLst>
          </p:cNvPr>
          <p:cNvSpPr>
            <a:spLocks noGrp="1"/>
          </p:cNvSpPr>
          <p:nvPr>
            <p:ph type="sldNum" sz="quarter" idx="12"/>
          </p:nvPr>
        </p:nvSpPr>
        <p:spPr/>
        <p:txBody>
          <a:bodyPr/>
          <a:lstStyle/>
          <a:p>
            <a:fld id="{FC2ACB8F-0678-C546-838C-4B6EEC474445}" type="slidenum">
              <a:rPr lang="en-EG" smtClean="0"/>
              <a:t>‹#›</a:t>
            </a:fld>
            <a:endParaRPr lang="en-EG"/>
          </a:p>
        </p:txBody>
      </p:sp>
    </p:spTree>
    <p:extLst>
      <p:ext uri="{BB962C8B-B14F-4D97-AF65-F5344CB8AC3E}">
        <p14:creationId xmlns:p14="http://schemas.microsoft.com/office/powerpoint/2010/main" val="4014224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A6EE48-FCC5-B140-A1C7-D13363DB58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EG"/>
          </a:p>
        </p:txBody>
      </p:sp>
      <p:sp>
        <p:nvSpPr>
          <p:cNvPr id="3" name="Text Placeholder 2">
            <a:extLst>
              <a:ext uri="{FF2B5EF4-FFF2-40B4-BE49-F238E27FC236}">
                <a16:creationId xmlns:a16="http://schemas.microsoft.com/office/drawing/2014/main" id="{B2CC3098-AF08-8E48-97C9-C1E2B05981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4" name="Date Placeholder 3">
            <a:extLst>
              <a:ext uri="{FF2B5EF4-FFF2-40B4-BE49-F238E27FC236}">
                <a16:creationId xmlns:a16="http://schemas.microsoft.com/office/drawing/2014/main" id="{4A7A95D1-1CB8-1E46-9E9F-88A73E604B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C746BE-4533-0641-8328-96E2CE4EC0BF}" type="datetimeFigureOut">
              <a:rPr lang="en-EG" smtClean="0"/>
              <a:t>1/3/22</a:t>
            </a:fld>
            <a:endParaRPr lang="en-EG"/>
          </a:p>
        </p:txBody>
      </p:sp>
      <p:sp>
        <p:nvSpPr>
          <p:cNvPr id="5" name="Footer Placeholder 4">
            <a:extLst>
              <a:ext uri="{FF2B5EF4-FFF2-40B4-BE49-F238E27FC236}">
                <a16:creationId xmlns:a16="http://schemas.microsoft.com/office/drawing/2014/main" id="{046AAA1E-4471-CA4B-A4EA-F0B376BACC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EG"/>
          </a:p>
        </p:txBody>
      </p:sp>
      <p:sp>
        <p:nvSpPr>
          <p:cNvPr id="6" name="Slide Number Placeholder 5">
            <a:extLst>
              <a:ext uri="{FF2B5EF4-FFF2-40B4-BE49-F238E27FC236}">
                <a16:creationId xmlns:a16="http://schemas.microsoft.com/office/drawing/2014/main" id="{BEEBDF78-6BE8-A54B-B5E9-6E73DE655E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2ACB8F-0678-C546-838C-4B6EEC474445}" type="slidenum">
              <a:rPr lang="en-EG" smtClean="0"/>
              <a:t>‹#›</a:t>
            </a:fld>
            <a:endParaRPr lang="en-EG"/>
          </a:p>
        </p:txBody>
      </p:sp>
      <p:sp>
        <p:nvSpPr>
          <p:cNvPr id="7" name="TextBox 6">
            <a:extLst>
              <a:ext uri="{FF2B5EF4-FFF2-40B4-BE49-F238E27FC236}">
                <a16:creationId xmlns:a16="http://schemas.microsoft.com/office/drawing/2014/main" id="{9725F240-6D83-3340-91B4-F0D1098AB15A}"/>
              </a:ext>
            </a:extLst>
          </p:cNvPr>
          <p:cNvSpPr txBox="1"/>
          <p:nvPr userDrawn="1">
            <p:extLst>
              <p:ext uri="{1162E1C5-73C7-4A58-AE30-91384D911F3F}">
                <p184:classification xmlns:p184="http://schemas.microsoft.com/office/powerpoint/2018/4/main" val="hdr"/>
              </p:ext>
            </p:extLst>
          </p:nvPr>
        </p:nvSpPr>
        <p:spPr>
          <a:xfrm>
            <a:off x="0" y="0"/>
            <a:ext cx="3429000" cy="167640"/>
          </a:xfrm>
          <a:prstGeom prst="rect">
            <a:avLst/>
          </a:prstGeom>
        </p:spPr>
        <p:txBody>
          <a:bodyPr horzOverflow="overflow" lIns="0" tIns="0" rIns="0" bIns="0">
            <a:spAutoFit/>
          </a:bodyPr>
          <a:lstStyle/>
          <a:p>
            <a:pPr algn="l"/>
            <a:r>
              <a:rPr lang="en-EG" sz="1100">
                <a:solidFill>
                  <a:srgbClr val="317100"/>
                </a:solidFill>
                <a:latin typeface="Calibri" panose="020F0502020204030204" pitchFamily="34" charset="0"/>
                <a:cs typeface="Calibri" panose="020F0502020204030204" pitchFamily="34" charset="0"/>
              </a:rPr>
              <a:t>This message/document has been classified as “Public”         </a:t>
            </a:r>
          </a:p>
        </p:txBody>
      </p:sp>
    </p:spTree>
    <p:extLst>
      <p:ext uri="{BB962C8B-B14F-4D97-AF65-F5344CB8AC3E}">
        <p14:creationId xmlns:p14="http://schemas.microsoft.com/office/powerpoint/2010/main" val="403626875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s://refactoring.guru/design-patterns/strategy"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https://refactoring.guru/pull-up-field" TargetMode="External"/><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hyperlink" Target="https://refactoring.guru/pull-up-constructor-body" TargetMode="External"/><Relationship Id="rId4" Type="http://schemas.openxmlformats.org/officeDocument/2006/relationships/hyperlink" Target="https://refactoring.guru/pull-up-method" TargetMode="Externa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s://refactoring.guru/self-encapsulate-field" TargetMode="External"/><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hyperlink" Target="https://refactoring.guru/pull-up-field" TargetMode="External"/><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hyperlink" Target="https://refactoring.guru/pull-up-method" TargetMode="External"/><Relationship Id="rId4" Type="http://schemas.openxmlformats.org/officeDocument/2006/relationships/hyperlink" Target="https://refactoring.guru/encapsulate-field"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hyperlink" Target="https://refactoring.guru/pull-up-method" TargetMode="Externa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hyperlink" Target="https://refactoring.guru/smells/long-parameter-list"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hyperlink" Target="https://refactoring.guru/replace-parameter-with-explicit-methods" TargetMode="External"/><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hyperlink" Target="https://refactoring.guru/extract-method" TargetMode="Externa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https://refactoring.guru/extract-class" TargetMode="External"/><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hyperlink" Target="https://refactoring.guru/encapsulate-field" TargetMode="Externa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hyperlink" Target="https://refactoring.guru/move-method" TargetMode="External"/><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hyperlink" Target="https://refactoring.guru/move-field" TargetMode="External"/></Relationships>
</file>

<file path=ppt/slides/_rels/slide14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hyperlink" Target="https://refactoring.guru/extract-variable#csharp" TargetMode="External"/><Relationship Id="rId7" Type="http://schemas.openxmlformats.org/officeDocument/2006/relationships/hyperlink" Target="https://refactoring.guru/extract-method" TargetMode="External"/><Relationship Id="rId2" Type="http://schemas.openxmlformats.org/officeDocument/2006/relationships/hyperlink" Target="https://refactoring.guru/extract-variable#java" TargetMode="External"/><Relationship Id="rId1" Type="http://schemas.openxmlformats.org/officeDocument/2006/relationships/slideLayout" Target="../slideLayouts/slideLayout2.xml"/><Relationship Id="rId6" Type="http://schemas.openxmlformats.org/officeDocument/2006/relationships/hyperlink" Target="https://refactoring.guru/extract-variable#typescript" TargetMode="External"/><Relationship Id="rId5" Type="http://schemas.openxmlformats.org/officeDocument/2006/relationships/hyperlink" Target="https://refactoring.guru/extract-variable#python" TargetMode="External"/><Relationship Id="rId4" Type="http://schemas.openxmlformats.org/officeDocument/2006/relationships/hyperlink" Target="https://refactoring.guru/extract-variable#php" TargetMode="Externa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hyperlink" Target="https://refactoring.guru/extract-method" TargetMode="External"/><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hyperlink" Target="https://refactoring.guru/rename-method" TargetMode="External"/><Relationship Id="rId4" Type="http://schemas.openxmlformats.org/officeDocument/2006/relationships/hyperlink" Target="https://refactoring.guru/pull-up-method" TargetMode="Externa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hyperlink" Target="https://refactoring.guru/substitute-algorithm#csharp" TargetMode="External"/><Relationship Id="rId7" Type="http://schemas.openxmlformats.org/officeDocument/2006/relationships/hyperlink" Target="https://refactoring.guru/extract-method" TargetMode="External"/><Relationship Id="rId2" Type="http://schemas.openxmlformats.org/officeDocument/2006/relationships/hyperlink" Target="https://refactoring.guru/substitute-algorithm#java" TargetMode="External"/><Relationship Id="rId1" Type="http://schemas.openxmlformats.org/officeDocument/2006/relationships/slideLayout" Target="../slideLayouts/slideLayout2.xml"/><Relationship Id="rId6" Type="http://schemas.openxmlformats.org/officeDocument/2006/relationships/hyperlink" Target="https://refactoring.guru/substitute-algorithm#typescript" TargetMode="External"/><Relationship Id="rId5" Type="http://schemas.openxmlformats.org/officeDocument/2006/relationships/hyperlink" Target="https://refactoring.guru/substitute-algorithm#python" TargetMode="External"/><Relationship Id="rId4" Type="http://schemas.openxmlformats.org/officeDocument/2006/relationships/hyperlink" Target="https://refactoring.guru/substitute-algorithm#php" TargetMode="Externa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refactoring.guru/replace-temp-with-query" TargetMode="Externa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hyperlink" Target="https://refactoring.guru/extract-method" TargetMode="Externa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hyperlink" Target="https://refactoring.guru/extract-method" TargetMode="Externa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0.xml.rels><?xml version="1.0" encoding="UTF-8" standalone="yes"?>
<Relationships xmlns="http://schemas.openxmlformats.org/package/2006/relationships"><Relationship Id="rId3" Type="http://schemas.openxmlformats.org/officeDocument/2006/relationships/hyperlink" Target="https://refactoring.guru/pull-up-field" TargetMode="External"/><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hyperlink" Target="https://refactoring.guru/push-down-method" TargetMode="External"/><Relationship Id="rId5" Type="http://schemas.openxmlformats.org/officeDocument/2006/relationships/hyperlink" Target="https://refactoring.guru/push-down-field" TargetMode="External"/><Relationship Id="rId4" Type="http://schemas.openxmlformats.org/officeDocument/2006/relationships/hyperlink" Target="https://refactoring.guru/pull-up-method" TargetMode="External"/></Relationships>
</file>

<file path=ppt/slides/_rels/slide18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hyperlink" Target="http://docs.oracle.com/javase/7/docs/api/java/awt/Point.html" TargetMode="Externa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hyperlink" Target="https://refactoring.guru/rename-method" TargetMode="External"/><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refactoring.guru/split-temporary-variable" TargetMode="External"/><Relationship Id="rId2" Type="http://schemas.openxmlformats.org/officeDocument/2006/relationships/hyperlink" Target="https://refactoring.guru/extract-method" TargetMode="External"/><Relationship Id="rId1" Type="http://schemas.openxmlformats.org/officeDocument/2006/relationships/slideLayout" Target="../slideLayouts/slideLayout2.xml"/><Relationship Id="rId4" Type="http://schemas.openxmlformats.org/officeDocument/2006/relationships/hyperlink" Target="https://refactoring.guru/separate-query-from-modifier" TargetMode="Externa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refactoring.guru/split-temporary-variable#csharp" TargetMode="External"/><Relationship Id="rId7" Type="http://schemas.openxmlformats.org/officeDocument/2006/relationships/hyperlink" Target="https://refactoring.guru/extract-method" TargetMode="External"/><Relationship Id="rId2" Type="http://schemas.openxmlformats.org/officeDocument/2006/relationships/hyperlink" Target="https://refactoring.guru/split-temporary-variable#java" TargetMode="External"/><Relationship Id="rId1" Type="http://schemas.openxmlformats.org/officeDocument/2006/relationships/slideLayout" Target="../slideLayouts/slideLayout2.xml"/><Relationship Id="rId6" Type="http://schemas.openxmlformats.org/officeDocument/2006/relationships/hyperlink" Target="https://refactoring.guru/split-temporary-variable#typescript" TargetMode="External"/><Relationship Id="rId5" Type="http://schemas.openxmlformats.org/officeDocument/2006/relationships/hyperlink" Target="https://refactoring.guru/split-temporary-variable#python" TargetMode="External"/><Relationship Id="rId4" Type="http://schemas.openxmlformats.org/officeDocument/2006/relationships/hyperlink" Target="https://refactoring.guru/split-temporary-variable#php" TargetMode="External"/></Relationships>
</file>

<file path=ppt/slides/_rels/slide2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hyperlink" Target="https://refactoring.guru/smells/middle-man" TargetMode="External"/><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hyperlink" Target="https://refactoring.guru/rename-method" TargetMode="External"/><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2" Type="http://schemas.openxmlformats.org/officeDocument/2006/relationships/hyperlink" Target="https://refactoring.guru/smells/middle-man" TargetMode="Externa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hyperlink" Target="https://refactoring.guru/hide-delegate" TargetMode="External"/><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hyperlink" Target="https://refactoring.guru/introduce-foreign-method#csharp" TargetMode="External"/><Relationship Id="rId7" Type="http://schemas.openxmlformats.org/officeDocument/2006/relationships/hyperlink" Target="https://refactoring.guru/introduce-local-extension" TargetMode="External"/><Relationship Id="rId2" Type="http://schemas.openxmlformats.org/officeDocument/2006/relationships/hyperlink" Target="https://refactoring.guru/introduce-foreign-method#java" TargetMode="External"/><Relationship Id="rId1" Type="http://schemas.openxmlformats.org/officeDocument/2006/relationships/slideLayout" Target="../slideLayouts/slideLayout2.xml"/><Relationship Id="rId6" Type="http://schemas.openxmlformats.org/officeDocument/2006/relationships/hyperlink" Target="https://refactoring.guru/introduce-foreign-method#typescript" TargetMode="External"/><Relationship Id="rId5" Type="http://schemas.openxmlformats.org/officeDocument/2006/relationships/hyperlink" Target="https://refactoring.guru/introduce-foreign-method#python" TargetMode="External"/><Relationship Id="rId4" Type="http://schemas.openxmlformats.org/officeDocument/2006/relationships/hyperlink" Target="https://refactoring.guru/introduce-foreign-method#php" TargetMode="Externa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8" Type="http://schemas.openxmlformats.org/officeDocument/2006/relationships/hyperlink" Target="https://refactoring.guru/extract-method" TargetMode="External"/><Relationship Id="rId3" Type="http://schemas.openxmlformats.org/officeDocument/2006/relationships/hyperlink" Target="https://refactoring.guru/inline-temp#csharp" TargetMode="External"/><Relationship Id="rId7" Type="http://schemas.openxmlformats.org/officeDocument/2006/relationships/hyperlink" Target="https://refactoring.guru/replace-temp-with-query" TargetMode="External"/><Relationship Id="rId2" Type="http://schemas.openxmlformats.org/officeDocument/2006/relationships/hyperlink" Target="https://refactoring.guru/inline-temp#java" TargetMode="External"/><Relationship Id="rId1" Type="http://schemas.openxmlformats.org/officeDocument/2006/relationships/slideLayout" Target="../slideLayouts/slideLayout2.xml"/><Relationship Id="rId6" Type="http://schemas.openxmlformats.org/officeDocument/2006/relationships/hyperlink" Target="https://refactoring.guru/inline-temp#typescript" TargetMode="External"/><Relationship Id="rId5" Type="http://schemas.openxmlformats.org/officeDocument/2006/relationships/hyperlink" Target="https://refactoring.guru/inline-temp#python" TargetMode="External"/><Relationship Id="rId4" Type="http://schemas.openxmlformats.org/officeDocument/2006/relationships/hyperlink" Target="https://refactoring.guru/inline-temp#php" TargetMode="External"/></Relationships>
</file>

<file path=ppt/slides/_rels/slide245.xml.rels><?xml version="1.0" encoding="UTF-8" standalone="yes"?>
<Relationships xmlns="http://schemas.openxmlformats.org/package/2006/relationships"><Relationship Id="rId8" Type="http://schemas.openxmlformats.org/officeDocument/2006/relationships/hyperlink" Target="https://refactoring.guru/extract-method" TargetMode="External"/><Relationship Id="rId3" Type="http://schemas.openxmlformats.org/officeDocument/2006/relationships/hyperlink" Target="https://refactoring.guru/remove-assignments-to-parameters#csharp" TargetMode="External"/><Relationship Id="rId7" Type="http://schemas.openxmlformats.org/officeDocument/2006/relationships/hyperlink" Target="https://refactoring.guru/split-temporary-variable" TargetMode="External"/><Relationship Id="rId2" Type="http://schemas.openxmlformats.org/officeDocument/2006/relationships/hyperlink" Target="https://refactoring.guru/remove-assignments-to-parameters#java" TargetMode="External"/><Relationship Id="rId1" Type="http://schemas.openxmlformats.org/officeDocument/2006/relationships/slideLayout" Target="../slideLayouts/slideLayout2.xml"/><Relationship Id="rId6" Type="http://schemas.openxmlformats.org/officeDocument/2006/relationships/hyperlink" Target="https://refactoring.guru/remove-assignments-to-parameters#typescript" TargetMode="External"/><Relationship Id="rId5" Type="http://schemas.openxmlformats.org/officeDocument/2006/relationships/hyperlink" Target="https://refactoring.guru/remove-assignments-to-parameters#python" TargetMode="External"/><Relationship Id="rId4" Type="http://schemas.openxmlformats.org/officeDocument/2006/relationships/hyperlink" Target="https://refactoring.guru/remove-assignments-to-parameters#php" TargetMode="External"/></Relationships>
</file>

<file path=ppt/slides/_rels/slide246.xml.rels><?xml version="1.0" encoding="UTF-8" standalone="yes"?>
<Relationships xmlns="http://schemas.openxmlformats.org/package/2006/relationships"><Relationship Id="rId3" Type="http://schemas.openxmlformats.org/officeDocument/2006/relationships/hyperlink" Target="https://refactoring.guru/remove-setting-method" TargetMode="External"/><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8" Type="http://schemas.openxmlformats.org/officeDocument/2006/relationships/hyperlink" Target="https://refactoring.guru/replace-type-code-with-subclasses" TargetMode="External"/><Relationship Id="rId3" Type="http://schemas.openxmlformats.org/officeDocument/2006/relationships/hyperlink" Target="https://refactoring.guru/replace-magic-number-with-symbolic-constant#csharp" TargetMode="External"/><Relationship Id="rId7" Type="http://schemas.openxmlformats.org/officeDocument/2006/relationships/hyperlink" Target="https://refactoring.guru/replace-type-code-with-class" TargetMode="External"/><Relationship Id="rId2" Type="http://schemas.openxmlformats.org/officeDocument/2006/relationships/hyperlink" Target="https://refactoring.guru/replace-magic-number-with-symbolic-constant#java" TargetMode="External"/><Relationship Id="rId1" Type="http://schemas.openxmlformats.org/officeDocument/2006/relationships/slideLayout" Target="../slideLayouts/slideLayout2.xml"/><Relationship Id="rId6" Type="http://schemas.openxmlformats.org/officeDocument/2006/relationships/hyperlink" Target="https://refactoring.guru/replace-magic-number-with-symbolic-constant#typescript" TargetMode="External"/><Relationship Id="rId5" Type="http://schemas.openxmlformats.org/officeDocument/2006/relationships/hyperlink" Target="https://refactoring.guru/replace-magic-number-with-symbolic-constant#python" TargetMode="External"/><Relationship Id="rId4" Type="http://schemas.openxmlformats.org/officeDocument/2006/relationships/hyperlink" Target="https://refactoring.guru/replace-magic-number-with-symbolic-constant#php" TargetMode="External"/><Relationship Id="rId9" Type="http://schemas.openxmlformats.org/officeDocument/2006/relationships/hyperlink" Target="https://refactoring.guru/replace-type-code-with-state-strategy" TargetMode="External"/></Relationships>
</file>

<file path=ppt/slides/_rels/slide249.xml.rels><?xml version="1.0" encoding="UTF-8" standalone="yes"?>
<Relationships xmlns="http://schemas.openxmlformats.org/package/2006/relationships"><Relationship Id="rId3" Type="http://schemas.openxmlformats.org/officeDocument/2006/relationships/hyperlink" Target="https://refactoring.guru/replace-constructor-with-factory-method" TargetMode="External"/><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hyperlink" Target="https://refactoring.guru/inline-method"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refactoring.guru/add-parameter" TargetMode="External"/><Relationship Id="rId2" Type="http://schemas.openxmlformats.org/officeDocument/2006/relationships/hyperlink" Target="https://refactoring.guru/smells/data-class" TargetMode="External"/><Relationship Id="rId1" Type="http://schemas.openxmlformats.org/officeDocument/2006/relationships/slideLayout" Target="../slideLayouts/slideLayout2.xml"/><Relationship Id="rId5" Type="http://schemas.openxmlformats.org/officeDocument/2006/relationships/hyperlink" Target="https://refactoring.guru/extract-method" TargetMode="External"/><Relationship Id="rId4" Type="http://schemas.openxmlformats.org/officeDocument/2006/relationships/hyperlink" Target="https://refactoring.guru/move-method" TargetMode="Externa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hyperlink" Target="https://refactoring.guru/consolidate-conditional-expression" TargetMode="External"/><Relationship Id="rId2" Type="http://schemas.openxmlformats.org/officeDocument/2006/relationships/hyperlink" Target="https://refactoring.guru/separate-query-from-modifier" TargetMode="Externa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hyperlink" Target="https://refactoring.guru/replace-error-code-with-exception#csharp" TargetMode="External"/><Relationship Id="rId2" Type="http://schemas.openxmlformats.org/officeDocument/2006/relationships/hyperlink" Target="https://refactoring.guru/replace-error-code-with-exception#java" TargetMode="External"/><Relationship Id="rId1" Type="http://schemas.openxmlformats.org/officeDocument/2006/relationships/slideLayout" Target="../slideLayouts/slideLayout2.xml"/><Relationship Id="rId6" Type="http://schemas.openxmlformats.org/officeDocument/2006/relationships/hyperlink" Target="https://refactoring.guru/replace-error-code-with-exception#typescript" TargetMode="External"/><Relationship Id="rId5" Type="http://schemas.openxmlformats.org/officeDocument/2006/relationships/hyperlink" Target="https://refactoring.guru/replace-error-code-with-exception#python" TargetMode="External"/><Relationship Id="rId4" Type="http://schemas.openxmlformats.org/officeDocument/2006/relationships/hyperlink" Target="https://refactoring.guru/replace-error-code-with-exception#php" TargetMode="External"/></Relationships>
</file>

<file path=ppt/slides/_rels/slide253.xml.rels><?xml version="1.0" encoding="UTF-8" standalone="yes"?>
<Relationships xmlns="http://schemas.openxmlformats.org/package/2006/relationships"><Relationship Id="rId3" Type="http://schemas.openxmlformats.org/officeDocument/2006/relationships/hyperlink" Target="https://refactoring.guru/replace-exception-with-test#csharp" TargetMode="External"/><Relationship Id="rId2" Type="http://schemas.openxmlformats.org/officeDocument/2006/relationships/hyperlink" Target="https://refactoring.guru/replace-exception-with-test#java" TargetMode="External"/><Relationship Id="rId1" Type="http://schemas.openxmlformats.org/officeDocument/2006/relationships/slideLayout" Target="../slideLayouts/slideLayout2.xml"/><Relationship Id="rId6" Type="http://schemas.openxmlformats.org/officeDocument/2006/relationships/hyperlink" Target="https://refactoring.guru/replace-exception-with-test#typescript" TargetMode="External"/><Relationship Id="rId5" Type="http://schemas.openxmlformats.org/officeDocument/2006/relationships/hyperlink" Target="https://refactoring.guru/replace-exception-with-test#python" TargetMode="External"/><Relationship Id="rId4" Type="http://schemas.openxmlformats.org/officeDocument/2006/relationships/hyperlink" Target="https://refactoring.guru/replace-exception-with-test#php"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2" Type="http://schemas.openxmlformats.org/officeDocument/2006/relationships/hyperlink" Target="https://refactoring.guru/extract-method"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refactoring.guru/inline-class" TargetMode="External"/><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hyperlink" Target="https://refactoring.guru/move-method" TargetMode="External"/><Relationship Id="rId4" Type="http://schemas.openxmlformats.org/officeDocument/2006/relationships/hyperlink" Target="https://refactoring.guru/move-field"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refactoring.guru/design-patterns/strategy" TargetMode="External"/><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hyperlink" Target="https://refactoring.guru/push-down-field" TargetMode="External"/><Relationship Id="rId4" Type="http://schemas.openxmlformats.org/officeDocument/2006/relationships/hyperlink" Target="https://refactoring.guru/push-down-method"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refactoring.guru/extract-interface" TargetMode="External"/><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hyperlink" Target="https://refactoring.guru/extract-class" TargetMode="External"/><Relationship Id="rId5" Type="http://schemas.openxmlformats.org/officeDocument/2006/relationships/hyperlink" Target="https://refactoring.guru/smells/duplicate-code" TargetMode="External"/><Relationship Id="rId4" Type="http://schemas.openxmlformats.org/officeDocument/2006/relationships/hyperlink" Target="https://refactoring.guru/extract-superclass"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refactoring.guru/design-patterns/observer" TargetMode="External"/><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hyperlink" Target="https://refactoring.guru/self-encapsulate-field"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refactoring.guru/self-encapsulate-field#java" TargetMode="External"/><Relationship Id="rId7" Type="http://schemas.openxmlformats.org/officeDocument/2006/relationships/hyperlink" Target="https://refactoring.guru/self-encapsulate-field#typescript" TargetMode="External"/><Relationship Id="rId2" Type="http://schemas.openxmlformats.org/officeDocument/2006/relationships/hyperlink" Target="https://refactoring.guru/encapsulate-field" TargetMode="External"/><Relationship Id="rId1" Type="http://schemas.openxmlformats.org/officeDocument/2006/relationships/slideLayout" Target="../slideLayouts/slideLayout2.xml"/><Relationship Id="rId6" Type="http://schemas.openxmlformats.org/officeDocument/2006/relationships/hyperlink" Target="https://refactoring.guru/self-encapsulate-field#python" TargetMode="External"/><Relationship Id="rId5" Type="http://schemas.openxmlformats.org/officeDocument/2006/relationships/hyperlink" Target="https://refactoring.guru/self-encapsulate-field#php" TargetMode="External"/><Relationship Id="rId4" Type="http://schemas.openxmlformats.org/officeDocument/2006/relationships/hyperlink" Target="https://refactoring.guru/self-encapsulate-field#csharp"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refactoring.guru/extract-class" TargetMode="External"/><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hyperlink" Target="https://refactoring.guru/change-value-to-reference" TargetMode="External"/><Relationship Id="rId4" Type="http://schemas.openxmlformats.org/officeDocument/2006/relationships/hyperlink" Target="https://refactoring.guru/self-encapsulate-field"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refactoring.guru/replace-constructor-with-factory-method" TargetMode="External"/><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hyperlink" Target="https://refactoring.guru/rename-method"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hyperlink" Target="https://refactoring.guru/change-value-to-reference" TargetMode="External"/><Relationship Id="rId3" Type="http://schemas.openxmlformats.org/officeDocument/2006/relationships/hyperlink" Target="https://refactoring.guru/replace-constructor-with-factory-method#csharp" TargetMode="External"/><Relationship Id="rId7" Type="http://schemas.openxmlformats.org/officeDocument/2006/relationships/hyperlink" Target="https://refactoring.guru/replace-type-code-with-subclasses" TargetMode="External"/><Relationship Id="rId2" Type="http://schemas.openxmlformats.org/officeDocument/2006/relationships/hyperlink" Target="https://refactoring.guru/replace-constructor-with-factory-method#java" TargetMode="External"/><Relationship Id="rId1" Type="http://schemas.openxmlformats.org/officeDocument/2006/relationships/slideLayout" Target="../slideLayouts/slideLayout2.xml"/><Relationship Id="rId6" Type="http://schemas.openxmlformats.org/officeDocument/2006/relationships/hyperlink" Target="https://refactoring.guru/replace-constructor-with-factory-method#typescript" TargetMode="External"/><Relationship Id="rId5" Type="http://schemas.openxmlformats.org/officeDocument/2006/relationships/hyperlink" Target="https://refactoring.guru/replace-constructor-with-factory-method#python" TargetMode="External"/><Relationship Id="rId4" Type="http://schemas.openxmlformats.org/officeDocument/2006/relationships/hyperlink" Target="https://refactoring.guru/replace-constructor-with-factory-method#php"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9.xml.rels><?xml version="1.0" encoding="UTF-8" standalone="yes"?>
<Relationships xmlns="http://schemas.openxmlformats.org/package/2006/relationships"><Relationship Id="rId3" Type="http://schemas.openxmlformats.org/officeDocument/2006/relationships/hyperlink" Target="https://refactoring.guru/add-parameter" TargetMode="External"/><Relationship Id="rId2" Type="http://schemas.openxmlformats.org/officeDocument/2006/relationships/hyperlink" Target="https://refactoring.guru/smells/data-class" TargetMode="External"/><Relationship Id="rId1" Type="http://schemas.openxmlformats.org/officeDocument/2006/relationships/slideLayout" Target="../slideLayouts/slideLayout2.xml"/><Relationship Id="rId5" Type="http://schemas.openxmlformats.org/officeDocument/2006/relationships/hyperlink" Target="https://refactoring.guru/extract-method" TargetMode="External"/><Relationship Id="rId4" Type="http://schemas.openxmlformats.org/officeDocument/2006/relationships/hyperlink" Target="https://refactoring.guru/move-method"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refactoring.guru/replace-type-code-with-subclasses" TargetMode="External"/><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hyperlink" Target="https://refactoring.guru/replace-type-code-with-state-strategy"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hyperlink" Target="https://refactoring.guru/replace-conditional-with-polymorphism" TargetMode="External"/><Relationship Id="rId3" Type="http://schemas.openxmlformats.org/officeDocument/2006/relationships/hyperlink" Target="https://refactoring.guru/replace-type-code-with-class" TargetMode="External"/><Relationship Id="rId7" Type="http://schemas.openxmlformats.org/officeDocument/2006/relationships/hyperlink" Target="https://refactoring.guru/push-down-method" TargetMode="External"/><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hyperlink" Target="https://refactoring.guru/push-down-field" TargetMode="External"/><Relationship Id="rId5" Type="http://schemas.openxmlformats.org/officeDocument/2006/relationships/hyperlink" Target="https://refactoring.guru/self-encapsulate-field" TargetMode="External"/><Relationship Id="rId4" Type="http://schemas.openxmlformats.org/officeDocument/2006/relationships/hyperlink" Target="https://refactoring.guru/replace-type-code-with-state-strategy"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hyperlink" Target="https://refactoring.guru/replace-conditional-with-polymorphism" TargetMode="External"/><Relationship Id="rId3" Type="http://schemas.openxmlformats.org/officeDocument/2006/relationships/hyperlink" Target="https://refactoring.guru/replace-type-code-with-class" TargetMode="External"/><Relationship Id="rId7" Type="http://schemas.openxmlformats.org/officeDocument/2006/relationships/hyperlink" Target="https://refactoring.guru/push-down-method" TargetMode="External"/><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hyperlink" Target="https://refactoring.guru/push-down-field" TargetMode="External"/><Relationship Id="rId5" Type="http://schemas.openxmlformats.org/officeDocument/2006/relationships/hyperlink" Target="https://refactoring.guru/self-encapsulate-field" TargetMode="External"/><Relationship Id="rId4" Type="http://schemas.openxmlformats.org/officeDocument/2006/relationships/hyperlink" Target="https://refactoring.guru/replace-type-code-with-subclasses"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refactoring.guru/replace-array-with-object#java" TargetMode="External"/><Relationship Id="rId7" Type="http://schemas.openxmlformats.org/officeDocument/2006/relationships/hyperlink" Target="https://refactoring.guru/replace-array-with-object#typescript" TargetMode="External"/><Relationship Id="rId2" Type="http://schemas.openxmlformats.org/officeDocument/2006/relationships/hyperlink" Target="https://refactoring.guru/replace-data-value-with-object" TargetMode="External"/><Relationship Id="rId1" Type="http://schemas.openxmlformats.org/officeDocument/2006/relationships/slideLayout" Target="../slideLayouts/slideLayout2.xml"/><Relationship Id="rId6" Type="http://schemas.openxmlformats.org/officeDocument/2006/relationships/hyperlink" Target="https://refactoring.guru/replace-array-with-object#python" TargetMode="External"/><Relationship Id="rId5" Type="http://schemas.openxmlformats.org/officeDocument/2006/relationships/hyperlink" Target="https://refactoring.guru/replace-array-with-object#php" TargetMode="External"/><Relationship Id="rId4" Type="http://schemas.openxmlformats.org/officeDocument/2006/relationships/hyperlink" Target="https://refactoring.guru/replace-array-with-object#csharp"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hyperlink" Target="https://refactoring.guru/remove-parameter" TargetMode="External"/><Relationship Id="rId3" Type="http://schemas.openxmlformats.org/officeDocument/2006/relationships/hyperlink" Target="https://refactoring.guru/replace-parameter-with-method-call#csharp" TargetMode="External"/><Relationship Id="rId7" Type="http://schemas.openxmlformats.org/officeDocument/2006/relationships/hyperlink" Target="https://refactoring.guru/extract-method" TargetMode="External"/><Relationship Id="rId2" Type="http://schemas.openxmlformats.org/officeDocument/2006/relationships/hyperlink" Target="https://refactoring.guru/replace-parameter-with-method-call#java" TargetMode="External"/><Relationship Id="rId1" Type="http://schemas.openxmlformats.org/officeDocument/2006/relationships/slideLayout" Target="../slideLayouts/slideLayout2.xml"/><Relationship Id="rId6" Type="http://schemas.openxmlformats.org/officeDocument/2006/relationships/hyperlink" Target="https://refactoring.guru/replace-parameter-with-method-call#typescript" TargetMode="External"/><Relationship Id="rId5" Type="http://schemas.openxmlformats.org/officeDocument/2006/relationships/hyperlink" Target="https://refactoring.guru/replace-parameter-with-method-call#python" TargetMode="External"/><Relationship Id="rId4" Type="http://schemas.openxmlformats.org/officeDocument/2006/relationships/hyperlink" Target="https://refactoring.guru/replace-parameter-with-method-call#php"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8.xml.rels><?xml version="1.0" encoding="UTF-8" standalone="yes"?>
<Relationships xmlns="http://schemas.openxmlformats.org/package/2006/relationships"><Relationship Id="rId3" Type="http://schemas.openxmlformats.org/officeDocument/2006/relationships/hyperlink" Target="https://refactoring.guru/add-parameter" TargetMode="External"/><Relationship Id="rId2" Type="http://schemas.openxmlformats.org/officeDocument/2006/relationships/hyperlink" Target="https://refactoring.guru/smells/data-class" TargetMode="External"/><Relationship Id="rId1" Type="http://schemas.openxmlformats.org/officeDocument/2006/relationships/slideLayout" Target="../slideLayouts/slideLayout2.xml"/><Relationship Id="rId5" Type="http://schemas.openxmlformats.org/officeDocument/2006/relationships/hyperlink" Target="https://refactoring.guru/extract-method" TargetMode="External"/><Relationship Id="rId4" Type="http://schemas.openxmlformats.org/officeDocument/2006/relationships/hyperlink" Target="https://refactoring.guru/move-method"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4.xml.rels><?xml version="1.0" encoding="UTF-8" standalone="yes"?>
<Relationships xmlns="http://schemas.openxmlformats.org/package/2006/relationships"><Relationship Id="rId3" Type="http://schemas.openxmlformats.org/officeDocument/2006/relationships/hyperlink" Target="https://refactoring.guru/add-parameter" TargetMode="External"/><Relationship Id="rId2" Type="http://schemas.openxmlformats.org/officeDocument/2006/relationships/hyperlink" Target="https://refactoring.guru/smells/data-class" TargetMode="External"/><Relationship Id="rId1" Type="http://schemas.openxmlformats.org/officeDocument/2006/relationships/slideLayout" Target="../slideLayouts/slideLayout2.xml"/><Relationship Id="rId5" Type="http://schemas.openxmlformats.org/officeDocument/2006/relationships/hyperlink" Target="https://refactoring.guru/extract-method" TargetMode="External"/><Relationship Id="rId4" Type="http://schemas.openxmlformats.org/officeDocument/2006/relationships/hyperlink" Target="https://refactoring.guru/move-method"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1.xml.rels><?xml version="1.0" encoding="UTF-8" standalone="yes"?>
<Relationships xmlns="http://schemas.openxmlformats.org/package/2006/relationships"><Relationship Id="rId2" Type="http://schemas.openxmlformats.org/officeDocument/2006/relationships/hyperlink" Target="https://refactoring.guru/replace-temp-with-query"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s://refactoring.guru/replace-type-code-with-state-strategy" TargetMode="External"/><Relationship Id="rId2" Type="http://schemas.openxmlformats.org/officeDocument/2006/relationships/hyperlink" Target="https://refactoring.guru/replace-type-code-with-subclasses" TargetMode="External"/><Relationship Id="rId1" Type="http://schemas.openxmlformats.org/officeDocument/2006/relationships/slideLayout" Target="../slideLayouts/slideLayout2.xml"/><Relationship Id="rId4" Type="http://schemas.openxmlformats.org/officeDocument/2006/relationships/hyperlink" Target="https://refactoring.guru/extract-method" TargetMode="Externa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9">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A69349-6269-3544-8E04-1985D6CECE33}"/>
              </a:ext>
            </a:extLst>
          </p:cNvPr>
          <p:cNvSpPr>
            <a:spLocks noGrp="1"/>
          </p:cNvSpPr>
          <p:nvPr>
            <p:ph type="ctrTitle"/>
          </p:nvPr>
        </p:nvSpPr>
        <p:spPr>
          <a:xfrm>
            <a:off x="1848465" y="3298722"/>
            <a:ext cx="8495070" cy="1784402"/>
          </a:xfrm>
        </p:spPr>
        <p:txBody>
          <a:bodyPr anchor="b">
            <a:normAutofit/>
          </a:bodyPr>
          <a:lstStyle/>
          <a:p>
            <a:r>
              <a:rPr lang="en-EG" dirty="0">
                <a:solidFill>
                  <a:srgbClr val="FFFFFF"/>
                </a:solidFill>
              </a:rPr>
              <a:t>Code Smells</a:t>
            </a:r>
          </a:p>
        </p:txBody>
      </p:sp>
      <p:sp>
        <p:nvSpPr>
          <p:cNvPr id="3" name="Subtitle 2">
            <a:extLst>
              <a:ext uri="{FF2B5EF4-FFF2-40B4-BE49-F238E27FC236}">
                <a16:creationId xmlns:a16="http://schemas.microsoft.com/office/drawing/2014/main" id="{A74F60AA-E13C-034D-9451-D05BC81E8F80}"/>
              </a:ext>
            </a:extLst>
          </p:cNvPr>
          <p:cNvSpPr>
            <a:spLocks noGrp="1"/>
          </p:cNvSpPr>
          <p:nvPr>
            <p:ph type="subTitle" idx="1"/>
          </p:nvPr>
        </p:nvSpPr>
        <p:spPr>
          <a:xfrm>
            <a:off x="1848465" y="5258851"/>
            <a:ext cx="8495070" cy="904005"/>
          </a:xfrm>
        </p:spPr>
        <p:txBody>
          <a:bodyPr>
            <a:normAutofit/>
          </a:bodyPr>
          <a:lstStyle/>
          <a:p>
            <a:r>
              <a:rPr lang="en-EG" dirty="0">
                <a:solidFill>
                  <a:srgbClr val="FFFFFF"/>
                </a:solidFill>
              </a:rPr>
              <a:t>Abdelhalim Badr</a:t>
            </a:r>
          </a:p>
          <a:p>
            <a:r>
              <a:rPr lang="en-EG" dirty="0">
                <a:solidFill>
                  <a:srgbClr val="FFFFFF"/>
                </a:solidFill>
              </a:rPr>
              <a:t>Tech – 01 </a:t>
            </a:r>
          </a:p>
        </p:txBody>
      </p:sp>
      <p:sp>
        <p:nvSpPr>
          <p:cNvPr id="62" name="Oval 61">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5" name="Graphic 54" descr="Code">
            <a:extLst>
              <a:ext uri="{FF2B5EF4-FFF2-40B4-BE49-F238E27FC236}">
                <a16:creationId xmlns:a16="http://schemas.microsoft.com/office/drawing/2014/main" id="{842F1154-143C-46D1-B15A-D6BCD900CC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val="838225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4B31CFC-70C2-CB49-BBE9-413ED16DF9D6}"/>
              </a:ext>
            </a:extLst>
          </p:cNvPr>
          <p:cNvSpPr txBox="1">
            <a:spLocks/>
          </p:cNvSpPr>
          <p:nvPr/>
        </p:nvSpPr>
        <p:spPr>
          <a:xfrm>
            <a:off x="4951686" y="2975686"/>
            <a:ext cx="2288627" cy="906627"/>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Simplifying Condition Expressions</a:t>
            </a:r>
            <a:endParaRPr lang="en-EG" sz="1200" dirty="0"/>
          </a:p>
        </p:txBody>
      </p:sp>
      <p:sp>
        <p:nvSpPr>
          <p:cNvPr id="11" name="TextBox 10">
            <a:extLst>
              <a:ext uri="{FF2B5EF4-FFF2-40B4-BE49-F238E27FC236}">
                <a16:creationId xmlns:a16="http://schemas.microsoft.com/office/drawing/2014/main" id="{1C1EEDB9-FFEB-6544-9CB4-DA97795B6916}"/>
              </a:ext>
            </a:extLst>
          </p:cNvPr>
          <p:cNvSpPr txBox="1"/>
          <p:nvPr/>
        </p:nvSpPr>
        <p:spPr>
          <a:xfrm>
            <a:off x="609600" y="795846"/>
            <a:ext cx="6138040" cy="1477328"/>
          </a:xfrm>
          <a:prstGeom prst="rect">
            <a:avLst/>
          </a:prstGeom>
          <a:noFill/>
        </p:spPr>
        <p:txBody>
          <a:bodyPr wrap="square">
            <a:spAutoFit/>
          </a:bodyPr>
          <a:lstStyle/>
          <a:p>
            <a:pPr algn="l"/>
            <a:r>
              <a:rPr lang="en-US" b="0" i="0" dirty="0">
                <a:solidFill>
                  <a:srgbClr val="444444"/>
                </a:solidFill>
                <a:effectLst/>
                <a:latin typeface="PT Sans" panose="020B0503020203020204" pitchFamily="34" charset="77"/>
              </a:rPr>
              <a:t>Conditionals tend to get more and more complicated in their logic over time, and there are yet more techniques to combat this as well.</a:t>
            </a:r>
          </a:p>
          <a:p>
            <a:pPr algn="l"/>
            <a:br>
              <a:rPr lang="en-US" b="0" i="0" dirty="0">
                <a:solidFill>
                  <a:srgbClr val="444444"/>
                </a:solidFill>
                <a:effectLst/>
                <a:latin typeface="PT Sans" panose="020B0503020203020204" pitchFamily="34" charset="77"/>
              </a:rPr>
            </a:br>
            <a:endParaRPr lang="en-US" b="0" i="0" dirty="0">
              <a:solidFill>
                <a:srgbClr val="444444"/>
              </a:solidFill>
              <a:effectLst/>
              <a:latin typeface="PT Sans" panose="020B0503020203020204" pitchFamily="34" charset="77"/>
            </a:endParaRPr>
          </a:p>
        </p:txBody>
      </p:sp>
    </p:spTree>
    <p:extLst>
      <p:ext uri="{BB962C8B-B14F-4D97-AF65-F5344CB8AC3E}">
        <p14:creationId xmlns:p14="http://schemas.microsoft.com/office/powerpoint/2010/main" val="31895753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kern="1200" dirty="0">
                <a:solidFill>
                  <a:srgbClr val="FFFFFF"/>
                </a:solidFill>
                <a:latin typeface="+mj-lt"/>
                <a:ea typeface="+mj-ea"/>
                <a:cs typeface="+mj-cs"/>
              </a:rPr>
              <a:t>Introduce Null Object</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321974570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4B31CFC-70C2-CB49-BBE9-413ED16DF9D6}"/>
              </a:ext>
            </a:extLst>
          </p:cNvPr>
          <p:cNvSpPr txBox="1">
            <a:spLocks/>
          </p:cNvSpPr>
          <p:nvPr/>
        </p:nvSpPr>
        <p:spPr>
          <a:xfrm>
            <a:off x="243051" y="306058"/>
            <a:ext cx="2288627" cy="906627"/>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Simplifying Condition Expressions</a:t>
            </a:r>
            <a:endParaRPr lang="en-EG" sz="1200" dirty="0"/>
          </a:p>
        </p:txBody>
      </p:sp>
      <p:sp>
        <p:nvSpPr>
          <p:cNvPr id="4" name="Title 1">
            <a:extLst>
              <a:ext uri="{FF2B5EF4-FFF2-40B4-BE49-F238E27FC236}">
                <a16:creationId xmlns:a16="http://schemas.microsoft.com/office/drawing/2014/main" id="{3CC399FB-4A24-9B4A-8DE6-794DEAEF36B3}"/>
              </a:ext>
            </a:extLst>
          </p:cNvPr>
          <p:cNvSpPr txBox="1">
            <a:spLocks/>
          </p:cNvSpPr>
          <p:nvPr/>
        </p:nvSpPr>
        <p:spPr>
          <a:xfrm>
            <a:off x="3012527" y="306058"/>
            <a:ext cx="2288627" cy="906627"/>
          </a:xfrm>
          <a:prstGeom prst="rect">
            <a:avLst/>
          </a:prstGeom>
          <a:solidFill>
            <a:schemeClr val="accent2">
              <a:lumMod val="20000"/>
              <a:lumOff val="80000"/>
            </a:schemeClr>
          </a:solidFill>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Introduce Null Object</a:t>
            </a:r>
          </a:p>
        </p:txBody>
      </p:sp>
      <p:sp>
        <p:nvSpPr>
          <p:cNvPr id="9" name="TextBox 8">
            <a:extLst>
              <a:ext uri="{FF2B5EF4-FFF2-40B4-BE49-F238E27FC236}">
                <a16:creationId xmlns:a16="http://schemas.microsoft.com/office/drawing/2014/main" id="{ED8BA153-EB21-6845-AC79-1AFB17049650}"/>
              </a:ext>
            </a:extLst>
          </p:cNvPr>
          <p:cNvSpPr txBox="1"/>
          <p:nvPr/>
        </p:nvSpPr>
        <p:spPr>
          <a:xfrm>
            <a:off x="168166" y="1212685"/>
            <a:ext cx="5132988" cy="2031325"/>
          </a:xfrm>
          <a:prstGeom prst="rect">
            <a:avLst/>
          </a:prstGeom>
          <a:noFill/>
        </p:spPr>
        <p:txBody>
          <a:bodyPr wrap="square">
            <a:spAutoFit/>
          </a:bodyPr>
          <a:lstStyle/>
          <a:p>
            <a:pPr algn="l"/>
            <a:r>
              <a:rPr lang="en-US" b="1" i="0" dirty="0">
                <a:solidFill>
                  <a:srgbClr val="444444"/>
                </a:solidFill>
                <a:effectLst/>
                <a:latin typeface="PT Sans" panose="020B0503020203020204" pitchFamily="34" charset="77"/>
              </a:rPr>
              <a:t>Problem</a:t>
            </a:r>
          </a:p>
          <a:p>
            <a:pPr algn="l"/>
            <a:r>
              <a:rPr lang="en-US" b="0" i="0" dirty="0">
                <a:solidFill>
                  <a:srgbClr val="444444"/>
                </a:solidFill>
                <a:effectLst/>
                <a:latin typeface="PT Sans" panose="020B0503020203020204" pitchFamily="34" charset="77"/>
              </a:rPr>
              <a:t>Since some methods return null instead of real objects, you have many checks for null in your code.</a:t>
            </a:r>
          </a:p>
          <a:p>
            <a:pPr algn="l"/>
            <a:r>
              <a:rPr lang="en-US" b="1" i="0" dirty="0">
                <a:solidFill>
                  <a:srgbClr val="444444"/>
                </a:solidFill>
                <a:effectLst/>
                <a:latin typeface="PT Sans" panose="020B0503020203020204" pitchFamily="34" charset="77"/>
              </a:rPr>
              <a:t>Solution</a:t>
            </a:r>
          </a:p>
          <a:p>
            <a:pPr algn="l"/>
            <a:r>
              <a:rPr lang="en-US" b="0" i="0" dirty="0">
                <a:solidFill>
                  <a:srgbClr val="444444"/>
                </a:solidFill>
                <a:effectLst/>
                <a:latin typeface="PT Sans" panose="020B0503020203020204" pitchFamily="34" charset="77"/>
              </a:rPr>
              <a:t>Instead of null, return a null object that exhibits the default behavior.</a:t>
            </a:r>
          </a:p>
        </p:txBody>
      </p:sp>
      <p:sp>
        <p:nvSpPr>
          <p:cNvPr id="11" name="TextBox 10">
            <a:extLst>
              <a:ext uri="{FF2B5EF4-FFF2-40B4-BE49-F238E27FC236}">
                <a16:creationId xmlns:a16="http://schemas.microsoft.com/office/drawing/2014/main" id="{27F2AE3B-B2A2-6444-AF3B-BFBBC28F7E7D}"/>
              </a:ext>
            </a:extLst>
          </p:cNvPr>
          <p:cNvSpPr txBox="1"/>
          <p:nvPr/>
        </p:nvSpPr>
        <p:spPr>
          <a:xfrm>
            <a:off x="168166" y="3244010"/>
            <a:ext cx="6138040" cy="2862322"/>
          </a:xfrm>
          <a:prstGeom prst="rect">
            <a:avLst/>
          </a:prstGeom>
          <a:noFill/>
        </p:spPr>
        <p:txBody>
          <a:bodyPr wrap="square">
            <a:spAutoFit/>
          </a:bodyPr>
          <a:lstStyle/>
          <a:p>
            <a:pPr algn="l"/>
            <a:r>
              <a:rPr lang="en-US" b="1" i="0" dirty="0">
                <a:solidFill>
                  <a:srgbClr val="000000"/>
                </a:solidFill>
                <a:effectLst/>
                <a:latin typeface="PT Sans" panose="020B0503020203020204" pitchFamily="34" charset="77"/>
              </a:rPr>
              <a:t>if</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customer</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1" i="0" dirty="0">
                <a:solidFill>
                  <a:srgbClr val="000000"/>
                </a:solidFill>
                <a:effectLst/>
                <a:latin typeface="PT Sans" panose="020B0503020203020204" pitchFamily="34" charset="77"/>
              </a:rPr>
              <a:t>null</a:t>
            </a:r>
            <a:r>
              <a:rPr lang="en-US" b="0" i="0" dirty="0">
                <a:solidFill>
                  <a:srgbClr val="444444"/>
                </a:solidFill>
                <a:effectLst/>
                <a:latin typeface="PT Sans" panose="020B0503020203020204" pitchFamily="34" charset="77"/>
              </a:rPr>
              <a:t>) { </a:t>
            </a:r>
            <a:r>
              <a:rPr lang="en-US" b="0" i="0" dirty="0">
                <a:solidFill>
                  <a:srgbClr val="000000"/>
                </a:solidFill>
                <a:effectLst/>
                <a:latin typeface="PT Sans" panose="020B0503020203020204" pitchFamily="34" charset="77"/>
              </a:rPr>
              <a:t>plan</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BillingPlan</a:t>
            </a:r>
            <a:r>
              <a:rPr lang="en-US" b="0" i="0" dirty="0" err="1">
                <a:solidFill>
                  <a:srgbClr val="444444"/>
                </a:solidFill>
                <a:effectLst/>
                <a:latin typeface="PT Sans" panose="020B0503020203020204" pitchFamily="34" charset="77"/>
              </a:rPr>
              <a:t>.</a:t>
            </a:r>
            <a:r>
              <a:rPr lang="en-US" b="0" i="0" dirty="0" err="1">
                <a:solidFill>
                  <a:srgbClr val="000000"/>
                </a:solidFill>
                <a:effectLst/>
                <a:latin typeface="PT Sans" panose="020B0503020203020204" pitchFamily="34" charset="77"/>
              </a:rPr>
              <a:t>basic</a:t>
            </a:r>
            <a:r>
              <a:rPr lang="en-US" b="0" i="0" dirty="0">
                <a:solidFill>
                  <a:srgbClr val="444444"/>
                </a:solidFill>
                <a:effectLst/>
                <a:latin typeface="PT Sans" panose="020B0503020203020204" pitchFamily="34" charset="77"/>
              </a:rPr>
              <a:t>(); } </a:t>
            </a:r>
            <a:r>
              <a:rPr lang="en-US" b="1" i="0" dirty="0">
                <a:solidFill>
                  <a:srgbClr val="000000"/>
                </a:solidFill>
                <a:effectLst/>
                <a:latin typeface="PT Sans" panose="020B0503020203020204" pitchFamily="34" charset="77"/>
              </a:rPr>
              <a:t>else</a:t>
            </a:r>
            <a:r>
              <a:rPr lang="en-US" b="0" i="0" dirty="0">
                <a:solidFill>
                  <a:srgbClr val="444444"/>
                </a:solidFill>
                <a:effectLst/>
                <a:latin typeface="PT Sans" panose="020B0503020203020204" pitchFamily="34" charset="77"/>
              </a:rPr>
              <a:t> { </a:t>
            </a:r>
            <a:r>
              <a:rPr lang="en-US" b="0" i="0" dirty="0">
                <a:solidFill>
                  <a:srgbClr val="000000"/>
                </a:solidFill>
                <a:effectLst/>
                <a:latin typeface="PT Sans" panose="020B0503020203020204" pitchFamily="34" charset="77"/>
              </a:rPr>
              <a:t>plan</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customer</a:t>
            </a:r>
            <a:r>
              <a:rPr lang="en-US" b="0" i="0" dirty="0" err="1">
                <a:solidFill>
                  <a:srgbClr val="444444"/>
                </a:solidFill>
                <a:effectLst/>
                <a:latin typeface="PT Sans" panose="020B0503020203020204" pitchFamily="34" charset="77"/>
              </a:rPr>
              <a:t>.</a:t>
            </a:r>
            <a:r>
              <a:rPr lang="en-US" b="0" i="0" dirty="0" err="1">
                <a:solidFill>
                  <a:srgbClr val="000000"/>
                </a:solidFill>
                <a:effectLst/>
                <a:latin typeface="PT Sans" panose="020B0503020203020204" pitchFamily="34" charset="77"/>
              </a:rPr>
              <a:t>getPlan</a:t>
            </a:r>
            <a:r>
              <a:rPr lang="en-US" b="0" i="0" dirty="0">
                <a:solidFill>
                  <a:srgbClr val="444444"/>
                </a:solidFill>
                <a:effectLst/>
                <a:latin typeface="PT Sans" panose="020B0503020203020204" pitchFamily="34" charset="77"/>
              </a:rPr>
              <a:t>(); }</a:t>
            </a:r>
          </a:p>
          <a:p>
            <a:pPr algn="l"/>
            <a:endParaRPr lang="en-US" dirty="0">
              <a:solidFill>
                <a:srgbClr val="444444"/>
              </a:solidFill>
              <a:latin typeface="PT Sans" panose="020B0503020203020204" pitchFamily="34" charset="77"/>
            </a:endParaRPr>
          </a:p>
          <a:p>
            <a:pPr algn="l"/>
            <a:endParaRPr lang="en-US" b="0" i="0" dirty="0">
              <a:solidFill>
                <a:srgbClr val="444444"/>
              </a:solidFill>
              <a:effectLst/>
              <a:latin typeface="PT Sans" panose="020B0503020203020204" pitchFamily="34" charset="77"/>
            </a:endParaRPr>
          </a:p>
          <a:p>
            <a:pPr algn="l"/>
            <a:r>
              <a:rPr lang="en-US" b="1" i="0" dirty="0">
                <a:solidFill>
                  <a:srgbClr val="000000"/>
                </a:solidFill>
                <a:effectLst/>
                <a:latin typeface="PT Sans" panose="020B0503020203020204" pitchFamily="34" charset="77"/>
              </a:rPr>
              <a:t>class</a:t>
            </a:r>
            <a:r>
              <a:rPr lang="en-US" b="0" i="0" dirty="0">
                <a:solidFill>
                  <a:srgbClr val="444444"/>
                </a:solidFill>
                <a:effectLst/>
                <a:latin typeface="PT Sans" panose="020B0503020203020204" pitchFamily="34" charset="77"/>
              </a:rPr>
              <a:t> </a:t>
            </a:r>
            <a:r>
              <a:rPr lang="en-US" b="1" i="0" dirty="0" err="1">
                <a:solidFill>
                  <a:srgbClr val="990000"/>
                </a:solidFill>
                <a:effectLst/>
                <a:latin typeface="PT Sans" panose="020B0503020203020204" pitchFamily="34" charset="77"/>
              </a:rPr>
              <a:t>NullCustomer</a:t>
            </a:r>
            <a:r>
              <a:rPr lang="en-US" b="0" i="0" dirty="0">
                <a:solidFill>
                  <a:srgbClr val="444444"/>
                </a:solidFill>
                <a:effectLst/>
                <a:latin typeface="PT Sans" panose="020B0503020203020204" pitchFamily="34" charset="77"/>
              </a:rPr>
              <a:t> </a:t>
            </a:r>
            <a:r>
              <a:rPr lang="en-US" b="1" i="0" dirty="0">
                <a:solidFill>
                  <a:srgbClr val="000000"/>
                </a:solidFill>
                <a:effectLst/>
                <a:latin typeface="PT Sans" panose="020B0503020203020204" pitchFamily="34" charset="77"/>
              </a:rPr>
              <a:t>extends</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Customer</a:t>
            </a:r>
            <a:r>
              <a:rPr lang="en-US" b="0" i="0" dirty="0">
                <a:solidFill>
                  <a:srgbClr val="444444"/>
                </a:solidFill>
                <a:effectLst/>
                <a:latin typeface="PT Sans" panose="020B0503020203020204" pitchFamily="34" charset="77"/>
              </a:rPr>
              <a:t> { </a:t>
            </a:r>
            <a:r>
              <a:rPr lang="en-US" b="1" i="0" dirty="0" err="1">
                <a:solidFill>
                  <a:srgbClr val="000000"/>
                </a:solidFill>
                <a:effectLst/>
                <a:latin typeface="PT Sans" panose="020B0503020203020204" pitchFamily="34" charset="77"/>
              </a:rPr>
              <a:t>boolean</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isNull</a:t>
            </a:r>
            <a:r>
              <a:rPr lang="en-US" b="0" i="0" dirty="0">
                <a:solidFill>
                  <a:srgbClr val="444444"/>
                </a:solidFill>
                <a:effectLst/>
                <a:latin typeface="PT Sans" panose="020B0503020203020204" pitchFamily="34" charset="77"/>
              </a:rPr>
              <a:t>() { </a:t>
            </a:r>
            <a:r>
              <a:rPr lang="en-US" b="1" i="0" dirty="0">
                <a:solidFill>
                  <a:srgbClr val="000000"/>
                </a:solidFill>
                <a:effectLst/>
                <a:latin typeface="PT Sans" panose="020B0503020203020204" pitchFamily="34" charset="77"/>
              </a:rPr>
              <a:t>return</a:t>
            </a:r>
            <a:r>
              <a:rPr lang="en-US" b="0" i="0" dirty="0">
                <a:solidFill>
                  <a:srgbClr val="444444"/>
                </a:solidFill>
                <a:effectLst/>
                <a:latin typeface="PT Sans" panose="020B0503020203020204" pitchFamily="34" charset="77"/>
              </a:rPr>
              <a:t> </a:t>
            </a:r>
            <a:r>
              <a:rPr lang="en-US" b="1" i="0" dirty="0">
                <a:solidFill>
                  <a:srgbClr val="000000"/>
                </a:solidFill>
                <a:effectLst/>
                <a:latin typeface="PT Sans" panose="020B0503020203020204" pitchFamily="34" charset="77"/>
              </a:rPr>
              <a:t>true</a:t>
            </a:r>
            <a:r>
              <a:rPr lang="en-US" b="0" i="0" dirty="0">
                <a:solidFill>
                  <a:srgbClr val="444444"/>
                </a:solidFill>
                <a:effectLst/>
                <a:latin typeface="PT Sans" panose="020B0503020203020204" pitchFamily="34" charset="77"/>
              </a:rPr>
              <a:t>; } </a:t>
            </a:r>
            <a:r>
              <a:rPr lang="en-US" b="0" i="0" dirty="0">
                <a:solidFill>
                  <a:srgbClr val="000000"/>
                </a:solidFill>
                <a:effectLst/>
                <a:latin typeface="PT Sans" panose="020B0503020203020204" pitchFamily="34" charset="77"/>
              </a:rPr>
              <a:t>Plan</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getPlan</a:t>
            </a:r>
            <a:r>
              <a:rPr lang="en-US" b="0" i="0" dirty="0">
                <a:solidFill>
                  <a:srgbClr val="444444"/>
                </a:solidFill>
                <a:effectLst/>
                <a:latin typeface="PT Sans" panose="020B0503020203020204" pitchFamily="34" charset="77"/>
              </a:rPr>
              <a:t>() { </a:t>
            </a:r>
            <a:r>
              <a:rPr lang="en-US" b="1" i="0" dirty="0">
                <a:solidFill>
                  <a:srgbClr val="000000"/>
                </a:solidFill>
                <a:effectLst/>
                <a:latin typeface="PT Sans" panose="020B0503020203020204" pitchFamily="34" charset="77"/>
              </a:rPr>
              <a:t>return</a:t>
            </a:r>
            <a:r>
              <a:rPr lang="en-US" b="0" i="0" dirty="0">
                <a:solidFill>
                  <a:srgbClr val="444444"/>
                </a:solidFill>
                <a:effectLst/>
                <a:latin typeface="PT Sans" panose="020B0503020203020204" pitchFamily="34" charset="77"/>
              </a:rPr>
              <a:t> </a:t>
            </a:r>
            <a:r>
              <a:rPr lang="en-US" b="1" i="0" dirty="0">
                <a:solidFill>
                  <a:srgbClr val="000000"/>
                </a:solidFill>
                <a:effectLst/>
                <a:latin typeface="PT Sans" panose="020B0503020203020204" pitchFamily="34" charset="77"/>
              </a:rPr>
              <a:t>new</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NullPlan</a:t>
            </a:r>
            <a:r>
              <a:rPr lang="en-US" b="0" i="0" dirty="0">
                <a:solidFill>
                  <a:srgbClr val="444444"/>
                </a:solidFill>
                <a:effectLst/>
                <a:latin typeface="PT Sans" panose="020B0503020203020204" pitchFamily="34" charset="77"/>
              </a:rPr>
              <a:t>(); } </a:t>
            </a:r>
            <a:r>
              <a:rPr lang="en-US" b="0" i="0" dirty="0">
                <a:solidFill>
                  <a:srgbClr val="009900"/>
                </a:solidFill>
                <a:effectLst/>
                <a:latin typeface="PT Sans" panose="020B0503020203020204" pitchFamily="34" charset="77"/>
              </a:rPr>
              <a:t>// Some other NULL functionality.</a:t>
            </a:r>
            <a:r>
              <a:rPr lang="en-US" b="0" i="0" dirty="0">
                <a:solidFill>
                  <a:srgbClr val="444444"/>
                </a:solidFill>
                <a:effectLst/>
                <a:latin typeface="PT Sans" panose="020B0503020203020204" pitchFamily="34" charset="77"/>
              </a:rPr>
              <a:t> } </a:t>
            </a:r>
            <a:r>
              <a:rPr lang="en-US" b="0" i="0" dirty="0">
                <a:solidFill>
                  <a:srgbClr val="009900"/>
                </a:solidFill>
                <a:effectLst/>
                <a:latin typeface="PT Sans" panose="020B0503020203020204" pitchFamily="34" charset="77"/>
              </a:rPr>
              <a:t>// Replace null values with Null-object.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customer</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order</a:t>
            </a:r>
            <a:r>
              <a:rPr lang="en-US" b="0" i="0" dirty="0" err="1">
                <a:solidFill>
                  <a:srgbClr val="444444"/>
                </a:solidFill>
                <a:effectLst/>
                <a:latin typeface="PT Sans" panose="020B0503020203020204" pitchFamily="34" charset="77"/>
              </a:rPr>
              <a:t>.</a:t>
            </a:r>
            <a:r>
              <a:rPr lang="en-US" b="0" i="0" dirty="0" err="1">
                <a:solidFill>
                  <a:srgbClr val="000000"/>
                </a:solidFill>
                <a:effectLst/>
                <a:latin typeface="PT Sans" panose="020B0503020203020204" pitchFamily="34" charset="77"/>
              </a:rPr>
              <a:t>customer</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1" i="0" dirty="0">
                <a:solidFill>
                  <a:srgbClr val="000000"/>
                </a:solidFill>
                <a:effectLst/>
                <a:latin typeface="PT Sans" panose="020B0503020203020204" pitchFamily="34" charset="77"/>
              </a:rPr>
              <a:t>null</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order</a:t>
            </a:r>
            <a:r>
              <a:rPr lang="en-US" b="0" i="0" dirty="0" err="1">
                <a:solidFill>
                  <a:srgbClr val="444444"/>
                </a:solidFill>
                <a:effectLst/>
                <a:latin typeface="PT Sans" panose="020B0503020203020204" pitchFamily="34" charset="77"/>
              </a:rPr>
              <a:t>.</a:t>
            </a:r>
            <a:r>
              <a:rPr lang="en-US" b="0" i="0" dirty="0" err="1">
                <a:solidFill>
                  <a:srgbClr val="000000"/>
                </a:solidFill>
                <a:effectLst/>
                <a:latin typeface="PT Sans" panose="020B0503020203020204" pitchFamily="34" charset="77"/>
              </a:rPr>
              <a:t>customer</a:t>
            </a:r>
            <a:r>
              <a:rPr lang="en-US" b="0" i="0" dirty="0">
                <a:solidFill>
                  <a:srgbClr val="444444"/>
                </a:solidFill>
                <a:effectLst/>
                <a:latin typeface="PT Sans" panose="020B0503020203020204" pitchFamily="34" charset="77"/>
              </a:rPr>
              <a:t> : </a:t>
            </a:r>
            <a:r>
              <a:rPr lang="en-US" b="1" i="0" dirty="0">
                <a:solidFill>
                  <a:srgbClr val="000000"/>
                </a:solidFill>
                <a:effectLst/>
                <a:latin typeface="PT Sans" panose="020B0503020203020204" pitchFamily="34" charset="77"/>
              </a:rPr>
              <a:t>new</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NullCustomer</a:t>
            </a:r>
            <a:r>
              <a:rPr lang="en-US" b="0" i="0" dirty="0">
                <a:solidFill>
                  <a:srgbClr val="444444"/>
                </a:solidFill>
                <a:effectLst/>
                <a:latin typeface="PT Sans" panose="020B0503020203020204" pitchFamily="34" charset="77"/>
              </a:rPr>
              <a:t>(); </a:t>
            </a:r>
            <a:r>
              <a:rPr lang="en-US" b="0" i="0" dirty="0">
                <a:solidFill>
                  <a:srgbClr val="009900"/>
                </a:solidFill>
                <a:effectLst/>
                <a:latin typeface="PT Sans" panose="020B0503020203020204" pitchFamily="34" charset="77"/>
              </a:rPr>
              <a:t>// Use Null-object as if it's normal subclass.</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plan</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customer</a:t>
            </a:r>
            <a:r>
              <a:rPr lang="en-US" b="0" i="0" dirty="0" err="1">
                <a:solidFill>
                  <a:srgbClr val="444444"/>
                </a:solidFill>
                <a:effectLst/>
                <a:latin typeface="PT Sans" panose="020B0503020203020204" pitchFamily="34" charset="77"/>
              </a:rPr>
              <a:t>.</a:t>
            </a:r>
            <a:r>
              <a:rPr lang="en-US" b="0" i="0" dirty="0" err="1">
                <a:solidFill>
                  <a:srgbClr val="000000"/>
                </a:solidFill>
                <a:effectLst/>
                <a:latin typeface="PT Sans" panose="020B0503020203020204" pitchFamily="34" charset="77"/>
              </a:rPr>
              <a:t>getPlan</a:t>
            </a:r>
            <a:r>
              <a:rPr lang="en-US" b="0" i="0" dirty="0">
                <a:solidFill>
                  <a:srgbClr val="444444"/>
                </a:solidFill>
                <a:effectLst/>
                <a:latin typeface="PT Sans" panose="020B0503020203020204" pitchFamily="34" charset="77"/>
              </a:rPr>
              <a:t>();</a:t>
            </a:r>
          </a:p>
        </p:txBody>
      </p:sp>
      <p:sp>
        <p:nvSpPr>
          <p:cNvPr id="12" name="TextBox 11">
            <a:extLst>
              <a:ext uri="{FF2B5EF4-FFF2-40B4-BE49-F238E27FC236}">
                <a16:creationId xmlns:a16="http://schemas.microsoft.com/office/drawing/2014/main" id="{D26EF10F-13CC-6A40-992E-A3D980440F10}"/>
              </a:ext>
            </a:extLst>
          </p:cNvPr>
          <p:cNvSpPr txBox="1"/>
          <p:nvPr/>
        </p:nvSpPr>
        <p:spPr>
          <a:xfrm>
            <a:off x="6053960" y="563765"/>
            <a:ext cx="6138040" cy="3477875"/>
          </a:xfrm>
          <a:prstGeom prst="rect">
            <a:avLst/>
          </a:prstGeom>
          <a:noFill/>
        </p:spPr>
        <p:txBody>
          <a:bodyPr wrap="square">
            <a:spAutoFit/>
          </a:bodyPr>
          <a:lstStyle/>
          <a:p>
            <a:pPr algn="l"/>
            <a:r>
              <a:rPr lang="en-US" sz="1100" b="1" i="0" dirty="0">
                <a:solidFill>
                  <a:srgbClr val="444444"/>
                </a:solidFill>
                <a:effectLst/>
                <a:latin typeface="PT Sans" panose="020B0503020203020204" pitchFamily="34" charset="77"/>
              </a:rPr>
              <a:t>Why Refactor</a:t>
            </a:r>
          </a:p>
          <a:p>
            <a:pPr algn="l"/>
            <a:r>
              <a:rPr lang="en-US" sz="1100" b="0" i="0" dirty="0">
                <a:solidFill>
                  <a:srgbClr val="444444"/>
                </a:solidFill>
                <a:effectLst/>
                <a:latin typeface="PT Sans" panose="020B0503020203020204" pitchFamily="34" charset="77"/>
              </a:rPr>
              <a:t>Dozens of checks for null make your code longer and uglier.</a:t>
            </a:r>
          </a:p>
          <a:p>
            <a:pPr algn="l"/>
            <a:r>
              <a:rPr lang="en-US" sz="1100" b="1" i="0" dirty="0">
                <a:solidFill>
                  <a:srgbClr val="444444"/>
                </a:solidFill>
                <a:effectLst/>
                <a:latin typeface="PT Sans" panose="020B0503020203020204" pitchFamily="34" charset="77"/>
              </a:rPr>
              <a:t>Drawbacks</a:t>
            </a:r>
          </a:p>
          <a:p>
            <a:pPr algn="l">
              <a:buFont typeface="Arial" panose="020B0604020202020204" pitchFamily="34" charset="0"/>
              <a:buChar char="•"/>
            </a:pPr>
            <a:r>
              <a:rPr lang="en-US" sz="1100" b="0" i="0" dirty="0">
                <a:solidFill>
                  <a:srgbClr val="444444"/>
                </a:solidFill>
                <a:effectLst/>
                <a:latin typeface="PT Sans" panose="020B0503020203020204" pitchFamily="34" charset="77"/>
              </a:rPr>
              <a:t>The price of getting rid of conditionals is creating yet another new class.</a:t>
            </a:r>
          </a:p>
          <a:p>
            <a:pPr algn="l"/>
            <a:r>
              <a:rPr lang="en-US" sz="1100" b="1" i="0" dirty="0">
                <a:solidFill>
                  <a:srgbClr val="444444"/>
                </a:solidFill>
                <a:effectLst/>
                <a:latin typeface="PT Sans" panose="020B0503020203020204" pitchFamily="34" charset="77"/>
              </a:rPr>
              <a:t>How to Refactor</a:t>
            </a:r>
          </a:p>
          <a:p>
            <a:pPr algn="l">
              <a:buFont typeface="+mj-lt"/>
              <a:buAutoNum type="arabicPeriod"/>
            </a:pPr>
            <a:r>
              <a:rPr lang="en-US" sz="1100" b="0" i="0" dirty="0">
                <a:solidFill>
                  <a:srgbClr val="444444"/>
                </a:solidFill>
                <a:effectLst/>
                <a:latin typeface="PT Sans" panose="020B0503020203020204" pitchFamily="34" charset="77"/>
              </a:rPr>
              <a:t>From the class in question, create a subclass that will perform the role of null object.</a:t>
            </a:r>
          </a:p>
          <a:p>
            <a:pPr algn="l">
              <a:buFont typeface="+mj-lt"/>
              <a:buAutoNum type="arabicPeriod"/>
            </a:pPr>
            <a:r>
              <a:rPr lang="en-US" sz="1100" b="0" i="0" dirty="0">
                <a:solidFill>
                  <a:srgbClr val="444444"/>
                </a:solidFill>
                <a:effectLst/>
                <a:latin typeface="PT Sans" panose="020B0503020203020204" pitchFamily="34" charset="77"/>
              </a:rPr>
              <a:t>In both classes, create the method </a:t>
            </a:r>
            <a:r>
              <a:rPr lang="en-US" sz="1100" b="0" i="0" dirty="0" err="1">
                <a:solidFill>
                  <a:srgbClr val="444444"/>
                </a:solidFill>
                <a:effectLst/>
                <a:latin typeface="PT Sans" panose="020B0503020203020204" pitchFamily="34" charset="77"/>
              </a:rPr>
              <a:t>isNull</a:t>
            </a:r>
            <a:r>
              <a:rPr lang="en-US" sz="1100" b="0" i="0" dirty="0">
                <a:solidFill>
                  <a:srgbClr val="444444"/>
                </a:solidFill>
                <a:effectLst/>
                <a:latin typeface="PT Sans" panose="020B0503020203020204" pitchFamily="34" charset="77"/>
              </a:rPr>
              <a:t>(), which will return true for a null object and false for a real class.</a:t>
            </a:r>
          </a:p>
          <a:p>
            <a:pPr algn="l">
              <a:buFont typeface="+mj-lt"/>
              <a:buAutoNum type="arabicPeriod"/>
            </a:pPr>
            <a:r>
              <a:rPr lang="en-US" sz="1100" b="0" i="0" dirty="0">
                <a:solidFill>
                  <a:srgbClr val="444444"/>
                </a:solidFill>
                <a:effectLst/>
                <a:latin typeface="PT Sans" panose="020B0503020203020204" pitchFamily="34" charset="77"/>
              </a:rPr>
              <a:t>Find all places where the code may return null instead of a real object. Change the code so that it returns a null object.</a:t>
            </a:r>
          </a:p>
          <a:p>
            <a:pPr algn="l">
              <a:buFont typeface="+mj-lt"/>
              <a:buAutoNum type="arabicPeriod"/>
            </a:pPr>
            <a:r>
              <a:rPr lang="en-US" sz="1100" b="0" i="0" dirty="0">
                <a:solidFill>
                  <a:srgbClr val="444444"/>
                </a:solidFill>
                <a:effectLst/>
                <a:latin typeface="PT Sans" panose="020B0503020203020204" pitchFamily="34" charset="77"/>
              </a:rPr>
              <a:t>Find all places where the variables of the real class are compared with null. Replace these checks with a call for </a:t>
            </a:r>
            <a:r>
              <a:rPr lang="en-US" sz="1100" b="0" i="0" dirty="0" err="1">
                <a:solidFill>
                  <a:srgbClr val="444444"/>
                </a:solidFill>
                <a:effectLst/>
                <a:latin typeface="PT Sans" panose="020B0503020203020204" pitchFamily="34" charset="77"/>
              </a:rPr>
              <a:t>isNull</a:t>
            </a:r>
            <a:r>
              <a:rPr lang="en-US" sz="1100" b="0" i="0" dirty="0">
                <a:solidFill>
                  <a:srgbClr val="444444"/>
                </a:solidFill>
                <a:effectLst/>
                <a:latin typeface="PT Sans" panose="020B0503020203020204" pitchFamily="34" charset="77"/>
              </a:rPr>
              <a:t>().</a:t>
            </a:r>
          </a:p>
          <a:p>
            <a:pPr marL="742950" lvl="1" indent="-285750" algn="l">
              <a:buFont typeface="+mj-lt"/>
              <a:buAutoNum type="arabicPeriod"/>
            </a:pPr>
            <a:r>
              <a:rPr lang="en-US" sz="1100" b="0" i="0" dirty="0">
                <a:solidFill>
                  <a:srgbClr val="444444"/>
                </a:solidFill>
                <a:effectLst/>
                <a:latin typeface="PT Sans" panose="020B0503020203020204" pitchFamily="34" charset="77"/>
              </a:rPr>
              <a:t>If methods of the original class are run in these conditionals when a value doesn’t equal null, redefine these methods in the null class and insert the code from the else part of the condition there. Then you can delete the entire conditional and differing behavior will be implemented via polymorphism.</a:t>
            </a:r>
          </a:p>
          <a:p>
            <a:pPr marL="742950" lvl="1" indent="-285750" algn="l">
              <a:buFont typeface="+mj-lt"/>
              <a:buAutoNum type="arabicPeriod"/>
            </a:pPr>
            <a:r>
              <a:rPr lang="en-US" sz="1100" b="0" i="0" dirty="0">
                <a:solidFill>
                  <a:srgbClr val="444444"/>
                </a:solidFill>
                <a:effectLst/>
                <a:latin typeface="PT Sans" panose="020B0503020203020204" pitchFamily="34" charset="77"/>
              </a:rPr>
              <a:t>If things aren’t so simple and the methods can’t be redefined, see if you can simply extract the operators that were supposed to be performed in the case of a null value to new methods of the null object. Call these methods instead of the old code in else as the operations by default.</a:t>
            </a:r>
          </a:p>
        </p:txBody>
      </p:sp>
    </p:spTree>
    <p:extLst>
      <p:ext uri="{BB962C8B-B14F-4D97-AF65-F5344CB8AC3E}">
        <p14:creationId xmlns:p14="http://schemas.microsoft.com/office/powerpoint/2010/main" val="36474328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9">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A69349-6269-3544-8E04-1985D6CECE33}"/>
              </a:ext>
            </a:extLst>
          </p:cNvPr>
          <p:cNvSpPr>
            <a:spLocks noGrp="1"/>
          </p:cNvSpPr>
          <p:nvPr>
            <p:ph type="ctrTitle"/>
          </p:nvPr>
        </p:nvSpPr>
        <p:spPr>
          <a:xfrm>
            <a:off x="1848465" y="3298722"/>
            <a:ext cx="8495070" cy="1784402"/>
          </a:xfrm>
        </p:spPr>
        <p:txBody>
          <a:bodyPr anchor="b">
            <a:normAutofit/>
          </a:bodyPr>
          <a:lstStyle/>
          <a:p>
            <a:r>
              <a:rPr lang="en-EG" dirty="0">
                <a:solidFill>
                  <a:srgbClr val="FFFFFF"/>
                </a:solidFill>
              </a:rPr>
              <a:t>Code Smells</a:t>
            </a:r>
          </a:p>
        </p:txBody>
      </p:sp>
      <p:sp>
        <p:nvSpPr>
          <p:cNvPr id="3" name="Subtitle 2">
            <a:extLst>
              <a:ext uri="{FF2B5EF4-FFF2-40B4-BE49-F238E27FC236}">
                <a16:creationId xmlns:a16="http://schemas.microsoft.com/office/drawing/2014/main" id="{A74F60AA-E13C-034D-9451-D05BC81E8F80}"/>
              </a:ext>
            </a:extLst>
          </p:cNvPr>
          <p:cNvSpPr>
            <a:spLocks noGrp="1"/>
          </p:cNvSpPr>
          <p:nvPr>
            <p:ph type="subTitle" idx="1"/>
          </p:nvPr>
        </p:nvSpPr>
        <p:spPr>
          <a:xfrm>
            <a:off x="1848465" y="5258851"/>
            <a:ext cx="8495070" cy="904005"/>
          </a:xfrm>
        </p:spPr>
        <p:txBody>
          <a:bodyPr>
            <a:normAutofit/>
          </a:bodyPr>
          <a:lstStyle/>
          <a:p>
            <a:r>
              <a:rPr lang="en-EG" dirty="0">
                <a:solidFill>
                  <a:srgbClr val="FFFFFF"/>
                </a:solidFill>
              </a:rPr>
              <a:t>Abdelhalim Badr</a:t>
            </a:r>
          </a:p>
          <a:p>
            <a:r>
              <a:rPr lang="en-EG" dirty="0">
                <a:solidFill>
                  <a:srgbClr val="FFFFFF"/>
                </a:solidFill>
              </a:rPr>
              <a:t>Tech – 08 </a:t>
            </a:r>
          </a:p>
        </p:txBody>
      </p:sp>
      <p:sp>
        <p:nvSpPr>
          <p:cNvPr id="62" name="Oval 61">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5" name="Graphic 54" descr="Code">
            <a:extLst>
              <a:ext uri="{FF2B5EF4-FFF2-40B4-BE49-F238E27FC236}">
                <a16:creationId xmlns:a16="http://schemas.microsoft.com/office/drawing/2014/main" id="{842F1154-143C-46D1-B15A-D6BCD900CC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val="33651980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643BE6C-86B7-4AB9-91E8-9B5DB45AC8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0"/>
            <a:ext cx="12188825" cy="42428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A69349-6269-3544-8E04-1985D6CECE33}"/>
              </a:ext>
            </a:extLst>
          </p:cNvPr>
          <p:cNvSpPr>
            <a:spLocks noGrp="1"/>
          </p:cNvSpPr>
          <p:nvPr>
            <p:ph type="ctrTitle"/>
          </p:nvPr>
        </p:nvSpPr>
        <p:spPr>
          <a:xfrm>
            <a:off x="1293026" y="713195"/>
            <a:ext cx="9605948" cy="922565"/>
          </a:xfrm>
        </p:spPr>
        <p:txBody>
          <a:bodyPr>
            <a:normAutofit/>
          </a:bodyPr>
          <a:lstStyle/>
          <a:p>
            <a:r>
              <a:rPr lang="en-EG" sz="5400" dirty="0">
                <a:solidFill>
                  <a:srgbClr val="FFFFFF"/>
                </a:solidFill>
              </a:rPr>
              <a:t>Agenda</a:t>
            </a:r>
          </a:p>
        </p:txBody>
      </p:sp>
      <p:sp>
        <p:nvSpPr>
          <p:cNvPr id="3" name="Subtitle 2">
            <a:extLst>
              <a:ext uri="{FF2B5EF4-FFF2-40B4-BE49-F238E27FC236}">
                <a16:creationId xmlns:a16="http://schemas.microsoft.com/office/drawing/2014/main" id="{A74F60AA-E13C-034D-9451-D05BC81E8F80}"/>
              </a:ext>
            </a:extLst>
          </p:cNvPr>
          <p:cNvSpPr>
            <a:spLocks noGrp="1"/>
          </p:cNvSpPr>
          <p:nvPr>
            <p:ph type="subTitle" idx="1"/>
          </p:nvPr>
        </p:nvSpPr>
        <p:spPr>
          <a:xfrm>
            <a:off x="4882700" y="2348955"/>
            <a:ext cx="2910020" cy="1698181"/>
          </a:xfrm>
        </p:spPr>
        <p:txBody>
          <a:bodyPr>
            <a:normAutofit fontScale="85000" lnSpcReduction="20000"/>
          </a:bodyPr>
          <a:lstStyle/>
          <a:p>
            <a:pPr marL="457200" indent="-457200" algn="l">
              <a:buFont typeface="Wingdings" pitchFamily="2" charset="2"/>
              <a:buChar char="q"/>
            </a:pPr>
            <a:r>
              <a:rPr lang="en-US" sz="1700" dirty="0">
                <a:solidFill>
                  <a:srgbClr val="FFFFFF"/>
                </a:solidFill>
              </a:rPr>
              <a:t>Temporary Field</a:t>
            </a:r>
          </a:p>
          <a:p>
            <a:pPr marL="457200" indent="-457200" algn="l">
              <a:buFont typeface="Wingdings" pitchFamily="2" charset="2"/>
              <a:buChar char="q"/>
            </a:pPr>
            <a:r>
              <a:rPr lang="en-US" sz="1700" dirty="0">
                <a:solidFill>
                  <a:srgbClr val="FFFFFF"/>
                </a:solidFill>
              </a:rPr>
              <a:t>Signs and Symptoms</a:t>
            </a:r>
          </a:p>
          <a:p>
            <a:pPr marL="457200" indent="-457200" algn="l">
              <a:buFont typeface="Wingdings" pitchFamily="2" charset="2"/>
              <a:buChar char="q"/>
            </a:pPr>
            <a:r>
              <a:rPr lang="en-EG" sz="1700" dirty="0">
                <a:solidFill>
                  <a:srgbClr val="FFFFFF"/>
                </a:solidFill>
              </a:rPr>
              <a:t>Reasons of the Problem</a:t>
            </a:r>
          </a:p>
          <a:p>
            <a:pPr marL="457200" indent="-457200" algn="l">
              <a:buFont typeface="Wingdings" pitchFamily="2" charset="2"/>
              <a:buChar char="q"/>
            </a:pPr>
            <a:r>
              <a:rPr lang="en-EG" sz="1700" dirty="0">
                <a:solidFill>
                  <a:srgbClr val="FFFFFF"/>
                </a:solidFill>
              </a:rPr>
              <a:t>Treatment</a:t>
            </a:r>
          </a:p>
          <a:p>
            <a:pPr marL="457200" indent="-457200" algn="l">
              <a:buFont typeface="Wingdings" pitchFamily="2" charset="2"/>
              <a:buChar char="q"/>
            </a:pPr>
            <a:r>
              <a:rPr lang="en-EG" sz="1700" dirty="0">
                <a:solidFill>
                  <a:srgbClr val="FFFFFF"/>
                </a:solidFill>
              </a:rPr>
              <a:t>Gains</a:t>
            </a:r>
          </a:p>
          <a:p>
            <a:pPr marL="457200" indent="-457200" algn="l">
              <a:buFont typeface="Wingdings" pitchFamily="2" charset="2"/>
              <a:buChar char="q"/>
            </a:pPr>
            <a:r>
              <a:rPr lang="en-EG" sz="1700" dirty="0">
                <a:solidFill>
                  <a:srgbClr val="FFFFFF"/>
                </a:solidFill>
              </a:rPr>
              <a:t>Code Sample</a:t>
            </a:r>
          </a:p>
        </p:txBody>
      </p:sp>
      <p:pic>
        <p:nvPicPr>
          <p:cNvPr id="7" name="Graphic 6" descr="Check List">
            <a:extLst>
              <a:ext uri="{FF2B5EF4-FFF2-40B4-BE49-F238E27FC236}">
                <a16:creationId xmlns:a16="http://schemas.microsoft.com/office/drawing/2014/main" id="{04B90D0E-AA9C-4C35-B297-8E9F1EE3A7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6089" y="4805363"/>
            <a:ext cx="1179824" cy="1179824"/>
          </a:xfrm>
          <a:prstGeom prst="rect">
            <a:avLst/>
          </a:prstGeom>
        </p:spPr>
      </p:pic>
      <p:sp>
        <p:nvSpPr>
          <p:cNvPr id="6" name="Title 1">
            <a:extLst>
              <a:ext uri="{FF2B5EF4-FFF2-40B4-BE49-F238E27FC236}">
                <a16:creationId xmlns:a16="http://schemas.microsoft.com/office/drawing/2014/main" id="{014CA02A-E445-F040-B5DE-8DC2CF6EB827}"/>
              </a:ext>
            </a:extLst>
          </p:cNvPr>
          <p:cNvSpPr txBox="1">
            <a:spLocks/>
          </p:cNvSpPr>
          <p:nvPr/>
        </p:nvSpPr>
        <p:spPr>
          <a:xfrm>
            <a:off x="1191426" y="2783840"/>
            <a:ext cx="2130894" cy="411498"/>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panose="020F0302020204030204"/>
                <a:ea typeface="+mj-ea"/>
                <a:cs typeface="+mj-cs"/>
              </a:rPr>
              <a:t>Object-Orientation Abusers</a:t>
            </a:r>
            <a:endParaRPr kumimoji="0" lang="en-EG" sz="2000" b="0" i="0" u="none" strike="noStrike" kern="1200" cap="none" spc="0" normalizeH="0" baseline="0" noProof="0" dirty="0">
              <a:ln>
                <a:noFill/>
              </a:ln>
              <a:solidFill>
                <a:srgbClr val="FFFFFF"/>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402129114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123496" y="184314"/>
            <a:ext cx="2998075" cy="496723"/>
          </a:xfrm>
        </p:spPr>
        <p:txBody>
          <a:bodyPr>
            <a:normAutofit/>
          </a:bodyPr>
          <a:lstStyle/>
          <a:p>
            <a:r>
              <a:rPr lang="en-US" sz="2400" b="1" dirty="0"/>
              <a:t>3.2. Temporary Field</a:t>
            </a:r>
            <a:endParaRPr lang="en-EG" sz="2400" dirty="0"/>
          </a:p>
        </p:txBody>
      </p:sp>
      <p:sp>
        <p:nvSpPr>
          <p:cNvPr id="3" name="Content Placeholder 2">
            <a:extLst>
              <a:ext uri="{FF2B5EF4-FFF2-40B4-BE49-F238E27FC236}">
                <a16:creationId xmlns:a16="http://schemas.microsoft.com/office/drawing/2014/main" id="{6AC25776-4EDC-DD4E-93E0-1AB309C90155}"/>
              </a:ext>
            </a:extLst>
          </p:cNvPr>
          <p:cNvSpPr>
            <a:spLocks noGrp="1"/>
          </p:cNvSpPr>
          <p:nvPr>
            <p:ph idx="1"/>
          </p:nvPr>
        </p:nvSpPr>
        <p:spPr>
          <a:xfrm>
            <a:off x="123497" y="771442"/>
            <a:ext cx="5657193" cy="5902244"/>
          </a:xfrm>
        </p:spPr>
        <p:txBody>
          <a:bodyPr>
            <a:normAutofit/>
          </a:bodyPr>
          <a:lstStyle/>
          <a:p>
            <a:r>
              <a:rPr lang="en-US" b="1" dirty="0"/>
              <a:t>Signs and Symptoms</a:t>
            </a:r>
          </a:p>
          <a:p>
            <a:pPr lvl="1"/>
            <a:r>
              <a:rPr lang="en-US" sz="1600" dirty="0"/>
              <a:t>Temporary fields get their values (and thus are needed by objects) only under certain circumstances. Outside of these circumstances, they’re empty.</a:t>
            </a:r>
          </a:p>
          <a:p>
            <a:r>
              <a:rPr lang="en-US" b="1" dirty="0"/>
              <a:t>Reasons for the Problem</a:t>
            </a:r>
          </a:p>
          <a:p>
            <a:pPr lvl="1"/>
            <a:r>
              <a:rPr lang="en-US" sz="1400" dirty="0"/>
              <a:t>Oftentimes, temporary fields are created for use in an algorithm that requires a large amount of inputs. So instead of creating a large number of parameters in the method, the programmer decides to create fields for this data in the class. These fields are used only in the algorithm and go unused the rest of the time.</a:t>
            </a:r>
          </a:p>
          <a:p>
            <a:pPr lvl="1"/>
            <a:endParaRPr lang="en-US" sz="1400" dirty="0"/>
          </a:p>
          <a:p>
            <a:pPr lvl="1"/>
            <a:r>
              <a:rPr lang="en-US" sz="1400" dirty="0"/>
              <a:t>This kind of code is tough to understand. You expect to see data in object fields but for some reason they’re almost always empty..</a:t>
            </a:r>
          </a:p>
          <a:p>
            <a:r>
              <a:rPr lang="en-US" sz="3200" b="1" dirty="0"/>
              <a:t>Treatment</a:t>
            </a:r>
          </a:p>
          <a:p>
            <a:pPr lvl="1"/>
            <a:r>
              <a:rPr lang="en-US" sz="1400" dirty="0"/>
              <a:t>Temporary fields and all code operating on them can be put in a separate class via </a:t>
            </a:r>
            <a:r>
              <a:rPr lang="en-US" sz="1400" b="1" i="1" dirty="0"/>
              <a:t>Extract Class</a:t>
            </a:r>
            <a:r>
              <a:rPr lang="en-US" sz="1400" dirty="0"/>
              <a:t>. In other words, you’re creating a method object, achieving the same result as if you would perform </a:t>
            </a:r>
            <a:r>
              <a:rPr lang="en-US" sz="1400" b="1" i="1" dirty="0"/>
              <a:t>Replace Method with Method Object.</a:t>
            </a:r>
          </a:p>
          <a:p>
            <a:pPr lvl="1"/>
            <a:endParaRPr lang="en-US" sz="1400" dirty="0"/>
          </a:p>
          <a:p>
            <a:pPr lvl="1"/>
            <a:r>
              <a:rPr lang="en-US" sz="1400" b="1" i="1" dirty="0"/>
              <a:t>Introduce Null Object </a:t>
            </a:r>
            <a:r>
              <a:rPr lang="en-US" sz="1400" dirty="0"/>
              <a:t>and integrate it in place of the conditional code which was used to check the temporary field values for existence.</a:t>
            </a:r>
            <a:endParaRPr lang="en-US" sz="1400" b="1" i="1" dirty="0"/>
          </a:p>
        </p:txBody>
      </p:sp>
      <p:sp>
        <p:nvSpPr>
          <p:cNvPr id="4" name="Content Placeholder 2">
            <a:extLst>
              <a:ext uri="{FF2B5EF4-FFF2-40B4-BE49-F238E27FC236}">
                <a16:creationId xmlns:a16="http://schemas.microsoft.com/office/drawing/2014/main" id="{54F3B8CD-9F76-3E48-8863-51BBEBED99E7}"/>
              </a:ext>
            </a:extLst>
          </p:cNvPr>
          <p:cNvSpPr txBox="1">
            <a:spLocks/>
          </p:cNvSpPr>
          <p:nvPr/>
        </p:nvSpPr>
        <p:spPr>
          <a:xfrm>
            <a:off x="5856890" y="771441"/>
            <a:ext cx="5657193" cy="53151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Payoff</a:t>
            </a:r>
          </a:p>
          <a:p>
            <a:pPr lvl="1"/>
            <a:r>
              <a:rPr lang="en-US" sz="1600" dirty="0"/>
              <a:t>Better code clarity and organization.</a:t>
            </a:r>
          </a:p>
          <a:p>
            <a:pPr marL="685800" lvl="2">
              <a:spcBef>
                <a:spcPts val="1000"/>
              </a:spcBef>
            </a:pPr>
            <a:endParaRPr lang="en-EG" sz="2400" b="1" dirty="0"/>
          </a:p>
        </p:txBody>
      </p:sp>
    </p:spTree>
    <p:extLst>
      <p:ext uri="{BB962C8B-B14F-4D97-AF65-F5344CB8AC3E}">
        <p14:creationId xmlns:p14="http://schemas.microsoft.com/office/powerpoint/2010/main" val="334994867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kern="1200" dirty="0">
                <a:solidFill>
                  <a:srgbClr val="FFFFFF"/>
                </a:solidFill>
                <a:latin typeface="+mj-lt"/>
                <a:ea typeface="+mj-ea"/>
                <a:cs typeface="+mj-cs"/>
              </a:rPr>
              <a:t>Class Extractor</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333367279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kern="1200" dirty="0">
                <a:solidFill>
                  <a:srgbClr val="FFFFFF"/>
                </a:solidFill>
                <a:latin typeface="+mj-lt"/>
                <a:ea typeface="+mj-ea"/>
                <a:cs typeface="+mj-cs"/>
              </a:rPr>
              <a:t>Replace Method with Method Object</a:t>
            </a:r>
            <a:endParaRPr lang="en-US" kern="1200" dirty="0">
              <a:solidFill>
                <a:srgbClr val="FFFFFF"/>
              </a:solidFill>
              <a:latin typeface="+mj-lt"/>
              <a:ea typeface="+mj-ea"/>
              <a:cs typeface="+mj-cs"/>
            </a:endParaRPr>
          </a:p>
        </p:txBody>
      </p:sp>
      <p:pic>
        <p:nvPicPr>
          <p:cNvPr id="3" name="Picture 2">
            <a:extLst>
              <a:ext uri="{FF2B5EF4-FFF2-40B4-BE49-F238E27FC236}">
                <a16:creationId xmlns:a16="http://schemas.microsoft.com/office/drawing/2014/main" id="{CEBEF2CC-91CE-224B-88F2-B57AA8B38EE9}"/>
              </a:ext>
            </a:extLst>
          </p:cNvPr>
          <p:cNvPicPr>
            <a:picLocks noChangeAspect="1"/>
          </p:cNvPicPr>
          <p:nvPr/>
        </p:nvPicPr>
        <p:blipFill>
          <a:blip r:embed="rId3"/>
          <a:stretch>
            <a:fillRect/>
          </a:stretch>
        </p:blipFill>
        <p:spPr>
          <a:xfrm>
            <a:off x="5773185" y="0"/>
            <a:ext cx="5480194" cy="2520508"/>
          </a:xfrm>
          <a:prstGeom prst="rect">
            <a:avLst/>
          </a:prstGeom>
        </p:spPr>
      </p:pic>
      <p:pic>
        <p:nvPicPr>
          <p:cNvPr id="6" name="Picture 5">
            <a:extLst>
              <a:ext uri="{FF2B5EF4-FFF2-40B4-BE49-F238E27FC236}">
                <a16:creationId xmlns:a16="http://schemas.microsoft.com/office/drawing/2014/main" id="{9A520AC4-235B-3149-B8AB-7958FEDE84C6}"/>
              </a:ext>
            </a:extLst>
          </p:cNvPr>
          <p:cNvPicPr>
            <a:picLocks noChangeAspect="1"/>
          </p:cNvPicPr>
          <p:nvPr/>
        </p:nvPicPr>
        <p:blipFill>
          <a:blip r:embed="rId4"/>
          <a:stretch>
            <a:fillRect/>
          </a:stretch>
        </p:blipFill>
        <p:spPr>
          <a:xfrm>
            <a:off x="5773185" y="2520508"/>
            <a:ext cx="5045375" cy="4239956"/>
          </a:xfrm>
          <a:prstGeom prst="rect">
            <a:avLst/>
          </a:prstGeom>
        </p:spPr>
      </p:pic>
    </p:spTree>
    <p:extLst>
      <p:ext uri="{BB962C8B-B14F-4D97-AF65-F5344CB8AC3E}">
        <p14:creationId xmlns:p14="http://schemas.microsoft.com/office/powerpoint/2010/main" val="248578233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74925B3-0D07-E84C-9782-C0D208745C1C}"/>
              </a:ext>
            </a:extLst>
          </p:cNvPr>
          <p:cNvSpPr txBox="1"/>
          <p:nvPr/>
        </p:nvSpPr>
        <p:spPr>
          <a:xfrm>
            <a:off x="522514" y="818438"/>
            <a:ext cx="10975802" cy="31393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Why Refactor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A method is too long and you can’t separate it due to tangled masses of local variables that are hard to isolate from each other.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The first step is to isolate the entire method into a separate class and turn its local variables into fields of the class.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Firstly, this allows isolating the problem at the class level. Secondly, it paves the way for splitting a large and unwieldy method into smaller ones that wouldn’t fit with the purpose of the original class anyway.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Benefits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Isolating a long method in its own class allows stopping a method from ballooning in size. This also allows splitting it into </a:t>
            </a:r>
            <a:r>
              <a:rPr kumimoji="0" lang="en-US" sz="1100" b="0" i="0" u="none" strike="noStrike" kern="1200" cap="none" spc="0" normalizeH="0" baseline="0" noProof="0" dirty="0" err="1">
                <a:ln>
                  <a:noFill/>
                </a:ln>
                <a:solidFill>
                  <a:srgbClr val="444444"/>
                </a:solidFill>
                <a:effectLst/>
                <a:uLnTx/>
                <a:uFillTx/>
                <a:latin typeface="PT Sans" panose="020B0503020203020204" pitchFamily="34" charset="77"/>
                <a:ea typeface="+mn-ea"/>
                <a:cs typeface="+mn-cs"/>
              </a:rPr>
              <a:t>submethods</a:t>
            </a:r>
            <a:r>
              <a:rPr kumimoji="0" lang="en-US" sz="11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 within the class, without polluting the original class with utility methods.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Drawbacks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Another class is added, increasing the overall complexity of the program.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How to Refactor</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1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Create a new class. Name it based on the purpose of the method that you’re refactoring.</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1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In the new class, create a private field for storing a reference to an instance of the class in which the method was previously located. It could be used to get some required data from the original class if needed.</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1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Create a separate private field for each local variable of the method.</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1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Create a constructor that accepts as parameters the values of all local variables of the method and also initializes the corresponding private fields.</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1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Declare the main method and copy the code of the original method to it, replacing the local variables with private fields.</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1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Replace the body of the original method in the original class by creating a method object and calling its main method.</a:t>
            </a:r>
          </a:p>
        </p:txBody>
      </p:sp>
    </p:spTree>
    <p:extLst>
      <p:ext uri="{BB962C8B-B14F-4D97-AF65-F5344CB8AC3E}">
        <p14:creationId xmlns:p14="http://schemas.microsoft.com/office/powerpoint/2010/main" val="9810529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kern="1200" dirty="0">
                <a:solidFill>
                  <a:srgbClr val="FFFFFF"/>
                </a:solidFill>
                <a:latin typeface="+mj-lt"/>
                <a:ea typeface="+mj-ea"/>
                <a:cs typeface="+mj-cs"/>
              </a:rPr>
              <a:t>Introduce Null Object</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345060114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9">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A69349-6269-3544-8E04-1985D6CECE33}"/>
              </a:ext>
            </a:extLst>
          </p:cNvPr>
          <p:cNvSpPr>
            <a:spLocks noGrp="1"/>
          </p:cNvSpPr>
          <p:nvPr>
            <p:ph type="ctrTitle"/>
          </p:nvPr>
        </p:nvSpPr>
        <p:spPr>
          <a:xfrm>
            <a:off x="1848465" y="3298722"/>
            <a:ext cx="8495070" cy="1784402"/>
          </a:xfrm>
        </p:spPr>
        <p:txBody>
          <a:bodyPr anchor="b">
            <a:normAutofit/>
          </a:bodyPr>
          <a:lstStyle/>
          <a:p>
            <a:r>
              <a:rPr lang="en-EG" dirty="0">
                <a:solidFill>
                  <a:srgbClr val="FFFFFF"/>
                </a:solidFill>
              </a:rPr>
              <a:t>Code Smells</a:t>
            </a:r>
          </a:p>
        </p:txBody>
      </p:sp>
      <p:sp>
        <p:nvSpPr>
          <p:cNvPr id="3" name="Subtitle 2">
            <a:extLst>
              <a:ext uri="{FF2B5EF4-FFF2-40B4-BE49-F238E27FC236}">
                <a16:creationId xmlns:a16="http://schemas.microsoft.com/office/drawing/2014/main" id="{A74F60AA-E13C-034D-9451-D05BC81E8F80}"/>
              </a:ext>
            </a:extLst>
          </p:cNvPr>
          <p:cNvSpPr>
            <a:spLocks noGrp="1"/>
          </p:cNvSpPr>
          <p:nvPr>
            <p:ph type="subTitle" idx="1"/>
          </p:nvPr>
        </p:nvSpPr>
        <p:spPr>
          <a:xfrm>
            <a:off x="1848465" y="5258851"/>
            <a:ext cx="8495070" cy="904005"/>
          </a:xfrm>
        </p:spPr>
        <p:txBody>
          <a:bodyPr>
            <a:normAutofit/>
          </a:bodyPr>
          <a:lstStyle/>
          <a:p>
            <a:r>
              <a:rPr lang="en-EG" dirty="0">
                <a:solidFill>
                  <a:srgbClr val="FFFFFF"/>
                </a:solidFill>
              </a:rPr>
              <a:t>Abdelhalim Badr</a:t>
            </a:r>
          </a:p>
          <a:p>
            <a:r>
              <a:rPr lang="en-EG" dirty="0">
                <a:solidFill>
                  <a:srgbClr val="FFFFFF"/>
                </a:solidFill>
              </a:rPr>
              <a:t>Tech – 09 </a:t>
            </a:r>
          </a:p>
        </p:txBody>
      </p:sp>
      <p:sp>
        <p:nvSpPr>
          <p:cNvPr id="62" name="Oval 61">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5" name="Graphic 54" descr="Code">
            <a:extLst>
              <a:ext uri="{FF2B5EF4-FFF2-40B4-BE49-F238E27FC236}">
                <a16:creationId xmlns:a16="http://schemas.microsoft.com/office/drawing/2014/main" id="{842F1154-143C-46D1-B15A-D6BCD900CC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val="3083455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A0DDAF7-11EA-D945-A8F2-72BD978E402C}"/>
              </a:ext>
            </a:extLst>
          </p:cNvPr>
          <p:cNvSpPr txBox="1">
            <a:spLocks/>
          </p:cNvSpPr>
          <p:nvPr/>
        </p:nvSpPr>
        <p:spPr>
          <a:xfrm>
            <a:off x="5251231" y="2975686"/>
            <a:ext cx="1689538" cy="906627"/>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Simplifying Method Calls</a:t>
            </a:r>
            <a:endParaRPr lang="en-EG" sz="1200" dirty="0"/>
          </a:p>
        </p:txBody>
      </p:sp>
      <p:sp>
        <p:nvSpPr>
          <p:cNvPr id="11" name="TextBox 10">
            <a:extLst>
              <a:ext uri="{FF2B5EF4-FFF2-40B4-BE49-F238E27FC236}">
                <a16:creationId xmlns:a16="http://schemas.microsoft.com/office/drawing/2014/main" id="{9B3F23E3-B3D8-AE44-8EE7-D68128987D14}"/>
              </a:ext>
            </a:extLst>
          </p:cNvPr>
          <p:cNvSpPr txBox="1"/>
          <p:nvPr/>
        </p:nvSpPr>
        <p:spPr>
          <a:xfrm>
            <a:off x="1082565" y="1377644"/>
            <a:ext cx="6138040" cy="923330"/>
          </a:xfrm>
          <a:prstGeom prst="rect">
            <a:avLst/>
          </a:prstGeom>
          <a:noFill/>
        </p:spPr>
        <p:txBody>
          <a:bodyPr wrap="square">
            <a:spAutoFit/>
          </a:bodyPr>
          <a:lstStyle/>
          <a:p>
            <a:r>
              <a:rPr lang="en-US" b="0" i="0" dirty="0">
                <a:solidFill>
                  <a:srgbClr val="444444"/>
                </a:solidFill>
                <a:effectLst/>
                <a:latin typeface="PT Sans" panose="020B0503020203020204" pitchFamily="34" charset="77"/>
              </a:rPr>
              <a:t>These techniques make method calls simpler and easier to understand. This, in turn, simplifies the interfaces for interaction between classes.</a:t>
            </a:r>
            <a:endParaRPr lang="en-EG" dirty="0"/>
          </a:p>
        </p:txBody>
      </p:sp>
    </p:spTree>
    <p:extLst>
      <p:ext uri="{BB962C8B-B14F-4D97-AF65-F5344CB8AC3E}">
        <p14:creationId xmlns:p14="http://schemas.microsoft.com/office/powerpoint/2010/main" val="3642122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643BE6C-86B7-4AB9-91E8-9B5DB45AC8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0"/>
            <a:ext cx="12188825" cy="42428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A69349-6269-3544-8E04-1985D6CECE33}"/>
              </a:ext>
            </a:extLst>
          </p:cNvPr>
          <p:cNvSpPr>
            <a:spLocks noGrp="1"/>
          </p:cNvSpPr>
          <p:nvPr>
            <p:ph type="ctrTitle"/>
          </p:nvPr>
        </p:nvSpPr>
        <p:spPr>
          <a:xfrm>
            <a:off x="1293026" y="713195"/>
            <a:ext cx="9605948" cy="922565"/>
          </a:xfrm>
        </p:spPr>
        <p:txBody>
          <a:bodyPr>
            <a:normAutofit/>
          </a:bodyPr>
          <a:lstStyle/>
          <a:p>
            <a:r>
              <a:rPr lang="en-EG" sz="5400" dirty="0">
                <a:solidFill>
                  <a:srgbClr val="FFFFFF"/>
                </a:solidFill>
              </a:rPr>
              <a:t>Agenda</a:t>
            </a:r>
          </a:p>
        </p:txBody>
      </p:sp>
      <p:sp>
        <p:nvSpPr>
          <p:cNvPr id="3" name="Subtitle 2">
            <a:extLst>
              <a:ext uri="{FF2B5EF4-FFF2-40B4-BE49-F238E27FC236}">
                <a16:creationId xmlns:a16="http://schemas.microsoft.com/office/drawing/2014/main" id="{A74F60AA-E13C-034D-9451-D05BC81E8F80}"/>
              </a:ext>
            </a:extLst>
          </p:cNvPr>
          <p:cNvSpPr>
            <a:spLocks noGrp="1"/>
          </p:cNvSpPr>
          <p:nvPr>
            <p:ph type="subTitle" idx="1"/>
          </p:nvPr>
        </p:nvSpPr>
        <p:spPr>
          <a:xfrm>
            <a:off x="4882700" y="2348955"/>
            <a:ext cx="2910020" cy="1698181"/>
          </a:xfrm>
        </p:spPr>
        <p:txBody>
          <a:bodyPr>
            <a:normAutofit fontScale="85000" lnSpcReduction="20000"/>
          </a:bodyPr>
          <a:lstStyle/>
          <a:p>
            <a:pPr marL="457200" indent="-457200" algn="l">
              <a:buFont typeface="Wingdings" pitchFamily="2" charset="2"/>
              <a:buChar char="q"/>
            </a:pPr>
            <a:r>
              <a:rPr lang="en-US" sz="1700" dirty="0">
                <a:solidFill>
                  <a:srgbClr val="FFFFFF"/>
                </a:solidFill>
              </a:rPr>
              <a:t>Refused Bequest</a:t>
            </a:r>
          </a:p>
          <a:p>
            <a:pPr marL="457200" indent="-457200" algn="l">
              <a:buFont typeface="Wingdings" pitchFamily="2" charset="2"/>
              <a:buChar char="q"/>
            </a:pPr>
            <a:r>
              <a:rPr lang="en-US" sz="1700" dirty="0">
                <a:solidFill>
                  <a:srgbClr val="FFFFFF"/>
                </a:solidFill>
              </a:rPr>
              <a:t>Signs and Symptoms</a:t>
            </a:r>
          </a:p>
          <a:p>
            <a:pPr marL="457200" indent="-457200" algn="l">
              <a:buFont typeface="Wingdings" pitchFamily="2" charset="2"/>
              <a:buChar char="q"/>
            </a:pPr>
            <a:r>
              <a:rPr lang="en-EG" sz="1700" dirty="0">
                <a:solidFill>
                  <a:srgbClr val="FFFFFF"/>
                </a:solidFill>
              </a:rPr>
              <a:t>Reasons of the Problem</a:t>
            </a:r>
          </a:p>
          <a:p>
            <a:pPr marL="457200" indent="-457200" algn="l">
              <a:buFont typeface="Wingdings" pitchFamily="2" charset="2"/>
              <a:buChar char="q"/>
            </a:pPr>
            <a:r>
              <a:rPr lang="en-EG" sz="1700" dirty="0">
                <a:solidFill>
                  <a:srgbClr val="FFFFFF"/>
                </a:solidFill>
              </a:rPr>
              <a:t>Treatment</a:t>
            </a:r>
          </a:p>
          <a:p>
            <a:pPr marL="457200" indent="-457200" algn="l">
              <a:buFont typeface="Wingdings" pitchFamily="2" charset="2"/>
              <a:buChar char="q"/>
            </a:pPr>
            <a:r>
              <a:rPr lang="en-EG" sz="1700" dirty="0">
                <a:solidFill>
                  <a:srgbClr val="FFFFFF"/>
                </a:solidFill>
              </a:rPr>
              <a:t>Gains</a:t>
            </a:r>
          </a:p>
          <a:p>
            <a:pPr marL="457200" indent="-457200" algn="l">
              <a:buFont typeface="Wingdings" pitchFamily="2" charset="2"/>
              <a:buChar char="q"/>
            </a:pPr>
            <a:r>
              <a:rPr lang="en-EG" sz="1700" dirty="0">
                <a:solidFill>
                  <a:srgbClr val="FFFFFF"/>
                </a:solidFill>
              </a:rPr>
              <a:t>Code Sample</a:t>
            </a:r>
          </a:p>
        </p:txBody>
      </p:sp>
      <p:pic>
        <p:nvPicPr>
          <p:cNvPr id="7" name="Graphic 6" descr="Check List">
            <a:extLst>
              <a:ext uri="{FF2B5EF4-FFF2-40B4-BE49-F238E27FC236}">
                <a16:creationId xmlns:a16="http://schemas.microsoft.com/office/drawing/2014/main" id="{04B90D0E-AA9C-4C35-B297-8E9F1EE3A7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6089" y="4805363"/>
            <a:ext cx="1179824" cy="1179824"/>
          </a:xfrm>
          <a:prstGeom prst="rect">
            <a:avLst/>
          </a:prstGeom>
        </p:spPr>
      </p:pic>
      <p:sp>
        <p:nvSpPr>
          <p:cNvPr id="6" name="Title 1">
            <a:extLst>
              <a:ext uri="{FF2B5EF4-FFF2-40B4-BE49-F238E27FC236}">
                <a16:creationId xmlns:a16="http://schemas.microsoft.com/office/drawing/2014/main" id="{014CA02A-E445-F040-B5DE-8DC2CF6EB827}"/>
              </a:ext>
            </a:extLst>
          </p:cNvPr>
          <p:cNvSpPr txBox="1">
            <a:spLocks/>
          </p:cNvSpPr>
          <p:nvPr/>
        </p:nvSpPr>
        <p:spPr>
          <a:xfrm>
            <a:off x="1191426" y="2783840"/>
            <a:ext cx="2130894" cy="411498"/>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panose="020F0302020204030204"/>
                <a:ea typeface="+mj-ea"/>
                <a:cs typeface="+mj-cs"/>
              </a:rPr>
              <a:t>Object-Orientation Abusers</a:t>
            </a:r>
            <a:endParaRPr kumimoji="0" lang="en-EG" sz="2000" b="0" i="0" u="none" strike="noStrike" kern="1200" cap="none" spc="0" normalizeH="0" baseline="0" noProof="0" dirty="0">
              <a:ln>
                <a:noFill/>
              </a:ln>
              <a:solidFill>
                <a:srgbClr val="FFFFFF"/>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407730156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123496" y="184314"/>
            <a:ext cx="2998075" cy="496723"/>
          </a:xfrm>
        </p:spPr>
        <p:txBody>
          <a:bodyPr>
            <a:normAutofit/>
          </a:bodyPr>
          <a:lstStyle/>
          <a:p>
            <a:r>
              <a:rPr lang="en-US" sz="2400" b="1" dirty="0"/>
              <a:t>3.3. Refused Bequest</a:t>
            </a:r>
            <a:endParaRPr lang="en-EG" sz="2400" dirty="0"/>
          </a:p>
        </p:txBody>
      </p:sp>
      <p:sp>
        <p:nvSpPr>
          <p:cNvPr id="3" name="Content Placeholder 2">
            <a:extLst>
              <a:ext uri="{FF2B5EF4-FFF2-40B4-BE49-F238E27FC236}">
                <a16:creationId xmlns:a16="http://schemas.microsoft.com/office/drawing/2014/main" id="{6AC25776-4EDC-DD4E-93E0-1AB309C90155}"/>
              </a:ext>
            </a:extLst>
          </p:cNvPr>
          <p:cNvSpPr>
            <a:spLocks noGrp="1"/>
          </p:cNvSpPr>
          <p:nvPr>
            <p:ph idx="1"/>
          </p:nvPr>
        </p:nvSpPr>
        <p:spPr>
          <a:xfrm>
            <a:off x="123497" y="771442"/>
            <a:ext cx="5657193" cy="5902244"/>
          </a:xfrm>
        </p:spPr>
        <p:txBody>
          <a:bodyPr>
            <a:normAutofit/>
          </a:bodyPr>
          <a:lstStyle/>
          <a:p>
            <a:r>
              <a:rPr lang="en-US" b="1" dirty="0"/>
              <a:t>Signs and Symptoms</a:t>
            </a:r>
          </a:p>
          <a:p>
            <a:pPr lvl="1"/>
            <a:r>
              <a:rPr lang="en-US" sz="1600" dirty="0"/>
              <a:t>If a subclass uses only some of the methods and properties inherited from its parents, the hierarchy is off-kilter. The unneeded methods may simply go unused or be redefined and give off exceptions..</a:t>
            </a:r>
          </a:p>
          <a:p>
            <a:r>
              <a:rPr lang="en-US" b="1" dirty="0"/>
              <a:t>Reasons for the Problem</a:t>
            </a:r>
          </a:p>
          <a:p>
            <a:pPr lvl="1"/>
            <a:r>
              <a:rPr lang="en-US" sz="1400" dirty="0"/>
              <a:t>Someone was motivated to create inheritance between classes only by the desire to reuse the code in a superclass. But the superclass and subclass are completely different..</a:t>
            </a:r>
          </a:p>
          <a:p>
            <a:r>
              <a:rPr lang="en-US" sz="3200" b="1" dirty="0"/>
              <a:t>Treatment</a:t>
            </a:r>
          </a:p>
          <a:p>
            <a:pPr lvl="1"/>
            <a:r>
              <a:rPr lang="en-US" sz="1400" dirty="0"/>
              <a:t>If inheritance makes no sense and the subclass really does have nothing in common with the superclass, eliminate inheritance in favor of </a:t>
            </a:r>
            <a:r>
              <a:rPr lang="en-US" sz="1400" b="1" i="1" dirty="0"/>
              <a:t>Replace Inheritance with Delegation</a:t>
            </a:r>
            <a:r>
              <a:rPr lang="en-US" sz="1400" dirty="0"/>
              <a:t>.</a:t>
            </a:r>
          </a:p>
          <a:p>
            <a:pPr lvl="1"/>
            <a:endParaRPr lang="en-US" sz="1400" dirty="0"/>
          </a:p>
          <a:p>
            <a:pPr lvl="1"/>
            <a:r>
              <a:rPr lang="en-US" sz="1400" dirty="0"/>
              <a:t>If inheritance is appropriate, get rid of unneeded fields and methods in the subclass. Extract all fields and methods needed by the subclass from the parent class, put them in a new subclass, and set both classes to inherit from it (</a:t>
            </a:r>
            <a:r>
              <a:rPr lang="en-US" sz="1400" b="1" i="1" dirty="0"/>
              <a:t>Extract Superclass</a:t>
            </a:r>
            <a:r>
              <a:rPr lang="en-US" sz="1400" dirty="0"/>
              <a:t>).</a:t>
            </a:r>
            <a:endParaRPr lang="en-US" sz="1400" b="1" i="1" dirty="0"/>
          </a:p>
        </p:txBody>
      </p:sp>
      <p:sp>
        <p:nvSpPr>
          <p:cNvPr id="4" name="Content Placeholder 2">
            <a:extLst>
              <a:ext uri="{FF2B5EF4-FFF2-40B4-BE49-F238E27FC236}">
                <a16:creationId xmlns:a16="http://schemas.microsoft.com/office/drawing/2014/main" id="{54F3B8CD-9F76-3E48-8863-51BBEBED99E7}"/>
              </a:ext>
            </a:extLst>
          </p:cNvPr>
          <p:cNvSpPr txBox="1">
            <a:spLocks/>
          </p:cNvSpPr>
          <p:nvPr/>
        </p:nvSpPr>
        <p:spPr>
          <a:xfrm>
            <a:off x="5856890" y="771441"/>
            <a:ext cx="5657193" cy="53151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Payoff</a:t>
            </a:r>
          </a:p>
          <a:p>
            <a:pPr lvl="1"/>
            <a:r>
              <a:rPr lang="en-US" sz="1600" dirty="0"/>
              <a:t>Improves code clarity and organization. You will no longer have to wonder why the Dog class is inherited from the Chair class (even though they both have 4 legs).</a:t>
            </a:r>
            <a:endParaRPr lang="en-EG" sz="2400" b="1" dirty="0"/>
          </a:p>
        </p:txBody>
      </p:sp>
      <p:pic>
        <p:nvPicPr>
          <p:cNvPr id="5" name="Picture 4">
            <a:extLst>
              <a:ext uri="{FF2B5EF4-FFF2-40B4-BE49-F238E27FC236}">
                <a16:creationId xmlns:a16="http://schemas.microsoft.com/office/drawing/2014/main" id="{85342C3E-47D1-DD43-865A-B17C794C6D8A}"/>
              </a:ext>
            </a:extLst>
          </p:cNvPr>
          <p:cNvPicPr>
            <a:picLocks noChangeAspect="1"/>
          </p:cNvPicPr>
          <p:nvPr/>
        </p:nvPicPr>
        <p:blipFill>
          <a:blip r:embed="rId2"/>
          <a:stretch>
            <a:fillRect/>
          </a:stretch>
        </p:blipFill>
        <p:spPr>
          <a:xfrm>
            <a:off x="3954691" y="538479"/>
            <a:ext cx="1353621" cy="627697"/>
          </a:xfrm>
          <a:prstGeom prst="rect">
            <a:avLst/>
          </a:prstGeom>
        </p:spPr>
      </p:pic>
      <p:pic>
        <p:nvPicPr>
          <p:cNvPr id="6" name="Picture 5">
            <a:extLst>
              <a:ext uri="{FF2B5EF4-FFF2-40B4-BE49-F238E27FC236}">
                <a16:creationId xmlns:a16="http://schemas.microsoft.com/office/drawing/2014/main" id="{554C91A6-38B6-2741-83E0-077D4807B9E2}"/>
              </a:ext>
            </a:extLst>
          </p:cNvPr>
          <p:cNvPicPr>
            <a:picLocks noChangeAspect="1"/>
          </p:cNvPicPr>
          <p:nvPr/>
        </p:nvPicPr>
        <p:blipFill>
          <a:blip r:embed="rId3"/>
          <a:stretch>
            <a:fillRect/>
          </a:stretch>
        </p:blipFill>
        <p:spPr>
          <a:xfrm>
            <a:off x="5403040" y="2361663"/>
            <a:ext cx="1338580" cy="1457140"/>
          </a:xfrm>
          <a:prstGeom prst="rect">
            <a:avLst/>
          </a:prstGeom>
        </p:spPr>
      </p:pic>
      <p:pic>
        <p:nvPicPr>
          <p:cNvPr id="7" name="Picture 6">
            <a:extLst>
              <a:ext uri="{FF2B5EF4-FFF2-40B4-BE49-F238E27FC236}">
                <a16:creationId xmlns:a16="http://schemas.microsoft.com/office/drawing/2014/main" id="{54E98DCF-C208-B246-9812-834D0205CFD5}"/>
              </a:ext>
            </a:extLst>
          </p:cNvPr>
          <p:cNvPicPr>
            <a:picLocks noChangeAspect="1"/>
          </p:cNvPicPr>
          <p:nvPr/>
        </p:nvPicPr>
        <p:blipFill>
          <a:blip r:embed="rId4"/>
          <a:stretch>
            <a:fillRect/>
          </a:stretch>
        </p:blipFill>
        <p:spPr>
          <a:xfrm>
            <a:off x="5450380" y="4837500"/>
            <a:ext cx="1291240" cy="1339461"/>
          </a:xfrm>
          <a:prstGeom prst="rect">
            <a:avLst/>
          </a:prstGeom>
        </p:spPr>
      </p:pic>
    </p:spTree>
    <p:extLst>
      <p:ext uri="{BB962C8B-B14F-4D97-AF65-F5344CB8AC3E}">
        <p14:creationId xmlns:p14="http://schemas.microsoft.com/office/powerpoint/2010/main" val="426881904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kern="1200" dirty="0">
                <a:solidFill>
                  <a:srgbClr val="FFFFFF"/>
                </a:solidFill>
                <a:latin typeface="+mj-lt"/>
                <a:ea typeface="+mj-ea"/>
                <a:cs typeface="+mj-cs"/>
              </a:rPr>
              <a:t>Replace Inheritance with Delegation</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397916777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F274172-5DC6-A247-A13C-1641F36C7D58}"/>
              </a:ext>
            </a:extLst>
          </p:cNvPr>
          <p:cNvSpPr txBox="1">
            <a:spLocks/>
          </p:cNvSpPr>
          <p:nvPr/>
        </p:nvSpPr>
        <p:spPr>
          <a:xfrm>
            <a:off x="222031" y="337590"/>
            <a:ext cx="2288627" cy="906627"/>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Dealing with Generalization</a:t>
            </a:r>
            <a:endParaRPr lang="en-EG" sz="1200" dirty="0"/>
          </a:p>
        </p:txBody>
      </p:sp>
      <p:sp>
        <p:nvSpPr>
          <p:cNvPr id="3" name="Title 1">
            <a:extLst>
              <a:ext uri="{FF2B5EF4-FFF2-40B4-BE49-F238E27FC236}">
                <a16:creationId xmlns:a16="http://schemas.microsoft.com/office/drawing/2014/main" id="{B001C8F0-E760-4045-BD8C-C8398C706E9A}"/>
              </a:ext>
            </a:extLst>
          </p:cNvPr>
          <p:cNvSpPr txBox="1">
            <a:spLocks/>
          </p:cNvSpPr>
          <p:nvPr/>
        </p:nvSpPr>
        <p:spPr>
          <a:xfrm>
            <a:off x="2718238" y="337589"/>
            <a:ext cx="2288627" cy="906627"/>
          </a:xfrm>
          <a:prstGeom prst="rect">
            <a:avLst/>
          </a:prstGeom>
          <a:solidFill>
            <a:schemeClr val="accent2">
              <a:lumMod val="20000"/>
              <a:lumOff val="80000"/>
            </a:schemeClr>
          </a:solidFill>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Replace Inheritance with Delegation</a:t>
            </a:r>
          </a:p>
        </p:txBody>
      </p:sp>
      <p:sp>
        <p:nvSpPr>
          <p:cNvPr id="9" name="TextBox 8">
            <a:extLst>
              <a:ext uri="{FF2B5EF4-FFF2-40B4-BE49-F238E27FC236}">
                <a16:creationId xmlns:a16="http://schemas.microsoft.com/office/drawing/2014/main" id="{BF286410-AB8D-2A42-85D9-CCD3D42C5793}"/>
              </a:ext>
            </a:extLst>
          </p:cNvPr>
          <p:cNvSpPr txBox="1"/>
          <p:nvPr/>
        </p:nvSpPr>
        <p:spPr>
          <a:xfrm>
            <a:off x="0" y="1397675"/>
            <a:ext cx="5006865" cy="2308324"/>
          </a:xfrm>
          <a:prstGeom prst="rect">
            <a:avLst/>
          </a:prstGeom>
          <a:noFill/>
        </p:spPr>
        <p:txBody>
          <a:bodyPr wrap="square">
            <a:spAutoFit/>
          </a:bodyPr>
          <a:lstStyle/>
          <a:p>
            <a:pPr algn="l"/>
            <a:r>
              <a:rPr lang="en-US" b="1" i="0" dirty="0">
                <a:solidFill>
                  <a:srgbClr val="444444"/>
                </a:solidFill>
                <a:effectLst/>
                <a:latin typeface="PT Sans" panose="020B0503020203020204" pitchFamily="34" charset="77"/>
              </a:rPr>
              <a:t>Problem</a:t>
            </a:r>
          </a:p>
          <a:p>
            <a:pPr algn="l"/>
            <a:r>
              <a:rPr lang="en-US" b="0" i="0" dirty="0">
                <a:solidFill>
                  <a:srgbClr val="444444"/>
                </a:solidFill>
                <a:effectLst/>
                <a:latin typeface="PT Sans" panose="020B0503020203020204" pitchFamily="34" charset="77"/>
              </a:rPr>
              <a:t>You have a subclass that uses only a portion of the methods of its superclass (or it’s not possible to inherit superclass data).</a:t>
            </a:r>
          </a:p>
          <a:p>
            <a:pPr algn="l"/>
            <a:r>
              <a:rPr lang="en-US" b="1" i="0" dirty="0">
                <a:solidFill>
                  <a:srgbClr val="444444"/>
                </a:solidFill>
                <a:effectLst/>
                <a:latin typeface="PT Sans" panose="020B0503020203020204" pitchFamily="34" charset="77"/>
              </a:rPr>
              <a:t>Solution</a:t>
            </a:r>
          </a:p>
          <a:p>
            <a:pPr algn="l"/>
            <a:r>
              <a:rPr lang="en-US" b="0" i="0" dirty="0">
                <a:solidFill>
                  <a:srgbClr val="444444"/>
                </a:solidFill>
                <a:effectLst/>
                <a:latin typeface="PT Sans" panose="020B0503020203020204" pitchFamily="34" charset="77"/>
              </a:rPr>
              <a:t>Create a field and put a superclass object in it, delegate methods to the superclass object, and get rid of inheritance.</a:t>
            </a:r>
          </a:p>
        </p:txBody>
      </p:sp>
      <p:pic>
        <p:nvPicPr>
          <p:cNvPr id="5" name="Picture 4">
            <a:extLst>
              <a:ext uri="{FF2B5EF4-FFF2-40B4-BE49-F238E27FC236}">
                <a16:creationId xmlns:a16="http://schemas.microsoft.com/office/drawing/2014/main" id="{C5EF038B-36A2-8640-BFC5-5A1A126280AF}"/>
              </a:ext>
            </a:extLst>
          </p:cNvPr>
          <p:cNvPicPr>
            <a:picLocks noChangeAspect="1"/>
          </p:cNvPicPr>
          <p:nvPr/>
        </p:nvPicPr>
        <p:blipFill>
          <a:blip r:embed="rId2"/>
          <a:stretch>
            <a:fillRect/>
          </a:stretch>
        </p:blipFill>
        <p:spPr>
          <a:xfrm>
            <a:off x="176534" y="4035543"/>
            <a:ext cx="5083407" cy="2308325"/>
          </a:xfrm>
          <a:prstGeom prst="rect">
            <a:avLst/>
          </a:prstGeom>
        </p:spPr>
      </p:pic>
      <p:sp>
        <p:nvSpPr>
          <p:cNvPr id="12" name="TextBox 11">
            <a:extLst>
              <a:ext uri="{FF2B5EF4-FFF2-40B4-BE49-F238E27FC236}">
                <a16:creationId xmlns:a16="http://schemas.microsoft.com/office/drawing/2014/main" id="{DE6AA631-F44B-4C46-B3BA-504F5F8B41DF}"/>
              </a:ext>
            </a:extLst>
          </p:cNvPr>
          <p:cNvSpPr txBox="1"/>
          <p:nvPr/>
        </p:nvSpPr>
        <p:spPr>
          <a:xfrm>
            <a:off x="5467521" y="487649"/>
            <a:ext cx="6138040" cy="5078313"/>
          </a:xfrm>
          <a:prstGeom prst="rect">
            <a:avLst/>
          </a:prstGeom>
          <a:noFill/>
        </p:spPr>
        <p:txBody>
          <a:bodyPr wrap="square">
            <a:spAutoFit/>
          </a:bodyPr>
          <a:lstStyle/>
          <a:p>
            <a:pPr algn="l"/>
            <a:r>
              <a:rPr lang="en-US" sz="1200" b="1" i="0" dirty="0">
                <a:solidFill>
                  <a:srgbClr val="444444"/>
                </a:solidFill>
                <a:effectLst/>
                <a:latin typeface="PT Sans" panose="020B0503020203020204" pitchFamily="34" charset="77"/>
              </a:rPr>
              <a:t>Why Refactor</a:t>
            </a:r>
          </a:p>
          <a:p>
            <a:pPr algn="l"/>
            <a:r>
              <a:rPr lang="en-US" sz="1200" b="0" i="0" dirty="0">
                <a:solidFill>
                  <a:srgbClr val="444444"/>
                </a:solidFill>
                <a:effectLst/>
                <a:latin typeface="PT Sans" panose="020B0503020203020204" pitchFamily="34" charset="77"/>
              </a:rPr>
              <a:t>Replacing inheritance with composition can substantially improve class design if:</a:t>
            </a:r>
          </a:p>
          <a:p>
            <a:pPr algn="l">
              <a:buFont typeface="Arial" panose="020B0604020202020204" pitchFamily="34" charset="0"/>
              <a:buChar char="•"/>
            </a:pPr>
            <a:r>
              <a:rPr lang="en-US" sz="1200" b="0" i="0" dirty="0">
                <a:solidFill>
                  <a:srgbClr val="444444"/>
                </a:solidFill>
                <a:effectLst/>
                <a:latin typeface="PT Sans" panose="020B0503020203020204" pitchFamily="34" charset="77"/>
              </a:rPr>
              <a:t>Your subclass violates the </a:t>
            </a:r>
            <a:r>
              <a:rPr lang="en-US" sz="1200" b="0" i="1" dirty="0" err="1">
                <a:solidFill>
                  <a:srgbClr val="444444"/>
                </a:solidFill>
                <a:effectLst/>
                <a:latin typeface="PT Sans" panose="020B0503020203020204" pitchFamily="34" charset="77"/>
              </a:rPr>
              <a:t>Liskov</a:t>
            </a:r>
            <a:r>
              <a:rPr lang="en-US" sz="1200" b="0" i="1" dirty="0">
                <a:solidFill>
                  <a:srgbClr val="444444"/>
                </a:solidFill>
                <a:effectLst/>
                <a:latin typeface="PT Sans" panose="020B0503020203020204" pitchFamily="34" charset="77"/>
              </a:rPr>
              <a:t> substitution principle</a:t>
            </a:r>
            <a:r>
              <a:rPr lang="en-US" sz="1200" b="0" i="0" dirty="0">
                <a:solidFill>
                  <a:srgbClr val="444444"/>
                </a:solidFill>
                <a:effectLst/>
                <a:latin typeface="PT Sans" panose="020B0503020203020204" pitchFamily="34" charset="77"/>
              </a:rPr>
              <a:t>, i.e., if inheritance was implemented only to combine common code but not because the subclass is an extension of the superclass.</a:t>
            </a:r>
          </a:p>
          <a:p>
            <a:pPr algn="l">
              <a:buFont typeface="Arial" panose="020B0604020202020204" pitchFamily="34" charset="0"/>
              <a:buChar char="•"/>
            </a:pPr>
            <a:r>
              <a:rPr lang="en-US" sz="1200" b="0" i="0" dirty="0">
                <a:solidFill>
                  <a:srgbClr val="444444"/>
                </a:solidFill>
                <a:effectLst/>
                <a:latin typeface="PT Sans" panose="020B0503020203020204" pitchFamily="34" charset="77"/>
              </a:rPr>
              <a:t>The subclass uses only a portion of the methods of the superclass. In this case, it’s only a matter of time before someone calls a superclass method that he or she wasn’t supposed to call.</a:t>
            </a:r>
          </a:p>
          <a:p>
            <a:pPr algn="l"/>
            <a:r>
              <a:rPr lang="en-US" sz="1200" b="0" i="0" dirty="0">
                <a:solidFill>
                  <a:srgbClr val="444444"/>
                </a:solidFill>
                <a:effectLst/>
                <a:latin typeface="PT Sans" panose="020B0503020203020204" pitchFamily="34" charset="77"/>
              </a:rPr>
              <a:t>In essence, this refactoring technique splits both classes and makes the superclass the helper of the subclass, not its parent. Instead of inheriting all superclass methods, the subclass will have only the necessary methods for delegating to the methods of the superclass object.</a:t>
            </a:r>
          </a:p>
          <a:p>
            <a:pPr algn="l"/>
            <a:r>
              <a:rPr lang="en-US" sz="1200" b="1" i="0" dirty="0">
                <a:solidFill>
                  <a:srgbClr val="444444"/>
                </a:solidFill>
                <a:effectLst/>
                <a:latin typeface="PT Sans" panose="020B0503020203020204" pitchFamily="34" charset="77"/>
              </a:rPr>
              <a:t>Benefits</a:t>
            </a:r>
          </a:p>
          <a:p>
            <a:pPr algn="l">
              <a:buFont typeface="Arial" panose="020B0604020202020204" pitchFamily="34" charset="0"/>
              <a:buChar char="•"/>
            </a:pPr>
            <a:r>
              <a:rPr lang="en-US" sz="1200" b="0" i="0" dirty="0">
                <a:solidFill>
                  <a:srgbClr val="444444"/>
                </a:solidFill>
                <a:effectLst/>
                <a:latin typeface="PT Sans" panose="020B0503020203020204" pitchFamily="34" charset="77"/>
              </a:rPr>
              <a:t>A class doesn’t contain any unneeded methods inherited from the superclass.</a:t>
            </a:r>
          </a:p>
          <a:p>
            <a:pPr algn="l">
              <a:buFont typeface="Arial" panose="020B0604020202020204" pitchFamily="34" charset="0"/>
              <a:buChar char="•"/>
            </a:pPr>
            <a:r>
              <a:rPr lang="en-US" sz="1200" b="0" i="0" dirty="0">
                <a:solidFill>
                  <a:srgbClr val="444444"/>
                </a:solidFill>
                <a:effectLst/>
                <a:latin typeface="PT Sans" panose="020B0503020203020204" pitchFamily="34" charset="77"/>
              </a:rPr>
              <a:t>Various objects with various implementations can be put in the delegate field. In effect you get the </a:t>
            </a:r>
            <a:r>
              <a:rPr lang="en-US" sz="1200" b="1" i="0" u="none" strike="noStrike" dirty="0">
                <a:solidFill>
                  <a:srgbClr val="444444"/>
                </a:solidFill>
                <a:effectLst/>
                <a:latin typeface="PT Sans" panose="020B0503020203020204" pitchFamily="34" charset="77"/>
                <a:hlinkClick r:id="rId3"/>
              </a:rPr>
              <a:t>Strategy</a:t>
            </a:r>
            <a:r>
              <a:rPr lang="en-US" sz="1200" b="0" i="0" dirty="0">
                <a:solidFill>
                  <a:srgbClr val="444444"/>
                </a:solidFill>
                <a:effectLst/>
                <a:latin typeface="PT Sans" panose="020B0503020203020204" pitchFamily="34" charset="77"/>
              </a:rPr>
              <a:t> design pattern.</a:t>
            </a:r>
          </a:p>
          <a:p>
            <a:pPr algn="l"/>
            <a:r>
              <a:rPr lang="en-US" sz="1200" b="1" i="0" dirty="0">
                <a:solidFill>
                  <a:srgbClr val="444444"/>
                </a:solidFill>
                <a:effectLst/>
                <a:latin typeface="PT Sans" panose="020B0503020203020204" pitchFamily="34" charset="77"/>
              </a:rPr>
              <a:t>Drawbacks</a:t>
            </a:r>
          </a:p>
          <a:p>
            <a:pPr algn="l">
              <a:buFont typeface="Arial" panose="020B0604020202020204" pitchFamily="34" charset="0"/>
              <a:buChar char="•"/>
            </a:pPr>
            <a:r>
              <a:rPr lang="en-US" sz="1200" b="0" i="0" dirty="0">
                <a:solidFill>
                  <a:srgbClr val="444444"/>
                </a:solidFill>
                <a:effectLst/>
                <a:latin typeface="PT Sans" panose="020B0503020203020204" pitchFamily="34" charset="77"/>
              </a:rPr>
              <a:t>You have to write many simple delegating methods.</a:t>
            </a:r>
          </a:p>
          <a:p>
            <a:pPr algn="l"/>
            <a:r>
              <a:rPr lang="en-US" sz="1200" b="1" i="0" dirty="0">
                <a:solidFill>
                  <a:srgbClr val="444444"/>
                </a:solidFill>
                <a:effectLst/>
                <a:latin typeface="PT Sans" panose="020B0503020203020204" pitchFamily="34" charset="77"/>
              </a:rPr>
              <a:t>How to Refactor</a:t>
            </a:r>
          </a:p>
          <a:p>
            <a:pPr algn="l">
              <a:buFont typeface="+mj-lt"/>
              <a:buAutoNum type="arabicPeriod"/>
            </a:pPr>
            <a:r>
              <a:rPr lang="en-US" sz="1200" b="0" i="0" dirty="0">
                <a:solidFill>
                  <a:srgbClr val="444444"/>
                </a:solidFill>
                <a:effectLst/>
                <a:latin typeface="PT Sans" panose="020B0503020203020204" pitchFamily="34" charset="77"/>
              </a:rPr>
              <a:t>Create a field in the subclass for holding the superclass. During the initial stage, place the current object in it.</a:t>
            </a:r>
          </a:p>
          <a:p>
            <a:pPr algn="l">
              <a:buFont typeface="+mj-lt"/>
              <a:buAutoNum type="arabicPeriod"/>
            </a:pPr>
            <a:r>
              <a:rPr lang="en-US" sz="1200" b="0" i="0" dirty="0">
                <a:solidFill>
                  <a:srgbClr val="444444"/>
                </a:solidFill>
                <a:effectLst/>
                <a:latin typeface="PT Sans" panose="020B0503020203020204" pitchFamily="34" charset="77"/>
              </a:rPr>
              <a:t>Change the subclass methods so that they use the superclass object instead of this.</a:t>
            </a:r>
          </a:p>
          <a:p>
            <a:pPr algn="l">
              <a:buFont typeface="+mj-lt"/>
              <a:buAutoNum type="arabicPeriod"/>
            </a:pPr>
            <a:r>
              <a:rPr lang="en-US" sz="1200" b="0" i="0" dirty="0">
                <a:solidFill>
                  <a:srgbClr val="444444"/>
                </a:solidFill>
                <a:effectLst/>
                <a:latin typeface="PT Sans" panose="020B0503020203020204" pitchFamily="34" charset="77"/>
              </a:rPr>
              <a:t>For methods inherited from the superclass that are called in the client code, create simple delegating methods in the subclass.</a:t>
            </a:r>
          </a:p>
          <a:p>
            <a:pPr algn="l">
              <a:buFont typeface="+mj-lt"/>
              <a:buAutoNum type="arabicPeriod"/>
            </a:pPr>
            <a:r>
              <a:rPr lang="en-US" sz="1200" b="0" i="0" dirty="0">
                <a:solidFill>
                  <a:srgbClr val="444444"/>
                </a:solidFill>
                <a:effectLst/>
                <a:latin typeface="PT Sans" panose="020B0503020203020204" pitchFamily="34" charset="77"/>
              </a:rPr>
              <a:t>Remove the inheritance declaration from the subclass.</a:t>
            </a:r>
          </a:p>
          <a:p>
            <a:pPr algn="l">
              <a:buFont typeface="+mj-lt"/>
              <a:buAutoNum type="arabicPeriod"/>
            </a:pPr>
            <a:r>
              <a:rPr lang="en-US" sz="1200" b="0" i="0" dirty="0">
                <a:solidFill>
                  <a:srgbClr val="444444"/>
                </a:solidFill>
                <a:effectLst/>
                <a:latin typeface="PT Sans" panose="020B0503020203020204" pitchFamily="34" charset="77"/>
              </a:rPr>
              <a:t>Change the initialization code of the field in which the former superclass is stored by creating a new object.</a:t>
            </a:r>
          </a:p>
        </p:txBody>
      </p:sp>
    </p:spTree>
    <p:extLst>
      <p:ext uri="{BB962C8B-B14F-4D97-AF65-F5344CB8AC3E}">
        <p14:creationId xmlns:p14="http://schemas.microsoft.com/office/powerpoint/2010/main" val="40279688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dirty="0">
                <a:solidFill>
                  <a:srgbClr val="FFFFFF"/>
                </a:solidFill>
              </a:rPr>
              <a:t>Superclass Extractor</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41264686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F274172-5DC6-A247-A13C-1641F36C7D58}"/>
              </a:ext>
            </a:extLst>
          </p:cNvPr>
          <p:cNvSpPr txBox="1">
            <a:spLocks/>
          </p:cNvSpPr>
          <p:nvPr/>
        </p:nvSpPr>
        <p:spPr>
          <a:xfrm>
            <a:off x="222031" y="337590"/>
            <a:ext cx="2288627" cy="906627"/>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Dealing with Generalization</a:t>
            </a:r>
            <a:endParaRPr lang="en-EG" sz="1200" dirty="0"/>
          </a:p>
        </p:txBody>
      </p:sp>
      <p:sp>
        <p:nvSpPr>
          <p:cNvPr id="3" name="Title 1">
            <a:extLst>
              <a:ext uri="{FF2B5EF4-FFF2-40B4-BE49-F238E27FC236}">
                <a16:creationId xmlns:a16="http://schemas.microsoft.com/office/drawing/2014/main" id="{B001C8F0-E760-4045-BD8C-C8398C706E9A}"/>
              </a:ext>
            </a:extLst>
          </p:cNvPr>
          <p:cNvSpPr txBox="1">
            <a:spLocks/>
          </p:cNvSpPr>
          <p:nvPr/>
        </p:nvSpPr>
        <p:spPr>
          <a:xfrm>
            <a:off x="2718238" y="337589"/>
            <a:ext cx="2288627" cy="906627"/>
          </a:xfrm>
          <a:prstGeom prst="rect">
            <a:avLst/>
          </a:prstGeom>
          <a:solidFill>
            <a:schemeClr val="accent2">
              <a:lumMod val="20000"/>
              <a:lumOff val="80000"/>
            </a:schemeClr>
          </a:solidFill>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Extract Superclass</a:t>
            </a:r>
          </a:p>
        </p:txBody>
      </p:sp>
      <p:sp>
        <p:nvSpPr>
          <p:cNvPr id="9" name="TextBox 8">
            <a:extLst>
              <a:ext uri="{FF2B5EF4-FFF2-40B4-BE49-F238E27FC236}">
                <a16:creationId xmlns:a16="http://schemas.microsoft.com/office/drawing/2014/main" id="{CE07566C-E923-904A-A911-D0C4AE2B8D8F}"/>
              </a:ext>
            </a:extLst>
          </p:cNvPr>
          <p:cNvSpPr txBox="1"/>
          <p:nvPr/>
        </p:nvSpPr>
        <p:spPr>
          <a:xfrm>
            <a:off x="222031" y="1466776"/>
            <a:ext cx="4784834" cy="2308324"/>
          </a:xfrm>
          <a:prstGeom prst="rect">
            <a:avLst/>
          </a:prstGeom>
          <a:noFill/>
        </p:spPr>
        <p:txBody>
          <a:bodyPr wrap="square">
            <a:spAutoFit/>
          </a:bodyPr>
          <a:lstStyle/>
          <a:p>
            <a:pPr algn="l"/>
            <a:r>
              <a:rPr lang="en-US" b="1" i="0" dirty="0">
                <a:solidFill>
                  <a:srgbClr val="444444"/>
                </a:solidFill>
                <a:effectLst/>
                <a:latin typeface="PT Sans" panose="020B0503020203020204" pitchFamily="34" charset="77"/>
              </a:rPr>
              <a:t>Problem</a:t>
            </a:r>
          </a:p>
          <a:p>
            <a:pPr algn="l"/>
            <a:r>
              <a:rPr lang="en-US" b="0" i="0" dirty="0">
                <a:solidFill>
                  <a:srgbClr val="444444"/>
                </a:solidFill>
                <a:effectLst/>
                <a:latin typeface="PT Sans" panose="020B0503020203020204" pitchFamily="34" charset="77"/>
              </a:rPr>
              <a:t>You have two classes with common fields and methods.</a:t>
            </a:r>
          </a:p>
          <a:p>
            <a:pPr algn="l"/>
            <a:r>
              <a:rPr lang="en-US" b="1" i="0" dirty="0">
                <a:solidFill>
                  <a:srgbClr val="444444"/>
                </a:solidFill>
                <a:effectLst/>
                <a:latin typeface="PT Sans" panose="020B0503020203020204" pitchFamily="34" charset="77"/>
              </a:rPr>
              <a:t>Solution</a:t>
            </a:r>
          </a:p>
          <a:p>
            <a:pPr algn="l"/>
            <a:r>
              <a:rPr lang="en-US" b="0" i="0" dirty="0">
                <a:solidFill>
                  <a:srgbClr val="444444"/>
                </a:solidFill>
                <a:effectLst/>
                <a:latin typeface="PT Sans" panose="020B0503020203020204" pitchFamily="34" charset="77"/>
              </a:rPr>
              <a:t>Create a shared superclass for them and move all the identical fields and methods to it.</a:t>
            </a:r>
          </a:p>
          <a:p>
            <a:pPr algn="l"/>
            <a:br>
              <a:rPr lang="en-US" b="0" i="0" dirty="0">
                <a:solidFill>
                  <a:srgbClr val="444444"/>
                </a:solidFill>
                <a:effectLst/>
                <a:latin typeface="PT Sans" panose="020B0503020203020204" pitchFamily="34" charset="77"/>
              </a:rPr>
            </a:br>
            <a:endParaRPr lang="en-US" b="0" i="0" dirty="0">
              <a:solidFill>
                <a:srgbClr val="444444"/>
              </a:solidFill>
              <a:effectLst/>
              <a:latin typeface="PT Sans" panose="020B0503020203020204" pitchFamily="34" charset="77"/>
            </a:endParaRPr>
          </a:p>
        </p:txBody>
      </p:sp>
      <p:pic>
        <p:nvPicPr>
          <p:cNvPr id="6" name="Picture 5">
            <a:extLst>
              <a:ext uri="{FF2B5EF4-FFF2-40B4-BE49-F238E27FC236}">
                <a16:creationId xmlns:a16="http://schemas.microsoft.com/office/drawing/2014/main" id="{264FF53B-365F-CB48-ACE8-839B6CC153BC}"/>
              </a:ext>
            </a:extLst>
          </p:cNvPr>
          <p:cNvPicPr>
            <a:picLocks noChangeAspect="1"/>
          </p:cNvPicPr>
          <p:nvPr/>
        </p:nvPicPr>
        <p:blipFill>
          <a:blip r:embed="rId2"/>
          <a:stretch>
            <a:fillRect/>
          </a:stretch>
        </p:blipFill>
        <p:spPr>
          <a:xfrm>
            <a:off x="293851" y="3676724"/>
            <a:ext cx="4433614" cy="2707872"/>
          </a:xfrm>
          <a:prstGeom prst="rect">
            <a:avLst/>
          </a:prstGeom>
        </p:spPr>
      </p:pic>
      <p:sp>
        <p:nvSpPr>
          <p:cNvPr id="12" name="TextBox 11">
            <a:extLst>
              <a:ext uri="{FF2B5EF4-FFF2-40B4-BE49-F238E27FC236}">
                <a16:creationId xmlns:a16="http://schemas.microsoft.com/office/drawing/2014/main" id="{5395CD3B-029D-FD44-9783-D773C2D435D9}"/>
              </a:ext>
            </a:extLst>
          </p:cNvPr>
          <p:cNvSpPr txBox="1"/>
          <p:nvPr/>
        </p:nvSpPr>
        <p:spPr>
          <a:xfrm>
            <a:off x="5496910" y="1191664"/>
            <a:ext cx="6138040" cy="3970318"/>
          </a:xfrm>
          <a:prstGeom prst="rect">
            <a:avLst/>
          </a:prstGeom>
          <a:noFill/>
        </p:spPr>
        <p:txBody>
          <a:bodyPr wrap="square">
            <a:spAutoFit/>
          </a:bodyPr>
          <a:lstStyle/>
          <a:p>
            <a:pPr algn="l"/>
            <a:r>
              <a:rPr lang="en-US" sz="1400" b="1" i="0" dirty="0">
                <a:solidFill>
                  <a:srgbClr val="444444"/>
                </a:solidFill>
                <a:effectLst/>
                <a:latin typeface="PT Sans" panose="020B0503020203020204" pitchFamily="34" charset="77"/>
              </a:rPr>
              <a:t>Why Refactor</a:t>
            </a:r>
          </a:p>
          <a:p>
            <a:pPr algn="l"/>
            <a:r>
              <a:rPr lang="en-US" sz="1400" b="0" i="0" dirty="0">
                <a:solidFill>
                  <a:srgbClr val="444444"/>
                </a:solidFill>
                <a:effectLst/>
                <a:latin typeface="PT Sans" panose="020B0503020203020204" pitchFamily="34" charset="77"/>
              </a:rPr>
              <a:t>One type of code duplication occurs when two classes perform similar tasks in the same way, or perform similar tasks in different ways. Objects offer a built-in mechanism for simplifying such situations via inheritance. But oftentimes this similarity remains unnoticed until classes are created, necessitating that an inheritance structure be created later.</a:t>
            </a:r>
          </a:p>
          <a:p>
            <a:pPr algn="l"/>
            <a:r>
              <a:rPr lang="en-US" sz="1400" b="1" i="0" dirty="0">
                <a:solidFill>
                  <a:srgbClr val="444444"/>
                </a:solidFill>
                <a:effectLst/>
                <a:latin typeface="PT Sans" panose="020B0503020203020204" pitchFamily="34" charset="77"/>
              </a:rPr>
              <a:t>Benefits</a:t>
            </a:r>
          </a:p>
          <a:p>
            <a:pPr algn="l">
              <a:buFont typeface="Arial" panose="020B0604020202020204" pitchFamily="34" charset="0"/>
              <a:buChar char="•"/>
            </a:pPr>
            <a:r>
              <a:rPr lang="en-US" sz="1400" b="0" i="0" dirty="0">
                <a:solidFill>
                  <a:srgbClr val="444444"/>
                </a:solidFill>
                <a:effectLst/>
                <a:latin typeface="PT Sans" panose="020B0503020203020204" pitchFamily="34" charset="77"/>
              </a:rPr>
              <a:t>Code deduplication. Common fields and methods now “live” in one place only.</a:t>
            </a:r>
          </a:p>
          <a:p>
            <a:pPr algn="l"/>
            <a:r>
              <a:rPr lang="en-US" sz="1400" b="1" i="0" dirty="0">
                <a:solidFill>
                  <a:srgbClr val="444444"/>
                </a:solidFill>
                <a:effectLst/>
                <a:latin typeface="PT Sans" panose="020B0503020203020204" pitchFamily="34" charset="77"/>
              </a:rPr>
              <a:t>When Not to Use</a:t>
            </a:r>
          </a:p>
          <a:p>
            <a:pPr algn="l">
              <a:buFont typeface="Arial" panose="020B0604020202020204" pitchFamily="34" charset="0"/>
              <a:buChar char="•"/>
            </a:pPr>
            <a:r>
              <a:rPr lang="en-US" sz="1400" b="0" i="0" dirty="0">
                <a:solidFill>
                  <a:srgbClr val="444444"/>
                </a:solidFill>
                <a:effectLst/>
                <a:latin typeface="PT Sans" panose="020B0503020203020204" pitchFamily="34" charset="77"/>
              </a:rPr>
              <a:t>You can not apply this technique to classes that already have a superclass.</a:t>
            </a:r>
          </a:p>
          <a:p>
            <a:pPr algn="l"/>
            <a:r>
              <a:rPr lang="en-US" sz="1400" b="1" i="0" dirty="0">
                <a:solidFill>
                  <a:srgbClr val="444444"/>
                </a:solidFill>
                <a:effectLst/>
                <a:latin typeface="PT Sans" panose="020B0503020203020204" pitchFamily="34" charset="77"/>
              </a:rPr>
              <a:t>How to Refactor</a:t>
            </a:r>
          </a:p>
          <a:p>
            <a:pPr algn="l">
              <a:buFont typeface="+mj-lt"/>
              <a:buAutoNum type="arabicPeriod"/>
            </a:pPr>
            <a:r>
              <a:rPr lang="en-US" sz="1400" b="0" i="0" dirty="0">
                <a:solidFill>
                  <a:srgbClr val="444444"/>
                </a:solidFill>
                <a:effectLst/>
                <a:latin typeface="PT Sans" panose="020B0503020203020204" pitchFamily="34" charset="77"/>
              </a:rPr>
              <a:t>Create an abstract superclass.</a:t>
            </a:r>
          </a:p>
          <a:p>
            <a:pPr algn="l">
              <a:buFont typeface="+mj-lt"/>
              <a:buAutoNum type="arabicPeriod"/>
            </a:pPr>
            <a:r>
              <a:rPr lang="en-US" sz="1400" b="0" i="0" dirty="0">
                <a:solidFill>
                  <a:srgbClr val="444444"/>
                </a:solidFill>
                <a:effectLst/>
                <a:latin typeface="PT Sans" panose="020B0503020203020204" pitchFamily="34" charset="77"/>
              </a:rPr>
              <a:t>Use </a:t>
            </a:r>
            <a:r>
              <a:rPr lang="en-US" sz="1400" b="1" i="0" u="none" strike="noStrike" dirty="0">
                <a:solidFill>
                  <a:srgbClr val="444444"/>
                </a:solidFill>
                <a:effectLst/>
                <a:latin typeface="PT Sans" panose="020B0503020203020204" pitchFamily="34" charset="77"/>
                <a:hlinkClick r:id="rId3"/>
              </a:rPr>
              <a:t>Pull Up Field</a:t>
            </a:r>
            <a:r>
              <a:rPr lang="en-US" sz="1400" b="0" i="0" dirty="0">
                <a:solidFill>
                  <a:srgbClr val="444444"/>
                </a:solidFill>
                <a:effectLst/>
                <a:latin typeface="PT Sans" panose="020B0503020203020204" pitchFamily="34" charset="77"/>
              </a:rPr>
              <a:t>, </a:t>
            </a:r>
            <a:r>
              <a:rPr lang="en-US" sz="1400" b="1" i="0" u="none" strike="noStrike" dirty="0">
                <a:solidFill>
                  <a:srgbClr val="444444"/>
                </a:solidFill>
                <a:effectLst/>
                <a:latin typeface="PT Sans" panose="020B0503020203020204" pitchFamily="34" charset="77"/>
                <a:hlinkClick r:id="rId4"/>
              </a:rPr>
              <a:t>Pull Up Method</a:t>
            </a:r>
            <a:r>
              <a:rPr lang="en-US" sz="1400" b="0" i="0" dirty="0">
                <a:solidFill>
                  <a:srgbClr val="444444"/>
                </a:solidFill>
                <a:effectLst/>
                <a:latin typeface="PT Sans" panose="020B0503020203020204" pitchFamily="34" charset="77"/>
              </a:rPr>
              <a:t>, and </a:t>
            </a:r>
            <a:r>
              <a:rPr lang="en-US" sz="1400" b="1" i="0" u="none" strike="noStrike" dirty="0">
                <a:solidFill>
                  <a:srgbClr val="444444"/>
                </a:solidFill>
                <a:effectLst/>
                <a:latin typeface="PT Sans" panose="020B0503020203020204" pitchFamily="34" charset="77"/>
                <a:hlinkClick r:id="rId5"/>
              </a:rPr>
              <a:t>Pull Up Constructor Body</a:t>
            </a:r>
            <a:r>
              <a:rPr lang="en-US" sz="1400" b="0" i="0" dirty="0">
                <a:solidFill>
                  <a:srgbClr val="444444"/>
                </a:solidFill>
                <a:effectLst/>
                <a:latin typeface="PT Sans" panose="020B0503020203020204" pitchFamily="34" charset="77"/>
              </a:rPr>
              <a:t> to move the common functionality to a superclass. Start with the fields, since in addition to the common fields you will need to move the fields that are used in the common methods.</a:t>
            </a:r>
          </a:p>
          <a:p>
            <a:pPr algn="l">
              <a:buFont typeface="+mj-lt"/>
              <a:buAutoNum type="arabicPeriod"/>
            </a:pPr>
            <a:r>
              <a:rPr lang="en-US" sz="1400" b="0" i="0" dirty="0">
                <a:solidFill>
                  <a:srgbClr val="444444"/>
                </a:solidFill>
                <a:effectLst/>
                <a:latin typeface="PT Sans" panose="020B0503020203020204" pitchFamily="34" charset="77"/>
              </a:rPr>
              <a:t>Look for places in the client code where use of subclasses can be replaced with your new class (such as in type declarations).</a:t>
            </a:r>
          </a:p>
        </p:txBody>
      </p:sp>
    </p:spTree>
    <p:extLst>
      <p:ext uri="{BB962C8B-B14F-4D97-AF65-F5344CB8AC3E}">
        <p14:creationId xmlns:p14="http://schemas.microsoft.com/office/powerpoint/2010/main" val="96752261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dirty="0">
                <a:solidFill>
                  <a:srgbClr val="FFFFFF"/>
                </a:solidFill>
              </a:rPr>
              <a:t>Pull Up Field</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21448508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F274172-5DC6-A247-A13C-1641F36C7D58}"/>
              </a:ext>
            </a:extLst>
          </p:cNvPr>
          <p:cNvSpPr txBox="1">
            <a:spLocks/>
          </p:cNvSpPr>
          <p:nvPr/>
        </p:nvSpPr>
        <p:spPr>
          <a:xfrm>
            <a:off x="222031" y="337590"/>
            <a:ext cx="2288627" cy="906627"/>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Dealing with Generalization</a:t>
            </a:r>
            <a:endParaRPr lang="en-EG" sz="1200" dirty="0"/>
          </a:p>
        </p:txBody>
      </p:sp>
      <p:sp>
        <p:nvSpPr>
          <p:cNvPr id="3" name="Title 1">
            <a:extLst>
              <a:ext uri="{FF2B5EF4-FFF2-40B4-BE49-F238E27FC236}">
                <a16:creationId xmlns:a16="http://schemas.microsoft.com/office/drawing/2014/main" id="{B001C8F0-E760-4045-BD8C-C8398C706E9A}"/>
              </a:ext>
            </a:extLst>
          </p:cNvPr>
          <p:cNvSpPr txBox="1">
            <a:spLocks/>
          </p:cNvSpPr>
          <p:nvPr/>
        </p:nvSpPr>
        <p:spPr>
          <a:xfrm>
            <a:off x="2718238" y="337589"/>
            <a:ext cx="2288627" cy="906627"/>
          </a:xfrm>
          <a:prstGeom prst="rect">
            <a:avLst/>
          </a:prstGeom>
          <a:solidFill>
            <a:schemeClr val="accent2">
              <a:lumMod val="20000"/>
              <a:lumOff val="80000"/>
            </a:schemeClr>
          </a:solidFill>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Pull Up Field</a:t>
            </a:r>
          </a:p>
        </p:txBody>
      </p:sp>
      <p:sp>
        <p:nvSpPr>
          <p:cNvPr id="5" name="TextBox 4">
            <a:extLst>
              <a:ext uri="{FF2B5EF4-FFF2-40B4-BE49-F238E27FC236}">
                <a16:creationId xmlns:a16="http://schemas.microsoft.com/office/drawing/2014/main" id="{84425A38-3829-DF4C-B76E-1A0039FEAC8B}"/>
              </a:ext>
            </a:extLst>
          </p:cNvPr>
          <p:cNvSpPr txBox="1"/>
          <p:nvPr/>
        </p:nvSpPr>
        <p:spPr>
          <a:xfrm>
            <a:off x="222031" y="1244216"/>
            <a:ext cx="4784834" cy="1477328"/>
          </a:xfrm>
          <a:prstGeom prst="rect">
            <a:avLst/>
          </a:prstGeom>
          <a:noFill/>
        </p:spPr>
        <p:txBody>
          <a:bodyPr wrap="square">
            <a:spAutoFit/>
          </a:bodyPr>
          <a:lstStyle/>
          <a:p>
            <a:pPr algn="l"/>
            <a:r>
              <a:rPr lang="en-US" b="1" i="0" dirty="0">
                <a:solidFill>
                  <a:srgbClr val="444444"/>
                </a:solidFill>
                <a:effectLst/>
                <a:latin typeface="PT Sans" panose="020B0503020203020204" pitchFamily="34" charset="77"/>
              </a:rPr>
              <a:t>Problem</a:t>
            </a:r>
          </a:p>
          <a:p>
            <a:pPr algn="l"/>
            <a:r>
              <a:rPr lang="en-US" b="0" i="0" dirty="0">
                <a:solidFill>
                  <a:srgbClr val="444444"/>
                </a:solidFill>
                <a:effectLst/>
                <a:latin typeface="PT Sans" panose="020B0503020203020204" pitchFamily="34" charset="77"/>
              </a:rPr>
              <a:t>Two classes have the same field.</a:t>
            </a:r>
          </a:p>
          <a:p>
            <a:pPr algn="l"/>
            <a:r>
              <a:rPr lang="en-US" b="1" i="0" dirty="0">
                <a:solidFill>
                  <a:srgbClr val="444444"/>
                </a:solidFill>
                <a:effectLst/>
                <a:latin typeface="PT Sans" panose="020B0503020203020204" pitchFamily="34" charset="77"/>
              </a:rPr>
              <a:t>Solution</a:t>
            </a:r>
          </a:p>
          <a:p>
            <a:pPr algn="l"/>
            <a:r>
              <a:rPr lang="en-US" b="0" i="0" dirty="0">
                <a:solidFill>
                  <a:srgbClr val="444444"/>
                </a:solidFill>
                <a:effectLst/>
                <a:latin typeface="PT Sans" panose="020B0503020203020204" pitchFamily="34" charset="77"/>
              </a:rPr>
              <a:t>Remove the field from subclasses and move it to the superclass.</a:t>
            </a:r>
          </a:p>
        </p:txBody>
      </p:sp>
      <p:pic>
        <p:nvPicPr>
          <p:cNvPr id="4" name="Picture 3">
            <a:extLst>
              <a:ext uri="{FF2B5EF4-FFF2-40B4-BE49-F238E27FC236}">
                <a16:creationId xmlns:a16="http://schemas.microsoft.com/office/drawing/2014/main" id="{CFB95B94-69F3-814B-A782-B350F4BDDAB3}"/>
              </a:ext>
            </a:extLst>
          </p:cNvPr>
          <p:cNvPicPr>
            <a:picLocks noChangeAspect="1"/>
          </p:cNvPicPr>
          <p:nvPr/>
        </p:nvPicPr>
        <p:blipFill>
          <a:blip r:embed="rId2"/>
          <a:stretch>
            <a:fillRect/>
          </a:stretch>
        </p:blipFill>
        <p:spPr>
          <a:xfrm>
            <a:off x="78433" y="3329240"/>
            <a:ext cx="4864449" cy="1614433"/>
          </a:xfrm>
          <a:prstGeom prst="rect">
            <a:avLst/>
          </a:prstGeom>
        </p:spPr>
      </p:pic>
      <p:sp>
        <p:nvSpPr>
          <p:cNvPr id="9" name="TextBox 8">
            <a:extLst>
              <a:ext uri="{FF2B5EF4-FFF2-40B4-BE49-F238E27FC236}">
                <a16:creationId xmlns:a16="http://schemas.microsoft.com/office/drawing/2014/main" id="{91B9E25A-15E7-8649-AE58-6FD21CEDD403}"/>
              </a:ext>
            </a:extLst>
          </p:cNvPr>
          <p:cNvSpPr txBox="1"/>
          <p:nvPr/>
        </p:nvSpPr>
        <p:spPr>
          <a:xfrm>
            <a:off x="5602014" y="651584"/>
            <a:ext cx="6138040" cy="5355312"/>
          </a:xfrm>
          <a:prstGeom prst="rect">
            <a:avLst/>
          </a:prstGeom>
          <a:noFill/>
        </p:spPr>
        <p:txBody>
          <a:bodyPr wrap="square">
            <a:spAutoFit/>
          </a:bodyPr>
          <a:lstStyle/>
          <a:p>
            <a:pPr algn="l"/>
            <a:r>
              <a:rPr lang="en-US" b="1" i="0" dirty="0">
                <a:solidFill>
                  <a:srgbClr val="444444"/>
                </a:solidFill>
                <a:effectLst/>
                <a:latin typeface="PT Sans" panose="020B0503020203020204" pitchFamily="34" charset="77"/>
              </a:rPr>
              <a:t>Why Refactor</a:t>
            </a:r>
          </a:p>
          <a:p>
            <a:pPr algn="l"/>
            <a:r>
              <a:rPr lang="en-US" b="0" i="0" dirty="0">
                <a:solidFill>
                  <a:srgbClr val="444444"/>
                </a:solidFill>
                <a:effectLst/>
                <a:latin typeface="PT Sans" panose="020B0503020203020204" pitchFamily="34" charset="77"/>
              </a:rPr>
              <a:t>Subclasses grew and developed separately, causing identical (or nearly identical) fields and methods to appear.</a:t>
            </a:r>
          </a:p>
          <a:p>
            <a:pPr algn="l"/>
            <a:r>
              <a:rPr lang="en-US" b="1" i="0" dirty="0">
                <a:solidFill>
                  <a:srgbClr val="444444"/>
                </a:solidFill>
                <a:effectLst/>
                <a:latin typeface="PT Sans" panose="020B0503020203020204" pitchFamily="34" charset="77"/>
              </a:rPr>
              <a:t>Benefits</a:t>
            </a:r>
          </a:p>
          <a:p>
            <a:pPr algn="l">
              <a:buFont typeface="Arial" panose="020B0604020202020204" pitchFamily="34" charset="0"/>
              <a:buChar char="•"/>
            </a:pPr>
            <a:r>
              <a:rPr lang="en-US" b="0" i="0" dirty="0">
                <a:solidFill>
                  <a:srgbClr val="444444"/>
                </a:solidFill>
                <a:effectLst/>
                <a:latin typeface="PT Sans" panose="020B0503020203020204" pitchFamily="34" charset="77"/>
              </a:rPr>
              <a:t>Eliminates duplication of fields in subclasses.</a:t>
            </a:r>
          </a:p>
          <a:p>
            <a:pPr algn="l">
              <a:buFont typeface="Arial" panose="020B0604020202020204" pitchFamily="34" charset="0"/>
              <a:buChar char="•"/>
            </a:pPr>
            <a:r>
              <a:rPr lang="en-US" b="0" i="0" dirty="0">
                <a:solidFill>
                  <a:srgbClr val="444444"/>
                </a:solidFill>
                <a:effectLst/>
                <a:latin typeface="PT Sans" panose="020B0503020203020204" pitchFamily="34" charset="77"/>
              </a:rPr>
              <a:t>Eases subsequent relocation of duplicate methods, if they exist, from subclasses to a superclass.</a:t>
            </a:r>
          </a:p>
          <a:p>
            <a:pPr algn="l"/>
            <a:r>
              <a:rPr lang="en-US" b="1" i="0" dirty="0">
                <a:solidFill>
                  <a:srgbClr val="444444"/>
                </a:solidFill>
                <a:effectLst/>
                <a:latin typeface="PT Sans" panose="020B0503020203020204" pitchFamily="34" charset="77"/>
              </a:rPr>
              <a:t>How to Refactor</a:t>
            </a:r>
          </a:p>
          <a:p>
            <a:pPr algn="l">
              <a:buFont typeface="+mj-lt"/>
              <a:buAutoNum type="arabicPeriod"/>
            </a:pPr>
            <a:r>
              <a:rPr lang="en-US" b="0" i="0" dirty="0">
                <a:solidFill>
                  <a:srgbClr val="444444"/>
                </a:solidFill>
                <a:effectLst/>
                <a:latin typeface="PT Sans" panose="020B0503020203020204" pitchFamily="34" charset="77"/>
              </a:rPr>
              <a:t>Make sure that the fields are used for the same needs in subclasses.</a:t>
            </a:r>
          </a:p>
          <a:p>
            <a:pPr algn="l">
              <a:buFont typeface="+mj-lt"/>
              <a:buAutoNum type="arabicPeriod"/>
            </a:pPr>
            <a:r>
              <a:rPr lang="en-US" b="0" i="0" dirty="0">
                <a:solidFill>
                  <a:srgbClr val="444444"/>
                </a:solidFill>
                <a:effectLst/>
                <a:latin typeface="PT Sans" panose="020B0503020203020204" pitchFamily="34" charset="77"/>
              </a:rPr>
              <a:t>If the fields have different names, give them the same name and replace all references to the fields in existing code.</a:t>
            </a:r>
          </a:p>
          <a:p>
            <a:pPr algn="l">
              <a:buFont typeface="+mj-lt"/>
              <a:buAutoNum type="arabicPeriod"/>
            </a:pPr>
            <a:r>
              <a:rPr lang="en-US" b="0" i="0" dirty="0">
                <a:solidFill>
                  <a:srgbClr val="444444"/>
                </a:solidFill>
                <a:effectLst/>
                <a:latin typeface="PT Sans" panose="020B0503020203020204" pitchFamily="34" charset="77"/>
              </a:rPr>
              <a:t>Create a field with the same name in the superclass. Note that if the fields were private, the superclass field should be protected.</a:t>
            </a:r>
          </a:p>
          <a:p>
            <a:pPr algn="l">
              <a:buFont typeface="+mj-lt"/>
              <a:buAutoNum type="arabicPeriod"/>
            </a:pPr>
            <a:r>
              <a:rPr lang="en-US" b="0" i="0" dirty="0">
                <a:solidFill>
                  <a:srgbClr val="444444"/>
                </a:solidFill>
                <a:effectLst/>
                <a:latin typeface="PT Sans" panose="020B0503020203020204" pitchFamily="34" charset="77"/>
              </a:rPr>
              <a:t>Remove the fields from the subclasses.</a:t>
            </a:r>
          </a:p>
          <a:p>
            <a:pPr algn="l">
              <a:buFont typeface="+mj-lt"/>
              <a:buAutoNum type="arabicPeriod"/>
            </a:pPr>
            <a:r>
              <a:rPr lang="en-US" b="0" i="0" dirty="0">
                <a:solidFill>
                  <a:srgbClr val="444444"/>
                </a:solidFill>
                <a:effectLst/>
                <a:latin typeface="PT Sans" panose="020B0503020203020204" pitchFamily="34" charset="77"/>
              </a:rPr>
              <a:t>You may want to consider using </a:t>
            </a:r>
            <a:r>
              <a:rPr lang="en-US" b="1" i="0" u="none" strike="noStrike" dirty="0">
                <a:solidFill>
                  <a:srgbClr val="444444"/>
                </a:solidFill>
                <a:effectLst/>
                <a:latin typeface="PT Sans" panose="020B0503020203020204" pitchFamily="34" charset="77"/>
                <a:hlinkClick r:id="rId3"/>
              </a:rPr>
              <a:t>Self Encapsulate Field</a:t>
            </a:r>
            <a:r>
              <a:rPr lang="en-US" b="0" i="0" dirty="0">
                <a:solidFill>
                  <a:srgbClr val="444444"/>
                </a:solidFill>
                <a:effectLst/>
                <a:latin typeface="PT Sans" panose="020B0503020203020204" pitchFamily="34" charset="77"/>
              </a:rPr>
              <a:t> for the new field, in order to hide it behind access methods.</a:t>
            </a:r>
          </a:p>
        </p:txBody>
      </p:sp>
    </p:spTree>
    <p:extLst>
      <p:ext uri="{BB962C8B-B14F-4D97-AF65-F5344CB8AC3E}">
        <p14:creationId xmlns:p14="http://schemas.microsoft.com/office/powerpoint/2010/main" val="380242124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dirty="0">
                <a:solidFill>
                  <a:srgbClr val="FFFFFF"/>
                </a:solidFill>
              </a:rPr>
              <a:t>Pull Up Method</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156003605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F274172-5DC6-A247-A13C-1641F36C7D58}"/>
              </a:ext>
            </a:extLst>
          </p:cNvPr>
          <p:cNvSpPr txBox="1">
            <a:spLocks/>
          </p:cNvSpPr>
          <p:nvPr/>
        </p:nvSpPr>
        <p:spPr>
          <a:xfrm>
            <a:off x="222031" y="337590"/>
            <a:ext cx="2288627" cy="906627"/>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Dealing with Generalization</a:t>
            </a:r>
            <a:endParaRPr lang="en-EG" sz="1200" dirty="0"/>
          </a:p>
        </p:txBody>
      </p:sp>
      <p:sp>
        <p:nvSpPr>
          <p:cNvPr id="3" name="Title 1">
            <a:extLst>
              <a:ext uri="{FF2B5EF4-FFF2-40B4-BE49-F238E27FC236}">
                <a16:creationId xmlns:a16="http://schemas.microsoft.com/office/drawing/2014/main" id="{B001C8F0-E760-4045-BD8C-C8398C706E9A}"/>
              </a:ext>
            </a:extLst>
          </p:cNvPr>
          <p:cNvSpPr txBox="1">
            <a:spLocks/>
          </p:cNvSpPr>
          <p:nvPr/>
        </p:nvSpPr>
        <p:spPr>
          <a:xfrm>
            <a:off x="2718238" y="337589"/>
            <a:ext cx="2288627" cy="906627"/>
          </a:xfrm>
          <a:prstGeom prst="rect">
            <a:avLst/>
          </a:prstGeom>
          <a:solidFill>
            <a:schemeClr val="accent2">
              <a:lumMod val="20000"/>
              <a:lumOff val="80000"/>
            </a:schemeClr>
          </a:solidFill>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Pull Up Method</a:t>
            </a:r>
          </a:p>
        </p:txBody>
      </p:sp>
      <p:sp>
        <p:nvSpPr>
          <p:cNvPr id="10" name="TextBox 9">
            <a:extLst>
              <a:ext uri="{FF2B5EF4-FFF2-40B4-BE49-F238E27FC236}">
                <a16:creationId xmlns:a16="http://schemas.microsoft.com/office/drawing/2014/main" id="{DE52575D-A0C3-AA4F-9AC9-35715862EC70}"/>
              </a:ext>
            </a:extLst>
          </p:cNvPr>
          <p:cNvSpPr txBox="1"/>
          <p:nvPr/>
        </p:nvSpPr>
        <p:spPr>
          <a:xfrm>
            <a:off x="115614" y="1397675"/>
            <a:ext cx="4891251" cy="2308324"/>
          </a:xfrm>
          <a:prstGeom prst="rect">
            <a:avLst/>
          </a:prstGeom>
          <a:noFill/>
        </p:spPr>
        <p:txBody>
          <a:bodyPr wrap="square">
            <a:spAutoFit/>
          </a:bodyPr>
          <a:lstStyle/>
          <a:p>
            <a:pPr algn="l"/>
            <a:r>
              <a:rPr lang="en-US" b="1" i="0" dirty="0">
                <a:solidFill>
                  <a:srgbClr val="444444"/>
                </a:solidFill>
                <a:effectLst/>
                <a:latin typeface="PT Sans" panose="020B0503020203020204" pitchFamily="34" charset="77"/>
              </a:rPr>
              <a:t>Problem</a:t>
            </a:r>
          </a:p>
          <a:p>
            <a:pPr algn="l"/>
            <a:r>
              <a:rPr lang="en-US" b="0" i="0" dirty="0">
                <a:solidFill>
                  <a:srgbClr val="444444"/>
                </a:solidFill>
                <a:effectLst/>
                <a:latin typeface="PT Sans" panose="020B0503020203020204" pitchFamily="34" charset="77"/>
              </a:rPr>
              <a:t>Your subclasses have methods that perform similar work.</a:t>
            </a:r>
          </a:p>
          <a:p>
            <a:pPr algn="l"/>
            <a:r>
              <a:rPr lang="en-US" b="1" i="0" dirty="0">
                <a:solidFill>
                  <a:srgbClr val="444444"/>
                </a:solidFill>
                <a:effectLst/>
                <a:latin typeface="PT Sans" panose="020B0503020203020204" pitchFamily="34" charset="77"/>
              </a:rPr>
              <a:t>Solution</a:t>
            </a:r>
          </a:p>
          <a:p>
            <a:pPr algn="l"/>
            <a:r>
              <a:rPr lang="en-US" b="0" i="0" dirty="0">
                <a:solidFill>
                  <a:srgbClr val="444444"/>
                </a:solidFill>
                <a:effectLst/>
                <a:latin typeface="PT Sans" panose="020B0503020203020204" pitchFamily="34" charset="77"/>
              </a:rPr>
              <a:t>Make the methods identical and then move them to the relevant superclass.</a:t>
            </a:r>
          </a:p>
          <a:p>
            <a:pPr algn="l"/>
            <a:br>
              <a:rPr lang="en-US" b="0" i="0" dirty="0">
                <a:solidFill>
                  <a:srgbClr val="444444"/>
                </a:solidFill>
                <a:effectLst/>
                <a:latin typeface="PT Sans" panose="020B0503020203020204" pitchFamily="34" charset="77"/>
              </a:rPr>
            </a:br>
            <a:endParaRPr lang="en-US" b="0" i="0" dirty="0">
              <a:solidFill>
                <a:srgbClr val="444444"/>
              </a:solidFill>
              <a:effectLst/>
              <a:latin typeface="PT Sans" panose="020B0503020203020204" pitchFamily="34" charset="77"/>
            </a:endParaRPr>
          </a:p>
        </p:txBody>
      </p:sp>
      <p:pic>
        <p:nvPicPr>
          <p:cNvPr id="6" name="Picture 5">
            <a:extLst>
              <a:ext uri="{FF2B5EF4-FFF2-40B4-BE49-F238E27FC236}">
                <a16:creationId xmlns:a16="http://schemas.microsoft.com/office/drawing/2014/main" id="{A60BF8A7-7BA3-524C-9639-81D8A6BD1E6C}"/>
              </a:ext>
            </a:extLst>
          </p:cNvPr>
          <p:cNvPicPr>
            <a:picLocks noChangeAspect="1"/>
          </p:cNvPicPr>
          <p:nvPr/>
        </p:nvPicPr>
        <p:blipFill>
          <a:blip r:embed="rId2"/>
          <a:stretch>
            <a:fillRect/>
          </a:stretch>
        </p:blipFill>
        <p:spPr>
          <a:xfrm>
            <a:off x="222031" y="3565635"/>
            <a:ext cx="4362450" cy="1568450"/>
          </a:xfrm>
          <a:prstGeom prst="rect">
            <a:avLst/>
          </a:prstGeom>
        </p:spPr>
      </p:pic>
      <p:sp>
        <p:nvSpPr>
          <p:cNvPr id="12" name="TextBox 11">
            <a:extLst>
              <a:ext uri="{FF2B5EF4-FFF2-40B4-BE49-F238E27FC236}">
                <a16:creationId xmlns:a16="http://schemas.microsoft.com/office/drawing/2014/main" id="{A5CB15FF-C6C8-C446-9382-59943F939CF8}"/>
              </a:ext>
            </a:extLst>
          </p:cNvPr>
          <p:cNvSpPr txBox="1"/>
          <p:nvPr/>
        </p:nvSpPr>
        <p:spPr>
          <a:xfrm>
            <a:off x="5412828" y="564952"/>
            <a:ext cx="6138040" cy="4708981"/>
          </a:xfrm>
          <a:prstGeom prst="rect">
            <a:avLst/>
          </a:prstGeom>
          <a:noFill/>
        </p:spPr>
        <p:txBody>
          <a:bodyPr wrap="square">
            <a:spAutoFit/>
          </a:bodyPr>
          <a:lstStyle/>
          <a:p>
            <a:pPr algn="l"/>
            <a:r>
              <a:rPr lang="en-US" sz="1200" b="1" i="0" dirty="0">
                <a:solidFill>
                  <a:srgbClr val="444444"/>
                </a:solidFill>
                <a:effectLst/>
                <a:latin typeface="PT Sans" panose="020B0503020203020204" pitchFamily="34" charset="77"/>
              </a:rPr>
              <a:t>Why Refactor</a:t>
            </a:r>
          </a:p>
          <a:p>
            <a:pPr algn="l"/>
            <a:r>
              <a:rPr lang="en-US" sz="1200" b="0" i="0" dirty="0">
                <a:solidFill>
                  <a:srgbClr val="444444"/>
                </a:solidFill>
                <a:effectLst/>
                <a:latin typeface="PT Sans" panose="020B0503020203020204" pitchFamily="34" charset="77"/>
              </a:rPr>
              <a:t>Subclasses grew and developed independently of one another, causing identical (or nearly identical) fields and methods.</a:t>
            </a:r>
          </a:p>
          <a:p>
            <a:pPr algn="l"/>
            <a:r>
              <a:rPr lang="en-US" sz="1200" b="1" i="0" dirty="0">
                <a:solidFill>
                  <a:srgbClr val="444444"/>
                </a:solidFill>
                <a:effectLst/>
                <a:latin typeface="PT Sans" panose="020B0503020203020204" pitchFamily="34" charset="77"/>
              </a:rPr>
              <a:t>Benefits</a:t>
            </a:r>
          </a:p>
          <a:p>
            <a:pPr algn="l">
              <a:buFont typeface="Arial" panose="020B0604020202020204" pitchFamily="34" charset="0"/>
              <a:buChar char="•"/>
            </a:pPr>
            <a:r>
              <a:rPr lang="en-US" sz="1200" b="0" i="0" dirty="0">
                <a:solidFill>
                  <a:srgbClr val="444444"/>
                </a:solidFill>
                <a:effectLst/>
                <a:latin typeface="PT Sans" panose="020B0503020203020204" pitchFamily="34" charset="77"/>
              </a:rPr>
              <a:t>Gets rid of duplicate code. If you need to make changes to a method, it’s better to do so in a single place than have to search for all duplicates of the method in subclasses.</a:t>
            </a:r>
          </a:p>
          <a:p>
            <a:pPr algn="l">
              <a:buFont typeface="Arial" panose="020B0604020202020204" pitchFamily="34" charset="0"/>
              <a:buChar char="•"/>
            </a:pPr>
            <a:r>
              <a:rPr lang="en-US" sz="1200" b="0" i="0" dirty="0">
                <a:solidFill>
                  <a:srgbClr val="444444"/>
                </a:solidFill>
                <a:effectLst/>
                <a:latin typeface="PT Sans" panose="020B0503020203020204" pitchFamily="34" charset="77"/>
              </a:rPr>
              <a:t>This refactoring technique can also be used if, for some reason, a subclass redefines a superclass method but performs what’s essentially the same work.</a:t>
            </a:r>
          </a:p>
          <a:p>
            <a:pPr algn="l"/>
            <a:r>
              <a:rPr lang="en-US" sz="1200" b="1" i="0" dirty="0">
                <a:solidFill>
                  <a:srgbClr val="444444"/>
                </a:solidFill>
                <a:effectLst/>
                <a:latin typeface="PT Sans" panose="020B0503020203020204" pitchFamily="34" charset="77"/>
              </a:rPr>
              <a:t>How to Refactor</a:t>
            </a:r>
          </a:p>
          <a:p>
            <a:pPr algn="l">
              <a:buFont typeface="+mj-lt"/>
              <a:buAutoNum type="arabicPeriod"/>
            </a:pPr>
            <a:r>
              <a:rPr lang="en-US" sz="1200" b="0" i="0" dirty="0">
                <a:solidFill>
                  <a:srgbClr val="444444"/>
                </a:solidFill>
                <a:effectLst/>
                <a:latin typeface="PT Sans" panose="020B0503020203020204" pitchFamily="34" charset="77"/>
              </a:rPr>
              <a:t>Investigate similar methods in </a:t>
            </a:r>
            <a:r>
              <a:rPr lang="en-US" sz="1200" b="0" i="0" dirty="0" err="1">
                <a:solidFill>
                  <a:srgbClr val="444444"/>
                </a:solidFill>
                <a:effectLst/>
                <a:latin typeface="PT Sans" panose="020B0503020203020204" pitchFamily="34" charset="77"/>
              </a:rPr>
              <a:t>superclasses</a:t>
            </a:r>
            <a:r>
              <a:rPr lang="en-US" sz="1200" b="0" i="0" dirty="0">
                <a:solidFill>
                  <a:srgbClr val="444444"/>
                </a:solidFill>
                <a:effectLst/>
                <a:latin typeface="PT Sans" panose="020B0503020203020204" pitchFamily="34" charset="77"/>
              </a:rPr>
              <a:t>. If they aren’t identical, format them to match each other.</a:t>
            </a:r>
          </a:p>
          <a:p>
            <a:pPr algn="l">
              <a:buFont typeface="+mj-lt"/>
              <a:buAutoNum type="arabicPeriod"/>
            </a:pPr>
            <a:r>
              <a:rPr lang="en-US" sz="1200" b="0" i="0" dirty="0">
                <a:solidFill>
                  <a:srgbClr val="444444"/>
                </a:solidFill>
                <a:effectLst/>
                <a:latin typeface="PT Sans" panose="020B0503020203020204" pitchFamily="34" charset="77"/>
              </a:rPr>
              <a:t>If methods use a different set of parameters, put the parameters in the form that you want to see in the superclass.</a:t>
            </a:r>
          </a:p>
          <a:p>
            <a:pPr algn="l">
              <a:buFont typeface="+mj-lt"/>
              <a:buAutoNum type="arabicPeriod"/>
            </a:pPr>
            <a:r>
              <a:rPr lang="en-US" sz="1200" b="0" i="0" dirty="0">
                <a:solidFill>
                  <a:srgbClr val="444444"/>
                </a:solidFill>
                <a:effectLst/>
                <a:latin typeface="PT Sans" panose="020B0503020203020204" pitchFamily="34" charset="77"/>
              </a:rPr>
              <a:t>Copy the method to the superclass. Here you may find that the method code uses fields and methods that exist only in subclasses and therefore aren’t available in the superclass. To solve this, you can:</a:t>
            </a:r>
          </a:p>
          <a:p>
            <a:pPr marL="742950" lvl="1" indent="-285750" algn="l">
              <a:buFont typeface="+mj-lt"/>
              <a:buAutoNum type="arabicPeriod"/>
            </a:pPr>
            <a:r>
              <a:rPr lang="en-US" sz="1200" b="0" i="0" dirty="0">
                <a:solidFill>
                  <a:srgbClr val="444444"/>
                </a:solidFill>
                <a:effectLst/>
                <a:latin typeface="PT Sans" panose="020B0503020203020204" pitchFamily="34" charset="77"/>
              </a:rPr>
              <a:t>For fields: use either </a:t>
            </a:r>
            <a:r>
              <a:rPr lang="en-US" sz="1200" b="1" i="0" u="none" strike="noStrike" dirty="0">
                <a:solidFill>
                  <a:srgbClr val="444444"/>
                </a:solidFill>
                <a:effectLst/>
                <a:latin typeface="PT Sans" panose="020B0503020203020204" pitchFamily="34" charset="77"/>
                <a:hlinkClick r:id="rId3"/>
              </a:rPr>
              <a:t>Pull Up Field</a:t>
            </a:r>
            <a:r>
              <a:rPr lang="en-US" sz="1200" b="0" i="0" dirty="0">
                <a:solidFill>
                  <a:srgbClr val="444444"/>
                </a:solidFill>
                <a:effectLst/>
                <a:latin typeface="PT Sans" panose="020B0503020203020204" pitchFamily="34" charset="77"/>
              </a:rPr>
              <a:t> or Self-</a:t>
            </a:r>
            <a:r>
              <a:rPr lang="en-US" sz="1200" b="1" i="0" u="none" strike="noStrike" dirty="0">
                <a:solidFill>
                  <a:srgbClr val="444444"/>
                </a:solidFill>
                <a:effectLst/>
                <a:latin typeface="PT Sans" panose="020B0503020203020204" pitchFamily="34" charset="77"/>
                <a:hlinkClick r:id="rId4"/>
              </a:rPr>
              <a:t>Encapsulate Field</a:t>
            </a:r>
            <a:r>
              <a:rPr lang="en-US" sz="1200" b="0" i="0" dirty="0">
                <a:solidFill>
                  <a:srgbClr val="444444"/>
                </a:solidFill>
                <a:effectLst/>
                <a:latin typeface="PT Sans" panose="020B0503020203020204" pitchFamily="34" charset="77"/>
              </a:rPr>
              <a:t> to create getters and setters in subclasses; then declare these getters abstractly in the superclass.</a:t>
            </a:r>
          </a:p>
          <a:p>
            <a:pPr marL="742950" lvl="1" indent="-285750" algn="l">
              <a:buFont typeface="+mj-lt"/>
              <a:buAutoNum type="arabicPeriod"/>
            </a:pPr>
            <a:r>
              <a:rPr lang="en-US" sz="1200" b="0" i="0" dirty="0">
                <a:solidFill>
                  <a:srgbClr val="444444"/>
                </a:solidFill>
                <a:effectLst/>
                <a:latin typeface="PT Sans" panose="020B0503020203020204" pitchFamily="34" charset="77"/>
              </a:rPr>
              <a:t>For methods: use either </a:t>
            </a:r>
            <a:r>
              <a:rPr lang="en-US" sz="1200" b="1" i="0" u="none" strike="noStrike" dirty="0">
                <a:solidFill>
                  <a:srgbClr val="444444"/>
                </a:solidFill>
                <a:effectLst/>
                <a:latin typeface="PT Sans" panose="020B0503020203020204" pitchFamily="34" charset="77"/>
                <a:hlinkClick r:id="rId5"/>
              </a:rPr>
              <a:t>Pull Up Method</a:t>
            </a:r>
            <a:r>
              <a:rPr lang="en-US" sz="1200" b="0" i="0" dirty="0">
                <a:solidFill>
                  <a:srgbClr val="444444"/>
                </a:solidFill>
                <a:effectLst/>
                <a:latin typeface="PT Sans" panose="020B0503020203020204" pitchFamily="34" charset="77"/>
              </a:rPr>
              <a:t> or declare abstract methods for them in the superclass (note that your class will become abstract if it wasn’t previously).</a:t>
            </a:r>
          </a:p>
          <a:p>
            <a:pPr algn="l">
              <a:buFont typeface="+mj-lt"/>
              <a:buAutoNum type="arabicPeriod"/>
            </a:pPr>
            <a:r>
              <a:rPr lang="en-US" sz="1200" b="0" i="0" dirty="0">
                <a:solidFill>
                  <a:srgbClr val="444444"/>
                </a:solidFill>
                <a:effectLst/>
                <a:latin typeface="PT Sans" panose="020B0503020203020204" pitchFamily="34" charset="77"/>
              </a:rPr>
              <a:t>Remove the methods from the subclasses.</a:t>
            </a:r>
          </a:p>
          <a:p>
            <a:pPr algn="l">
              <a:buFont typeface="+mj-lt"/>
              <a:buAutoNum type="arabicPeriod"/>
            </a:pPr>
            <a:r>
              <a:rPr lang="en-US" sz="1200" b="0" i="0" dirty="0">
                <a:solidFill>
                  <a:srgbClr val="444444"/>
                </a:solidFill>
                <a:effectLst/>
                <a:latin typeface="PT Sans" panose="020B0503020203020204" pitchFamily="34" charset="77"/>
              </a:rPr>
              <a:t>Check the locations in which the method is called. In some places you may be able to replace use of a subclass with the superclass.</a:t>
            </a:r>
          </a:p>
        </p:txBody>
      </p:sp>
    </p:spTree>
    <p:extLst>
      <p:ext uri="{BB962C8B-B14F-4D97-AF65-F5344CB8AC3E}">
        <p14:creationId xmlns:p14="http://schemas.microsoft.com/office/powerpoint/2010/main" val="3869833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F274172-5DC6-A247-A13C-1641F36C7D58}"/>
              </a:ext>
            </a:extLst>
          </p:cNvPr>
          <p:cNvSpPr txBox="1">
            <a:spLocks/>
          </p:cNvSpPr>
          <p:nvPr/>
        </p:nvSpPr>
        <p:spPr>
          <a:xfrm>
            <a:off x="4951686" y="2975686"/>
            <a:ext cx="2288627" cy="906627"/>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Dealing with Generalization</a:t>
            </a:r>
            <a:endParaRPr lang="en-EG" sz="1200" dirty="0"/>
          </a:p>
        </p:txBody>
      </p:sp>
      <p:sp>
        <p:nvSpPr>
          <p:cNvPr id="4" name="TextBox 3">
            <a:extLst>
              <a:ext uri="{FF2B5EF4-FFF2-40B4-BE49-F238E27FC236}">
                <a16:creationId xmlns:a16="http://schemas.microsoft.com/office/drawing/2014/main" id="{B030FBC5-DE8A-6B45-9602-B7354C854CA0}"/>
              </a:ext>
            </a:extLst>
          </p:cNvPr>
          <p:cNvSpPr txBox="1"/>
          <p:nvPr/>
        </p:nvSpPr>
        <p:spPr>
          <a:xfrm>
            <a:off x="987972" y="944361"/>
            <a:ext cx="6138040" cy="2031325"/>
          </a:xfrm>
          <a:prstGeom prst="rect">
            <a:avLst/>
          </a:prstGeom>
          <a:noFill/>
        </p:spPr>
        <p:txBody>
          <a:bodyPr wrap="square">
            <a:spAutoFit/>
          </a:bodyPr>
          <a:lstStyle/>
          <a:p>
            <a:pPr algn="l"/>
            <a:r>
              <a:rPr lang="en-US" b="0" i="0" dirty="0">
                <a:solidFill>
                  <a:srgbClr val="444444"/>
                </a:solidFill>
                <a:effectLst/>
                <a:latin typeface="PT Sans" panose="020B0503020203020204" pitchFamily="34" charset="77"/>
              </a:rPr>
              <a:t>Abstraction has its own group of refactoring techniques, primarily associated with moving functionality along the class inheritance hierarchy, creating new classes and interfaces, and replacing inheritance with delegation and vice versa.</a:t>
            </a:r>
          </a:p>
          <a:p>
            <a:pPr algn="l"/>
            <a:br>
              <a:rPr lang="en-US" b="0" i="0" dirty="0">
                <a:solidFill>
                  <a:srgbClr val="444444"/>
                </a:solidFill>
                <a:effectLst/>
                <a:latin typeface="PT Sans" panose="020B0503020203020204" pitchFamily="34" charset="77"/>
              </a:rPr>
            </a:br>
            <a:endParaRPr lang="en-US" b="0" i="0" dirty="0">
              <a:solidFill>
                <a:srgbClr val="444444"/>
              </a:solidFill>
              <a:effectLst/>
              <a:latin typeface="PT Sans" panose="020B0503020203020204" pitchFamily="34" charset="77"/>
            </a:endParaRPr>
          </a:p>
        </p:txBody>
      </p:sp>
    </p:spTree>
    <p:extLst>
      <p:ext uri="{BB962C8B-B14F-4D97-AF65-F5344CB8AC3E}">
        <p14:creationId xmlns:p14="http://schemas.microsoft.com/office/powerpoint/2010/main" val="36417880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dirty="0">
                <a:solidFill>
                  <a:srgbClr val="FFFFFF"/>
                </a:solidFill>
              </a:rPr>
              <a:t>Pull Up Constructor Body</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380619804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F274172-5DC6-A247-A13C-1641F36C7D58}"/>
              </a:ext>
            </a:extLst>
          </p:cNvPr>
          <p:cNvSpPr txBox="1">
            <a:spLocks/>
          </p:cNvSpPr>
          <p:nvPr/>
        </p:nvSpPr>
        <p:spPr>
          <a:xfrm>
            <a:off x="222031" y="337590"/>
            <a:ext cx="2288627" cy="906627"/>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Dealing with Generalization</a:t>
            </a:r>
            <a:endParaRPr lang="en-EG" sz="1200" dirty="0"/>
          </a:p>
        </p:txBody>
      </p:sp>
      <p:sp>
        <p:nvSpPr>
          <p:cNvPr id="3" name="Title 1">
            <a:extLst>
              <a:ext uri="{FF2B5EF4-FFF2-40B4-BE49-F238E27FC236}">
                <a16:creationId xmlns:a16="http://schemas.microsoft.com/office/drawing/2014/main" id="{B001C8F0-E760-4045-BD8C-C8398C706E9A}"/>
              </a:ext>
            </a:extLst>
          </p:cNvPr>
          <p:cNvSpPr txBox="1">
            <a:spLocks/>
          </p:cNvSpPr>
          <p:nvPr/>
        </p:nvSpPr>
        <p:spPr>
          <a:xfrm>
            <a:off x="2718238" y="337589"/>
            <a:ext cx="2288627" cy="906627"/>
          </a:xfrm>
          <a:prstGeom prst="rect">
            <a:avLst/>
          </a:prstGeom>
          <a:solidFill>
            <a:schemeClr val="accent2">
              <a:lumMod val="20000"/>
              <a:lumOff val="80000"/>
            </a:schemeClr>
          </a:solidFill>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Pull Up Constructor Body</a:t>
            </a:r>
          </a:p>
        </p:txBody>
      </p:sp>
      <p:sp>
        <p:nvSpPr>
          <p:cNvPr id="9" name="TextBox 8">
            <a:extLst>
              <a:ext uri="{FF2B5EF4-FFF2-40B4-BE49-F238E27FC236}">
                <a16:creationId xmlns:a16="http://schemas.microsoft.com/office/drawing/2014/main" id="{56A4FD18-DC75-BA43-99DD-BCAD7E25CDBE}"/>
              </a:ext>
            </a:extLst>
          </p:cNvPr>
          <p:cNvSpPr txBox="1"/>
          <p:nvPr/>
        </p:nvSpPr>
        <p:spPr>
          <a:xfrm>
            <a:off x="73572" y="1244216"/>
            <a:ext cx="4933293" cy="2308324"/>
          </a:xfrm>
          <a:prstGeom prst="rect">
            <a:avLst/>
          </a:prstGeom>
          <a:noFill/>
        </p:spPr>
        <p:txBody>
          <a:bodyPr wrap="square">
            <a:spAutoFit/>
          </a:bodyPr>
          <a:lstStyle/>
          <a:p>
            <a:pPr algn="l"/>
            <a:r>
              <a:rPr lang="en-US" b="1" i="0" dirty="0">
                <a:solidFill>
                  <a:srgbClr val="444444"/>
                </a:solidFill>
                <a:effectLst/>
                <a:latin typeface="PT Sans" panose="020B0503020203020204" pitchFamily="34" charset="77"/>
              </a:rPr>
              <a:t>Problem</a:t>
            </a:r>
          </a:p>
          <a:p>
            <a:pPr algn="l"/>
            <a:r>
              <a:rPr lang="en-US" b="0" i="0" dirty="0">
                <a:solidFill>
                  <a:srgbClr val="444444"/>
                </a:solidFill>
                <a:effectLst/>
                <a:latin typeface="PT Sans" panose="020B0503020203020204" pitchFamily="34" charset="77"/>
              </a:rPr>
              <a:t>Your subclasses have constructors with code that’s mostly identical.</a:t>
            </a:r>
          </a:p>
          <a:p>
            <a:pPr algn="l"/>
            <a:r>
              <a:rPr lang="en-US" b="1" i="0" dirty="0">
                <a:solidFill>
                  <a:srgbClr val="444444"/>
                </a:solidFill>
                <a:effectLst/>
                <a:latin typeface="PT Sans" panose="020B0503020203020204" pitchFamily="34" charset="77"/>
              </a:rPr>
              <a:t>Solution</a:t>
            </a:r>
          </a:p>
          <a:p>
            <a:pPr algn="l"/>
            <a:r>
              <a:rPr lang="en-US" b="0" i="0" dirty="0">
                <a:solidFill>
                  <a:srgbClr val="444444"/>
                </a:solidFill>
                <a:effectLst/>
                <a:latin typeface="PT Sans" panose="020B0503020203020204" pitchFamily="34" charset="77"/>
              </a:rPr>
              <a:t>Create a superclass constructor and move the code that’s the same in the subclasses to it. Call the superclass constructor in the subclass constructors.</a:t>
            </a:r>
          </a:p>
        </p:txBody>
      </p:sp>
      <p:sp>
        <p:nvSpPr>
          <p:cNvPr id="13" name="TextBox 12">
            <a:extLst>
              <a:ext uri="{FF2B5EF4-FFF2-40B4-BE49-F238E27FC236}">
                <a16:creationId xmlns:a16="http://schemas.microsoft.com/office/drawing/2014/main" id="{8081512F-2951-EB42-9102-207DDDD1A42F}"/>
              </a:ext>
            </a:extLst>
          </p:cNvPr>
          <p:cNvSpPr txBox="1"/>
          <p:nvPr/>
        </p:nvSpPr>
        <p:spPr>
          <a:xfrm>
            <a:off x="73572" y="3582004"/>
            <a:ext cx="5108028" cy="3139321"/>
          </a:xfrm>
          <a:prstGeom prst="rect">
            <a:avLst/>
          </a:prstGeom>
          <a:noFill/>
        </p:spPr>
        <p:txBody>
          <a:bodyPr wrap="square">
            <a:spAutoFit/>
          </a:bodyPr>
          <a:lstStyle/>
          <a:p>
            <a:pPr algn="l"/>
            <a:r>
              <a:rPr lang="en-US" b="1" i="0" dirty="0">
                <a:solidFill>
                  <a:srgbClr val="000000"/>
                </a:solidFill>
                <a:effectLst/>
                <a:latin typeface="PT Sans" panose="020B0503020203020204" pitchFamily="34" charset="77"/>
              </a:rPr>
              <a:t>class</a:t>
            </a:r>
            <a:r>
              <a:rPr lang="en-US" b="0" i="0" dirty="0">
                <a:solidFill>
                  <a:srgbClr val="444444"/>
                </a:solidFill>
                <a:effectLst/>
                <a:latin typeface="PT Sans" panose="020B0503020203020204" pitchFamily="34" charset="77"/>
              </a:rPr>
              <a:t> </a:t>
            </a:r>
            <a:r>
              <a:rPr lang="en-US" b="1" i="0" dirty="0">
                <a:solidFill>
                  <a:srgbClr val="990000"/>
                </a:solidFill>
                <a:effectLst/>
                <a:latin typeface="PT Sans" panose="020B0503020203020204" pitchFamily="34" charset="77"/>
              </a:rPr>
              <a:t>Manager</a:t>
            </a:r>
            <a:r>
              <a:rPr lang="en-US" b="0" i="0" dirty="0">
                <a:solidFill>
                  <a:srgbClr val="444444"/>
                </a:solidFill>
                <a:effectLst/>
                <a:latin typeface="PT Sans" panose="020B0503020203020204" pitchFamily="34" charset="77"/>
              </a:rPr>
              <a:t> </a:t>
            </a:r>
            <a:r>
              <a:rPr lang="en-US" b="1" i="0" dirty="0">
                <a:solidFill>
                  <a:srgbClr val="000000"/>
                </a:solidFill>
                <a:effectLst/>
                <a:latin typeface="PT Sans" panose="020B0503020203020204" pitchFamily="34" charset="77"/>
              </a:rPr>
              <a:t>extends</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Employee</a:t>
            </a:r>
            <a:r>
              <a:rPr lang="en-US" b="0" i="0" dirty="0">
                <a:solidFill>
                  <a:srgbClr val="444444"/>
                </a:solidFill>
                <a:effectLst/>
                <a:latin typeface="PT Sans" panose="020B0503020203020204" pitchFamily="34" charset="77"/>
              </a:rPr>
              <a:t> { </a:t>
            </a:r>
            <a:r>
              <a:rPr lang="en-US" b="1" i="0" dirty="0">
                <a:solidFill>
                  <a:srgbClr val="000000"/>
                </a:solidFill>
                <a:effectLst/>
                <a:latin typeface="PT Sans" panose="020B0503020203020204" pitchFamily="34" charset="77"/>
              </a:rPr>
              <a:t>public</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Manager</a:t>
            </a:r>
            <a:r>
              <a:rPr lang="en-US" b="0" i="0" dirty="0">
                <a:solidFill>
                  <a:srgbClr val="444444"/>
                </a:solidFill>
                <a:effectLst/>
                <a:latin typeface="PT Sans" panose="020B0503020203020204" pitchFamily="34" charset="77"/>
              </a:rPr>
              <a:t>(</a:t>
            </a:r>
            <a:r>
              <a:rPr lang="en-US" b="1" i="0" dirty="0">
                <a:solidFill>
                  <a:srgbClr val="000000"/>
                </a:solidFill>
                <a:effectLst/>
                <a:latin typeface="PT Sans" panose="020B0503020203020204" pitchFamily="34" charset="77"/>
              </a:rPr>
              <a:t>String</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name</a:t>
            </a:r>
            <a:r>
              <a:rPr lang="en-US" b="0" i="0" dirty="0">
                <a:solidFill>
                  <a:srgbClr val="444444"/>
                </a:solidFill>
                <a:effectLst/>
                <a:latin typeface="PT Sans" panose="020B0503020203020204" pitchFamily="34" charset="77"/>
              </a:rPr>
              <a:t>, </a:t>
            </a:r>
            <a:r>
              <a:rPr lang="en-US" b="1" i="0" dirty="0">
                <a:solidFill>
                  <a:srgbClr val="000000"/>
                </a:solidFill>
                <a:effectLst/>
                <a:latin typeface="PT Sans" panose="020B0503020203020204" pitchFamily="34" charset="77"/>
              </a:rPr>
              <a:t>String</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id</a:t>
            </a:r>
            <a:r>
              <a:rPr lang="en-US" b="0" i="0" dirty="0">
                <a:solidFill>
                  <a:srgbClr val="444444"/>
                </a:solidFill>
                <a:effectLst/>
                <a:latin typeface="PT Sans" panose="020B0503020203020204" pitchFamily="34" charset="77"/>
              </a:rPr>
              <a:t>, </a:t>
            </a:r>
            <a:r>
              <a:rPr lang="en-US" b="1" i="0" dirty="0">
                <a:solidFill>
                  <a:srgbClr val="000000"/>
                </a:solidFill>
                <a:effectLst/>
                <a:latin typeface="PT Sans" panose="020B0503020203020204" pitchFamily="34" charset="77"/>
              </a:rPr>
              <a:t>int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grade</a:t>
            </a:r>
            <a:r>
              <a:rPr lang="en-US" b="0" i="0" dirty="0">
                <a:solidFill>
                  <a:srgbClr val="444444"/>
                </a:solidFill>
                <a:effectLst/>
                <a:latin typeface="PT Sans" panose="020B0503020203020204" pitchFamily="34" charset="77"/>
              </a:rPr>
              <a:t>) { </a:t>
            </a:r>
            <a:r>
              <a:rPr lang="en-US" b="1" i="0" dirty="0" err="1">
                <a:solidFill>
                  <a:srgbClr val="000000"/>
                </a:solidFill>
                <a:effectLst/>
                <a:latin typeface="PT Sans" panose="020B0503020203020204" pitchFamily="34" charset="77"/>
              </a:rPr>
              <a:t>this</a:t>
            </a:r>
            <a:r>
              <a:rPr lang="en-US" b="0" i="0" dirty="0" err="1">
                <a:solidFill>
                  <a:srgbClr val="444444"/>
                </a:solidFill>
                <a:effectLst/>
                <a:latin typeface="PT Sans" panose="020B0503020203020204" pitchFamily="34" charset="77"/>
              </a:rPr>
              <a:t>.</a:t>
            </a:r>
            <a:r>
              <a:rPr lang="en-US" b="0" i="0" dirty="0" err="1">
                <a:solidFill>
                  <a:srgbClr val="000000"/>
                </a:solidFill>
                <a:effectLst/>
                <a:latin typeface="PT Sans" panose="020B0503020203020204" pitchFamily="34" charset="77"/>
              </a:rPr>
              <a:t>name</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name</a:t>
            </a:r>
            <a:r>
              <a:rPr lang="en-US" b="0" i="0" dirty="0">
                <a:solidFill>
                  <a:srgbClr val="444444"/>
                </a:solidFill>
                <a:effectLst/>
                <a:latin typeface="PT Sans" panose="020B0503020203020204" pitchFamily="34" charset="77"/>
              </a:rPr>
              <a:t>; </a:t>
            </a:r>
            <a:r>
              <a:rPr lang="en-US" b="1" i="0" dirty="0" err="1">
                <a:solidFill>
                  <a:srgbClr val="000000"/>
                </a:solidFill>
                <a:effectLst/>
                <a:latin typeface="PT Sans" panose="020B0503020203020204" pitchFamily="34" charset="77"/>
              </a:rPr>
              <a:t>this</a:t>
            </a:r>
            <a:r>
              <a:rPr lang="en-US" b="0" i="0" dirty="0" err="1">
                <a:solidFill>
                  <a:srgbClr val="444444"/>
                </a:solidFill>
                <a:effectLst/>
                <a:latin typeface="PT Sans" panose="020B0503020203020204" pitchFamily="34" charset="77"/>
              </a:rPr>
              <a:t>.</a:t>
            </a:r>
            <a:r>
              <a:rPr lang="en-US" b="0" i="0" dirty="0" err="1">
                <a:solidFill>
                  <a:srgbClr val="000000"/>
                </a:solidFill>
                <a:effectLst/>
                <a:latin typeface="PT Sans" panose="020B0503020203020204" pitchFamily="34" charset="77"/>
              </a:rPr>
              <a:t>id</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id</a:t>
            </a:r>
            <a:r>
              <a:rPr lang="en-US" b="0" i="0" dirty="0">
                <a:solidFill>
                  <a:srgbClr val="444444"/>
                </a:solidFill>
                <a:effectLst/>
                <a:latin typeface="PT Sans" panose="020B0503020203020204" pitchFamily="34" charset="77"/>
              </a:rPr>
              <a:t>; </a:t>
            </a:r>
            <a:r>
              <a:rPr lang="en-US" b="1" i="0" dirty="0" err="1">
                <a:solidFill>
                  <a:srgbClr val="000000"/>
                </a:solidFill>
                <a:effectLst/>
                <a:latin typeface="PT Sans" panose="020B0503020203020204" pitchFamily="34" charset="77"/>
              </a:rPr>
              <a:t>this</a:t>
            </a:r>
            <a:r>
              <a:rPr lang="en-US" b="0" i="0" dirty="0" err="1">
                <a:solidFill>
                  <a:srgbClr val="444444"/>
                </a:solidFill>
                <a:effectLst/>
                <a:latin typeface="PT Sans" panose="020B0503020203020204" pitchFamily="34" charset="77"/>
              </a:rPr>
              <a:t>.</a:t>
            </a:r>
            <a:r>
              <a:rPr lang="en-US" b="0" i="0" dirty="0" err="1">
                <a:solidFill>
                  <a:srgbClr val="000000"/>
                </a:solidFill>
                <a:effectLst/>
                <a:latin typeface="PT Sans" panose="020B0503020203020204" pitchFamily="34" charset="77"/>
              </a:rPr>
              <a:t>grade</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grade</a:t>
            </a:r>
            <a:r>
              <a:rPr lang="en-US" b="0" i="0" dirty="0">
                <a:solidFill>
                  <a:srgbClr val="444444"/>
                </a:solidFill>
                <a:effectLst/>
                <a:latin typeface="PT Sans" panose="020B0503020203020204" pitchFamily="34" charset="77"/>
              </a:rPr>
              <a:t>; } </a:t>
            </a:r>
            <a:r>
              <a:rPr lang="en-US" b="0" i="0" dirty="0">
                <a:solidFill>
                  <a:srgbClr val="009900"/>
                </a:solidFill>
                <a:effectLst/>
                <a:latin typeface="PT Sans" panose="020B0503020203020204" pitchFamily="34" charset="77"/>
              </a:rPr>
              <a:t>// ...</a:t>
            </a:r>
            <a:r>
              <a:rPr lang="en-US" b="0" i="0" dirty="0">
                <a:solidFill>
                  <a:srgbClr val="444444"/>
                </a:solidFill>
                <a:effectLst/>
                <a:latin typeface="PT Sans" panose="020B0503020203020204" pitchFamily="34" charset="77"/>
              </a:rPr>
              <a:t> }</a:t>
            </a:r>
          </a:p>
          <a:p>
            <a:pPr algn="l"/>
            <a:endParaRPr lang="en-US" dirty="0">
              <a:solidFill>
                <a:srgbClr val="444444"/>
              </a:solidFill>
              <a:latin typeface="PT Sans" panose="020B0503020203020204" pitchFamily="34" charset="77"/>
            </a:endParaRPr>
          </a:p>
          <a:p>
            <a:pPr algn="l"/>
            <a:endParaRPr lang="en-US" b="0" i="0" dirty="0">
              <a:solidFill>
                <a:srgbClr val="444444"/>
              </a:solidFill>
              <a:effectLst/>
              <a:latin typeface="PT Sans" panose="020B0503020203020204" pitchFamily="34" charset="77"/>
            </a:endParaRPr>
          </a:p>
          <a:p>
            <a:pPr algn="l"/>
            <a:endParaRPr lang="en-US" dirty="0">
              <a:solidFill>
                <a:srgbClr val="444444"/>
              </a:solidFill>
              <a:latin typeface="PT Sans" panose="020B0503020203020204" pitchFamily="34" charset="77"/>
            </a:endParaRPr>
          </a:p>
          <a:p>
            <a:pPr algn="l"/>
            <a:endParaRPr lang="en-US" b="0" i="0" dirty="0">
              <a:solidFill>
                <a:srgbClr val="444444"/>
              </a:solidFill>
              <a:effectLst/>
              <a:latin typeface="PT Sans" panose="020B0503020203020204" pitchFamily="34" charset="77"/>
            </a:endParaRPr>
          </a:p>
          <a:p>
            <a:pPr algn="l"/>
            <a:r>
              <a:rPr lang="en-US" b="1" i="0" dirty="0">
                <a:solidFill>
                  <a:srgbClr val="000000"/>
                </a:solidFill>
                <a:effectLst/>
                <a:latin typeface="PT Sans" panose="020B0503020203020204" pitchFamily="34" charset="77"/>
              </a:rPr>
              <a:t>class</a:t>
            </a:r>
            <a:r>
              <a:rPr lang="en-US" b="0" i="0" dirty="0">
                <a:solidFill>
                  <a:srgbClr val="444444"/>
                </a:solidFill>
                <a:effectLst/>
                <a:latin typeface="PT Sans" panose="020B0503020203020204" pitchFamily="34" charset="77"/>
              </a:rPr>
              <a:t> </a:t>
            </a:r>
            <a:r>
              <a:rPr lang="en-US" b="1" i="0" dirty="0">
                <a:solidFill>
                  <a:srgbClr val="990000"/>
                </a:solidFill>
                <a:effectLst/>
                <a:latin typeface="PT Sans" panose="020B0503020203020204" pitchFamily="34" charset="77"/>
              </a:rPr>
              <a:t>Manager</a:t>
            </a:r>
            <a:r>
              <a:rPr lang="en-US" b="0" i="0" dirty="0">
                <a:solidFill>
                  <a:srgbClr val="444444"/>
                </a:solidFill>
                <a:effectLst/>
                <a:latin typeface="PT Sans" panose="020B0503020203020204" pitchFamily="34" charset="77"/>
              </a:rPr>
              <a:t> </a:t>
            </a:r>
            <a:r>
              <a:rPr lang="en-US" b="1" i="0" dirty="0">
                <a:solidFill>
                  <a:srgbClr val="000000"/>
                </a:solidFill>
                <a:effectLst/>
                <a:latin typeface="PT Sans" panose="020B0503020203020204" pitchFamily="34" charset="77"/>
              </a:rPr>
              <a:t>extends</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Employee</a:t>
            </a:r>
            <a:r>
              <a:rPr lang="en-US" b="0" i="0" dirty="0">
                <a:solidFill>
                  <a:srgbClr val="444444"/>
                </a:solidFill>
                <a:effectLst/>
                <a:latin typeface="PT Sans" panose="020B0503020203020204" pitchFamily="34" charset="77"/>
              </a:rPr>
              <a:t> { </a:t>
            </a:r>
            <a:r>
              <a:rPr lang="en-US" b="1" i="0" dirty="0">
                <a:solidFill>
                  <a:srgbClr val="000000"/>
                </a:solidFill>
                <a:effectLst/>
                <a:latin typeface="PT Sans" panose="020B0503020203020204" pitchFamily="34" charset="77"/>
              </a:rPr>
              <a:t>public</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Manager</a:t>
            </a:r>
            <a:r>
              <a:rPr lang="en-US" b="0" i="0" dirty="0">
                <a:solidFill>
                  <a:srgbClr val="444444"/>
                </a:solidFill>
                <a:effectLst/>
                <a:latin typeface="PT Sans" panose="020B0503020203020204" pitchFamily="34" charset="77"/>
              </a:rPr>
              <a:t>(</a:t>
            </a:r>
            <a:r>
              <a:rPr lang="en-US" b="1" i="0" dirty="0">
                <a:solidFill>
                  <a:srgbClr val="000000"/>
                </a:solidFill>
                <a:effectLst/>
                <a:latin typeface="PT Sans" panose="020B0503020203020204" pitchFamily="34" charset="77"/>
              </a:rPr>
              <a:t>String</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name</a:t>
            </a:r>
            <a:r>
              <a:rPr lang="en-US" b="0" i="0" dirty="0">
                <a:solidFill>
                  <a:srgbClr val="444444"/>
                </a:solidFill>
                <a:effectLst/>
                <a:latin typeface="PT Sans" panose="020B0503020203020204" pitchFamily="34" charset="77"/>
              </a:rPr>
              <a:t>, </a:t>
            </a:r>
            <a:r>
              <a:rPr lang="en-US" b="1" i="0" dirty="0">
                <a:solidFill>
                  <a:srgbClr val="000000"/>
                </a:solidFill>
                <a:effectLst/>
                <a:latin typeface="PT Sans" panose="020B0503020203020204" pitchFamily="34" charset="77"/>
              </a:rPr>
              <a:t>String</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id</a:t>
            </a:r>
            <a:r>
              <a:rPr lang="en-US" b="0" i="0" dirty="0">
                <a:solidFill>
                  <a:srgbClr val="444444"/>
                </a:solidFill>
                <a:effectLst/>
                <a:latin typeface="PT Sans" panose="020B0503020203020204" pitchFamily="34" charset="77"/>
              </a:rPr>
              <a:t>, </a:t>
            </a:r>
            <a:r>
              <a:rPr lang="en-US" b="1" i="0" dirty="0">
                <a:solidFill>
                  <a:srgbClr val="000000"/>
                </a:solidFill>
                <a:effectLst/>
                <a:latin typeface="PT Sans" panose="020B0503020203020204" pitchFamily="34" charset="77"/>
              </a:rPr>
              <a:t>int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grade</a:t>
            </a:r>
            <a:r>
              <a:rPr lang="en-US" b="0" i="0" dirty="0">
                <a:solidFill>
                  <a:srgbClr val="444444"/>
                </a:solidFill>
                <a:effectLst/>
                <a:latin typeface="PT Sans" panose="020B0503020203020204" pitchFamily="34" charset="77"/>
              </a:rPr>
              <a:t>) { </a:t>
            </a:r>
            <a:r>
              <a:rPr lang="en-US" b="1" i="0" dirty="0">
                <a:solidFill>
                  <a:srgbClr val="000000"/>
                </a:solidFill>
                <a:effectLst/>
                <a:latin typeface="PT Sans" panose="020B0503020203020204" pitchFamily="34" charset="77"/>
              </a:rPr>
              <a:t>super</a:t>
            </a:r>
            <a:r>
              <a:rPr lang="en-US" b="0" i="0" dirty="0">
                <a:solidFill>
                  <a:srgbClr val="444444"/>
                </a:solidFill>
                <a:effectLst/>
                <a:latin typeface="PT Sans" panose="020B0503020203020204" pitchFamily="34" charset="77"/>
              </a:rPr>
              <a:t>(</a:t>
            </a:r>
            <a:r>
              <a:rPr lang="en-US" b="0" i="0" dirty="0">
                <a:solidFill>
                  <a:srgbClr val="000000"/>
                </a:solidFill>
                <a:effectLst/>
                <a:latin typeface="PT Sans" panose="020B0503020203020204" pitchFamily="34" charset="77"/>
              </a:rPr>
              <a:t>name</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id</a:t>
            </a:r>
            <a:r>
              <a:rPr lang="en-US" b="0" i="0" dirty="0">
                <a:solidFill>
                  <a:srgbClr val="444444"/>
                </a:solidFill>
                <a:effectLst/>
                <a:latin typeface="PT Sans" panose="020B0503020203020204" pitchFamily="34" charset="77"/>
              </a:rPr>
              <a:t>); </a:t>
            </a:r>
            <a:r>
              <a:rPr lang="en-US" b="1" i="0" dirty="0" err="1">
                <a:solidFill>
                  <a:srgbClr val="000000"/>
                </a:solidFill>
                <a:effectLst/>
                <a:latin typeface="PT Sans" panose="020B0503020203020204" pitchFamily="34" charset="77"/>
              </a:rPr>
              <a:t>this</a:t>
            </a:r>
            <a:r>
              <a:rPr lang="en-US" b="0" i="0" dirty="0" err="1">
                <a:solidFill>
                  <a:srgbClr val="444444"/>
                </a:solidFill>
                <a:effectLst/>
                <a:latin typeface="PT Sans" panose="020B0503020203020204" pitchFamily="34" charset="77"/>
              </a:rPr>
              <a:t>.</a:t>
            </a:r>
            <a:r>
              <a:rPr lang="en-US" b="0" i="0" dirty="0" err="1">
                <a:solidFill>
                  <a:srgbClr val="000000"/>
                </a:solidFill>
                <a:effectLst/>
                <a:latin typeface="PT Sans" panose="020B0503020203020204" pitchFamily="34" charset="77"/>
              </a:rPr>
              <a:t>grade</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grade</a:t>
            </a:r>
            <a:r>
              <a:rPr lang="en-US" b="0" i="0" dirty="0">
                <a:solidFill>
                  <a:srgbClr val="444444"/>
                </a:solidFill>
                <a:effectLst/>
                <a:latin typeface="PT Sans" panose="020B0503020203020204" pitchFamily="34" charset="77"/>
              </a:rPr>
              <a:t>; } </a:t>
            </a:r>
            <a:r>
              <a:rPr lang="en-US" b="0" i="0" dirty="0">
                <a:solidFill>
                  <a:srgbClr val="009900"/>
                </a:solidFill>
                <a:effectLst/>
                <a:latin typeface="PT Sans" panose="020B0503020203020204" pitchFamily="34" charset="77"/>
              </a:rPr>
              <a:t>// ...</a:t>
            </a:r>
            <a:r>
              <a:rPr lang="en-US" b="0" i="0" dirty="0">
                <a:solidFill>
                  <a:srgbClr val="444444"/>
                </a:solidFill>
                <a:effectLst/>
                <a:latin typeface="PT Sans" panose="020B0503020203020204" pitchFamily="34" charset="77"/>
              </a:rPr>
              <a:t> }</a:t>
            </a:r>
          </a:p>
        </p:txBody>
      </p:sp>
      <p:sp>
        <p:nvSpPr>
          <p:cNvPr id="14" name="TextBox 13">
            <a:extLst>
              <a:ext uri="{FF2B5EF4-FFF2-40B4-BE49-F238E27FC236}">
                <a16:creationId xmlns:a16="http://schemas.microsoft.com/office/drawing/2014/main" id="{B2A502E4-F64F-6245-920C-51941A5F5D0F}"/>
              </a:ext>
            </a:extLst>
          </p:cNvPr>
          <p:cNvSpPr txBox="1"/>
          <p:nvPr/>
        </p:nvSpPr>
        <p:spPr>
          <a:xfrm>
            <a:off x="5389180" y="790902"/>
            <a:ext cx="6138040" cy="5047536"/>
          </a:xfrm>
          <a:prstGeom prst="rect">
            <a:avLst/>
          </a:prstGeom>
          <a:noFill/>
        </p:spPr>
        <p:txBody>
          <a:bodyPr wrap="square">
            <a:spAutoFit/>
          </a:bodyPr>
          <a:lstStyle/>
          <a:p>
            <a:pPr algn="l"/>
            <a:r>
              <a:rPr lang="en-US" sz="1400" b="1" i="0" dirty="0">
                <a:solidFill>
                  <a:srgbClr val="444444"/>
                </a:solidFill>
                <a:effectLst/>
                <a:latin typeface="PT Sans" panose="020B0503020203020204" pitchFamily="34" charset="77"/>
              </a:rPr>
              <a:t>Why Refactor</a:t>
            </a:r>
          </a:p>
          <a:p>
            <a:pPr algn="l"/>
            <a:r>
              <a:rPr lang="en-US" sz="1400" b="0" i="0" dirty="0">
                <a:solidFill>
                  <a:srgbClr val="444444"/>
                </a:solidFill>
                <a:effectLst/>
                <a:latin typeface="PT Sans" panose="020B0503020203020204" pitchFamily="34" charset="77"/>
              </a:rPr>
              <a:t>How is this refactoring technique different from </a:t>
            </a:r>
            <a:r>
              <a:rPr lang="en-US" sz="1400" b="1" i="0" u="none" strike="noStrike" dirty="0">
                <a:solidFill>
                  <a:srgbClr val="444444"/>
                </a:solidFill>
                <a:effectLst/>
                <a:latin typeface="PT Sans" panose="020B0503020203020204" pitchFamily="34" charset="77"/>
                <a:hlinkClick r:id="rId2"/>
              </a:rPr>
              <a:t>Pull Up Method</a:t>
            </a:r>
            <a:r>
              <a:rPr lang="en-US" sz="1400" b="0" i="0" dirty="0">
                <a:solidFill>
                  <a:srgbClr val="444444"/>
                </a:solidFill>
                <a:effectLst/>
                <a:latin typeface="PT Sans" panose="020B0503020203020204" pitchFamily="34" charset="77"/>
              </a:rPr>
              <a:t>?</a:t>
            </a:r>
          </a:p>
          <a:p>
            <a:pPr algn="l">
              <a:buFont typeface="+mj-lt"/>
              <a:buAutoNum type="arabicPeriod"/>
            </a:pPr>
            <a:r>
              <a:rPr lang="en-US" sz="1400" b="0" i="0" dirty="0">
                <a:solidFill>
                  <a:srgbClr val="444444"/>
                </a:solidFill>
                <a:effectLst/>
                <a:latin typeface="PT Sans" panose="020B0503020203020204" pitchFamily="34" charset="77"/>
              </a:rPr>
              <a:t>In Java, subclasses can’t inherit a constructor, so you can’t simply apply </a:t>
            </a:r>
            <a:r>
              <a:rPr lang="en-US" sz="1400" b="1" i="0" u="none" strike="noStrike" dirty="0">
                <a:solidFill>
                  <a:srgbClr val="444444"/>
                </a:solidFill>
                <a:effectLst/>
                <a:latin typeface="PT Sans" panose="020B0503020203020204" pitchFamily="34" charset="77"/>
                <a:hlinkClick r:id="rId2"/>
              </a:rPr>
              <a:t>Pull Up Method</a:t>
            </a:r>
            <a:r>
              <a:rPr lang="en-US" sz="1400" b="0" i="0" dirty="0">
                <a:solidFill>
                  <a:srgbClr val="444444"/>
                </a:solidFill>
                <a:effectLst/>
                <a:latin typeface="PT Sans" panose="020B0503020203020204" pitchFamily="34" charset="77"/>
              </a:rPr>
              <a:t> to the subclass constructor and delete it after removing all the constructor code to the superclass. In addition to creating a constructor in the superclass it’s necessary to have constructors in the subclasses with simple delegation to the superclass constructor.</a:t>
            </a:r>
          </a:p>
          <a:p>
            <a:pPr algn="l">
              <a:buFont typeface="+mj-lt"/>
              <a:buAutoNum type="arabicPeriod"/>
            </a:pPr>
            <a:r>
              <a:rPr lang="en-US" sz="1400" b="0" i="0" dirty="0">
                <a:solidFill>
                  <a:srgbClr val="444444"/>
                </a:solidFill>
                <a:effectLst/>
                <a:latin typeface="PT Sans" panose="020B0503020203020204" pitchFamily="34" charset="77"/>
              </a:rPr>
              <a:t>In C++ and Java (if you didn’t explicitly call the superclass constructor) the superclass constructor is automatically called prior to the subclass constructor, which makes it necessary to move the common code only from the beginning of the subclass constructors (since you won’t be able to call the superclass constructor from an arbitrary place in a subclass constructor).</a:t>
            </a:r>
          </a:p>
          <a:p>
            <a:pPr algn="l">
              <a:buFont typeface="+mj-lt"/>
              <a:buAutoNum type="arabicPeriod"/>
            </a:pPr>
            <a:r>
              <a:rPr lang="en-US" sz="1400" b="0" i="0" dirty="0">
                <a:solidFill>
                  <a:srgbClr val="444444"/>
                </a:solidFill>
                <a:effectLst/>
                <a:latin typeface="PT Sans" panose="020B0503020203020204" pitchFamily="34" charset="77"/>
              </a:rPr>
              <a:t>In most programming languages, a subclass constructor can have its own list of parameters different from the parameters of the superclass. Therefore you should create a superclass constructor only with the parameters that it truly needs.</a:t>
            </a:r>
          </a:p>
          <a:p>
            <a:pPr algn="l"/>
            <a:r>
              <a:rPr lang="en-US" sz="1400" b="1" i="0" dirty="0">
                <a:solidFill>
                  <a:srgbClr val="444444"/>
                </a:solidFill>
                <a:effectLst/>
                <a:latin typeface="PT Sans" panose="020B0503020203020204" pitchFamily="34" charset="77"/>
              </a:rPr>
              <a:t>How to Refactor</a:t>
            </a:r>
          </a:p>
          <a:p>
            <a:pPr algn="l">
              <a:buFont typeface="+mj-lt"/>
              <a:buAutoNum type="arabicPeriod"/>
            </a:pPr>
            <a:r>
              <a:rPr lang="en-US" sz="1400" b="0" i="0" dirty="0">
                <a:solidFill>
                  <a:srgbClr val="444444"/>
                </a:solidFill>
                <a:effectLst/>
                <a:latin typeface="PT Sans" panose="020B0503020203020204" pitchFamily="34" charset="77"/>
              </a:rPr>
              <a:t>Create a constructor in a superclass.</a:t>
            </a:r>
          </a:p>
          <a:p>
            <a:pPr algn="l">
              <a:buFont typeface="+mj-lt"/>
              <a:buAutoNum type="arabicPeriod"/>
            </a:pPr>
            <a:r>
              <a:rPr lang="en-US" sz="1400" b="0" i="0" dirty="0">
                <a:solidFill>
                  <a:srgbClr val="444444"/>
                </a:solidFill>
                <a:effectLst/>
                <a:latin typeface="PT Sans" panose="020B0503020203020204" pitchFamily="34" charset="77"/>
              </a:rPr>
              <a:t>Extract the common code from the beginning of the constructor of each subclass to the superclass constructor. Before doing so, try to move as much common code as possible to the beginning of the constructor.</a:t>
            </a:r>
          </a:p>
          <a:p>
            <a:pPr algn="l">
              <a:buFont typeface="+mj-lt"/>
              <a:buAutoNum type="arabicPeriod"/>
            </a:pPr>
            <a:r>
              <a:rPr lang="en-US" sz="1400" b="0" i="0" dirty="0">
                <a:solidFill>
                  <a:srgbClr val="444444"/>
                </a:solidFill>
                <a:effectLst/>
                <a:latin typeface="PT Sans" panose="020B0503020203020204" pitchFamily="34" charset="77"/>
              </a:rPr>
              <a:t>Place the call for the superclass constructor in the first line in the subclass constructors.</a:t>
            </a:r>
          </a:p>
        </p:txBody>
      </p:sp>
    </p:spTree>
    <p:extLst>
      <p:ext uri="{BB962C8B-B14F-4D97-AF65-F5344CB8AC3E}">
        <p14:creationId xmlns:p14="http://schemas.microsoft.com/office/powerpoint/2010/main" val="100658744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9">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A69349-6269-3544-8E04-1985D6CECE33}"/>
              </a:ext>
            </a:extLst>
          </p:cNvPr>
          <p:cNvSpPr>
            <a:spLocks noGrp="1"/>
          </p:cNvSpPr>
          <p:nvPr>
            <p:ph type="ctrTitle"/>
          </p:nvPr>
        </p:nvSpPr>
        <p:spPr>
          <a:xfrm>
            <a:off x="1848465" y="3298722"/>
            <a:ext cx="8495070" cy="1784402"/>
          </a:xfrm>
        </p:spPr>
        <p:txBody>
          <a:bodyPr anchor="b">
            <a:normAutofit/>
          </a:bodyPr>
          <a:lstStyle/>
          <a:p>
            <a:r>
              <a:rPr lang="en-EG" dirty="0">
                <a:solidFill>
                  <a:srgbClr val="FFFFFF"/>
                </a:solidFill>
              </a:rPr>
              <a:t>Code Smells</a:t>
            </a:r>
          </a:p>
        </p:txBody>
      </p:sp>
      <p:sp>
        <p:nvSpPr>
          <p:cNvPr id="3" name="Subtitle 2">
            <a:extLst>
              <a:ext uri="{FF2B5EF4-FFF2-40B4-BE49-F238E27FC236}">
                <a16:creationId xmlns:a16="http://schemas.microsoft.com/office/drawing/2014/main" id="{A74F60AA-E13C-034D-9451-D05BC81E8F80}"/>
              </a:ext>
            </a:extLst>
          </p:cNvPr>
          <p:cNvSpPr>
            <a:spLocks noGrp="1"/>
          </p:cNvSpPr>
          <p:nvPr>
            <p:ph type="subTitle" idx="1"/>
          </p:nvPr>
        </p:nvSpPr>
        <p:spPr>
          <a:xfrm>
            <a:off x="1848465" y="5258851"/>
            <a:ext cx="8495070" cy="904005"/>
          </a:xfrm>
        </p:spPr>
        <p:txBody>
          <a:bodyPr>
            <a:normAutofit/>
          </a:bodyPr>
          <a:lstStyle/>
          <a:p>
            <a:r>
              <a:rPr lang="en-EG" dirty="0">
                <a:solidFill>
                  <a:srgbClr val="FFFFFF"/>
                </a:solidFill>
              </a:rPr>
              <a:t>Abdelhalim Badr</a:t>
            </a:r>
          </a:p>
          <a:p>
            <a:r>
              <a:rPr lang="en-EG" dirty="0">
                <a:solidFill>
                  <a:srgbClr val="FFFFFF"/>
                </a:solidFill>
              </a:rPr>
              <a:t>Tech – 10 </a:t>
            </a:r>
          </a:p>
        </p:txBody>
      </p:sp>
      <p:sp>
        <p:nvSpPr>
          <p:cNvPr id="62" name="Oval 61">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5" name="Graphic 54" descr="Code">
            <a:extLst>
              <a:ext uri="{FF2B5EF4-FFF2-40B4-BE49-F238E27FC236}">
                <a16:creationId xmlns:a16="http://schemas.microsoft.com/office/drawing/2014/main" id="{842F1154-143C-46D1-B15A-D6BCD900CC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val="331692669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643BE6C-86B7-4AB9-91E8-9B5DB45AC8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0"/>
            <a:ext cx="12188825" cy="42428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A69349-6269-3544-8E04-1985D6CECE33}"/>
              </a:ext>
            </a:extLst>
          </p:cNvPr>
          <p:cNvSpPr>
            <a:spLocks noGrp="1"/>
          </p:cNvSpPr>
          <p:nvPr>
            <p:ph type="ctrTitle"/>
          </p:nvPr>
        </p:nvSpPr>
        <p:spPr>
          <a:xfrm>
            <a:off x="1293026" y="713195"/>
            <a:ext cx="9605948" cy="922565"/>
          </a:xfrm>
        </p:spPr>
        <p:txBody>
          <a:bodyPr>
            <a:normAutofit/>
          </a:bodyPr>
          <a:lstStyle/>
          <a:p>
            <a:r>
              <a:rPr lang="en-EG" sz="5400" dirty="0">
                <a:solidFill>
                  <a:srgbClr val="FFFFFF"/>
                </a:solidFill>
              </a:rPr>
              <a:t>Agenda</a:t>
            </a:r>
          </a:p>
        </p:txBody>
      </p:sp>
      <p:sp>
        <p:nvSpPr>
          <p:cNvPr id="3" name="Subtitle 2">
            <a:extLst>
              <a:ext uri="{FF2B5EF4-FFF2-40B4-BE49-F238E27FC236}">
                <a16:creationId xmlns:a16="http://schemas.microsoft.com/office/drawing/2014/main" id="{A74F60AA-E13C-034D-9451-D05BC81E8F80}"/>
              </a:ext>
            </a:extLst>
          </p:cNvPr>
          <p:cNvSpPr>
            <a:spLocks noGrp="1"/>
          </p:cNvSpPr>
          <p:nvPr>
            <p:ph type="subTitle" idx="1"/>
          </p:nvPr>
        </p:nvSpPr>
        <p:spPr>
          <a:xfrm>
            <a:off x="4882700" y="2348955"/>
            <a:ext cx="2910020" cy="1698181"/>
          </a:xfrm>
        </p:spPr>
        <p:txBody>
          <a:bodyPr>
            <a:normAutofit fontScale="70000" lnSpcReduction="20000"/>
          </a:bodyPr>
          <a:lstStyle/>
          <a:p>
            <a:pPr marL="457200" indent="-457200" algn="l">
              <a:buFont typeface="Wingdings" pitchFamily="2" charset="2"/>
              <a:buChar char="q"/>
            </a:pPr>
            <a:r>
              <a:rPr lang="en-US" sz="1700" dirty="0">
                <a:solidFill>
                  <a:srgbClr val="FFFFFF"/>
                </a:solidFill>
              </a:rPr>
              <a:t>Alternative Classes with Different Interfaces</a:t>
            </a:r>
          </a:p>
          <a:p>
            <a:pPr marL="457200" indent="-457200" algn="l">
              <a:buFont typeface="Wingdings" pitchFamily="2" charset="2"/>
              <a:buChar char="q"/>
            </a:pPr>
            <a:r>
              <a:rPr lang="en-US" sz="1700" dirty="0">
                <a:solidFill>
                  <a:srgbClr val="FFFFFF"/>
                </a:solidFill>
              </a:rPr>
              <a:t>Signs and Symptoms</a:t>
            </a:r>
          </a:p>
          <a:p>
            <a:pPr marL="457200" indent="-457200" algn="l">
              <a:buFont typeface="Wingdings" pitchFamily="2" charset="2"/>
              <a:buChar char="q"/>
            </a:pPr>
            <a:r>
              <a:rPr lang="en-EG" sz="1700" dirty="0">
                <a:solidFill>
                  <a:srgbClr val="FFFFFF"/>
                </a:solidFill>
              </a:rPr>
              <a:t>Reasons of the Problem</a:t>
            </a:r>
          </a:p>
          <a:p>
            <a:pPr marL="457200" indent="-457200" algn="l">
              <a:buFont typeface="Wingdings" pitchFamily="2" charset="2"/>
              <a:buChar char="q"/>
            </a:pPr>
            <a:r>
              <a:rPr lang="en-EG" sz="1700" dirty="0">
                <a:solidFill>
                  <a:srgbClr val="FFFFFF"/>
                </a:solidFill>
              </a:rPr>
              <a:t>Treatment</a:t>
            </a:r>
          </a:p>
          <a:p>
            <a:pPr marL="457200" indent="-457200" algn="l">
              <a:buFont typeface="Wingdings" pitchFamily="2" charset="2"/>
              <a:buChar char="q"/>
            </a:pPr>
            <a:r>
              <a:rPr lang="en-EG" sz="1700" dirty="0">
                <a:solidFill>
                  <a:srgbClr val="FFFFFF"/>
                </a:solidFill>
              </a:rPr>
              <a:t>Gains</a:t>
            </a:r>
          </a:p>
          <a:p>
            <a:pPr marL="457200" indent="-457200" algn="l">
              <a:buFont typeface="Wingdings" pitchFamily="2" charset="2"/>
              <a:buChar char="q"/>
            </a:pPr>
            <a:r>
              <a:rPr lang="en-EG" sz="1700" dirty="0">
                <a:solidFill>
                  <a:srgbClr val="FFFFFF"/>
                </a:solidFill>
              </a:rPr>
              <a:t>Code Sample</a:t>
            </a:r>
          </a:p>
        </p:txBody>
      </p:sp>
      <p:pic>
        <p:nvPicPr>
          <p:cNvPr id="7" name="Graphic 6" descr="Check List">
            <a:extLst>
              <a:ext uri="{FF2B5EF4-FFF2-40B4-BE49-F238E27FC236}">
                <a16:creationId xmlns:a16="http://schemas.microsoft.com/office/drawing/2014/main" id="{04B90D0E-AA9C-4C35-B297-8E9F1EE3A7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6089" y="4805363"/>
            <a:ext cx="1179824" cy="1179824"/>
          </a:xfrm>
          <a:prstGeom prst="rect">
            <a:avLst/>
          </a:prstGeom>
        </p:spPr>
      </p:pic>
      <p:sp>
        <p:nvSpPr>
          <p:cNvPr id="6" name="Title 1">
            <a:extLst>
              <a:ext uri="{FF2B5EF4-FFF2-40B4-BE49-F238E27FC236}">
                <a16:creationId xmlns:a16="http://schemas.microsoft.com/office/drawing/2014/main" id="{014CA02A-E445-F040-B5DE-8DC2CF6EB827}"/>
              </a:ext>
            </a:extLst>
          </p:cNvPr>
          <p:cNvSpPr txBox="1">
            <a:spLocks/>
          </p:cNvSpPr>
          <p:nvPr/>
        </p:nvSpPr>
        <p:spPr>
          <a:xfrm>
            <a:off x="1191426" y="2783840"/>
            <a:ext cx="2130894" cy="411498"/>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panose="020F0302020204030204"/>
                <a:ea typeface="+mj-ea"/>
                <a:cs typeface="+mj-cs"/>
              </a:rPr>
              <a:t>Object-Orientation Abusers</a:t>
            </a:r>
            <a:endParaRPr kumimoji="0" lang="en-EG" sz="2000" b="0" i="0" u="none" strike="noStrike" kern="1200" cap="none" spc="0" normalizeH="0" baseline="0" noProof="0" dirty="0">
              <a:ln>
                <a:noFill/>
              </a:ln>
              <a:solidFill>
                <a:srgbClr val="FFFFFF"/>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401420756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123496" y="184314"/>
            <a:ext cx="2998075" cy="496723"/>
          </a:xfrm>
        </p:spPr>
        <p:txBody>
          <a:bodyPr>
            <a:normAutofit fontScale="90000"/>
          </a:bodyPr>
          <a:lstStyle/>
          <a:p>
            <a:r>
              <a:rPr lang="en-US" sz="2400" b="1" dirty="0"/>
              <a:t>3.4. Alternative Classes with Different Interfaces</a:t>
            </a:r>
            <a:endParaRPr lang="en-EG" sz="2400" dirty="0"/>
          </a:p>
        </p:txBody>
      </p:sp>
      <p:sp>
        <p:nvSpPr>
          <p:cNvPr id="3" name="Content Placeholder 2">
            <a:extLst>
              <a:ext uri="{FF2B5EF4-FFF2-40B4-BE49-F238E27FC236}">
                <a16:creationId xmlns:a16="http://schemas.microsoft.com/office/drawing/2014/main" id="{6AC25776-4EDC-DD4E-93E0-1AB309C90155}"/>
              </a:ext>
            </a:extLst>
          </p:cNvPr>
          <p:cNvSpPr>
            <a:spLocks noGrp="1"/>
          </p:cNvSpPr>
          <p:nvPr>
            <p:ph idx="1"/>
          </p:nvPr>
        </p:nvSpPr>
        <p:spPr>
          <a:xfrm>
            <a:off x="123497" y="771442"/>
            <a:ext cx="5657193" cy="5902244"/>
          </a:xfrm>
        </p:spPr>
        <p:txBody>
          <a:bodyPr>
            <a:normAutofit/>
          </a:bodyPr>
          <a:lstStyle/>
          <a:p>
            <a:r>
              <a:rPr lang="en-US" b="1" dirty="0"/>
              <a:t>Signs and Symptoms</a:t>
            </a:r>
          </a:p>
          <a:p>
            <a:pPr lvl="1"/>
            <a:r>
              <a:rPr lang="en-US" sz="1600" dirty="0"/>
              <a:t>Two classes perform identical functions but have different method names..</a:t>
            </a:r>
          </a:p>
          <a:p>
            <a:r>
              <a:rPr lang="en-US" b="1" dirty="0"/>
              <a:t>Reasons for the Problem</a:t>
            </a:r>
          </a:p>
          <a:p>
            <a:pPr lvl="1"/>
            <a:r>
              <a:rPr lang="en-US" sz="1400" dirty="0"/>
              <a:t>The programmer who created one of the classes probably didn’t know that a functionally equivalent class already existed..</a:t>
            </a:r>
          </a:p>
          <a:p>
            <a:r>
              <a:rPr lang="en-US" sz="3200" b="1" dirty="0"/>
              <a:t>Treatment</a:t>
            </a:r>
          </a:p>
          <a:p>
            <a:r>
              <a:rPr lang="en-US" sz="1400" dirty="0"/>
              <a:t>Try to put the interface of classes in terms of a common denominator:</a:t>
            </a:r>
          </a:p>
          <a:p>
            <a:pPr lvl="1"/>
            <a:endParaRPr lang="en-US" sz="1400" dirty="0"/>
          </a:p>
          <a:p>
            <a:pPr lvl="1"/>
            <a:r>
              <a:rPr lang="en-US" sz="1400" b="1" i="1" dirty="0"/>
              <a:t>Rename Methods </a:t>
            </a:r>
            <a:r>
              <a:rPr lang="en-US" sz="1400" dirty="0"/>
              <a:t>to make them identical in all alternative classes.</a:t>
            </a:r>
          </a:p>
          <a:p>
            <a:pPr lvl="1"/>
            <a:endParaRPr lang="en-US" sz="1400" dirty="0"/>
          </a:p>
          <a:p>
            <a:pPr lvl="1"/>
            <a:r>
              <a:rPr lang="en-US" sz="1400" b="1" i="1" dirty="0"/>
              <a:t>Move Method, Add Parameter and Parameterize Method</a:t>
            </a:r>
            <a:r>
              <a:rPr lang="en-US" sz="1400" dirty="0"/>
              <a:t> to make the signature and implementation of methods the same.</a:t>
            </a:r>
          </a:p>
          <a:p>
            <a:pPr lvl="1"/>
            <a:endParaRPr lang="en-US" sz="1400" dirty="0"/>
          </a:p>
          <a:p>
            <a:pPr lvl="1"/>
            <a:r>
              <a:rPr lang="en-US" sz="1400" dirty="0"/>
              <a:t>If only part of the functionality of the classes is duplicated, try using </a:t>
            </a:r>
            <a:r>
              <a:rPr lang="en-US" sz="1400" b="1" i="1" dirty="0"/>
              <a:t>Extract Superclass</a:t>
            </a:r>
            <a:r>
              <a:rPr lang="en-US" sz="1400" dirty="0"/>
              <a:t>. In this case, the existing classes will become subclasses.</a:t>
            </a:r>
          </a:p>
          <a:p>
            <a:pPr lvl="1"/>
            <a:endParaRPr lang="en-US" sz="1400" dirty="0"/>
          </a:p>
          <a:p>
            <a:pPr lvl="1"/>
            <a:r>
              <a:rPr lang="en-US" sz="1400" dirty="0"/>
              <a:t>After you have determined which treatment method to use and implemented it, you may be able to delete one of the classes.</a:t>
            </a:r>
            <a:endParaRPr lang="en-US" sz="1400" b="1" i="1" dirty="0"/>
          </a:p>
        </p:txBody>
      </p:sp>
      <p:sp>
        <p:nvSpPr>
          <p:cNvPr id="4" name="Content Placeholder 2">
            <a:extLst>
              <a:ext uri="{FF2B5EF4-FFF2-40B4-BE49-F238E27FC236}">
                <a16:creationId xmlns:a16="http://schemas.microsoft.com/office/drawing/2014/main" id="{54F3B8CD-9F76-3E48-8863-51BBEBED99E7}"/>
              </a:ext>
            </a:extLst>
          </p:cNvPr>
          <p:cNvSpPr txBox="1">
            <a:spLocks/>
          </p:cNvSpPr>
          <p:nvPr/>
        </p:nvSpPr>
        <p:spPr>
          <a:xfrm>
            <a:off x="5856890" y="771441"/>
            <a:ext cx="5657193" cy="53151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Payoff</a:t>
            </a:r>
          </a:p>
          <a:p>
            <a:pPr lvl="1"/>
            <a:r>
              <a:rPr lang="en-US" sz="1600" dirty="0"/>
              <a:t>You get rid of unnecessary duplicated code, making the resulting code less bulky.</a:t>
            </a:r>
          </a:p>
          <a:p>
            <a:pPr lvl="1"/>
            <a:endParaRPr lang="en-US" sz="1600" dirty="0"/>
          </a:p>
          <a:p>
            <a:pPr lvl="1"/>
            <a:r>
              <a:rPr lang="en-US" sz="1600" dirty="0"/>
              <a:t>Code becomes more readable and understandable (you no longer have to guess the reason for creation of a second class performing the exact same functions as the first one).</a:t>
            </a:r>
          </a:p>
          <a:p>
            <a:pPr lvl="1"/>
            <a:endParaRPr lang="en-US" sz="1600" b="1" dirty="0"/>
          </a:p>
          <a:p>
            <a:r>
              <a:rPr lang="en-US" sz="2000" b="1" dirty="0"/>
              <a:t>When to Ignore</a:t>
            </a:r>
          </a:p>
          <a:p>
            <a:pPr lvl="1"/>
            <a:r>
              <a:rPr lang="en-US" sz="1600" dirty="0"/>
              <a:t>Sometimes merging classes is impossible or so difficult as to be pointless. One example is when the alternative classes are in different libraries that each have their own version of the class.</a:t>
            </a:r>
            <a:endParaRPr lang="en-EG" sz="1600" dirty="0"/>
          </a:p>
        </p:txBody>
      </p:sp>
    </p:spTree>
    <p:extLst>
      <p:ext uri="{BB962C8B-B14F-4D97-AF65-F5344CB8AC3E}">
        <p14:creationId xmlns:p14="http://schemas.microsoft.com/office/powerpoint/2010/main" val="126401509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dirty="0">
                <a:solidFill>
                  <a:srgbClr val="FFFFFF"/>
                </a:solidFill>
              </a:rPr>
              <a:t>Rename Method</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227045007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A0DDAF7-11EA-D945-A8F2-72BD978E402C}"/>
              </a:ext>
            </a:extLst>
          </p:cNvPr>
          <p:cNvSpPr txBox="1">
            <a:spLocks/>
          </p:cNvSpPr>
          <p:nvPr/>
        </p:nvSpPr>
        <p:spPr>
          <a:xfrm>
            <a:off x="174734" y="264017"/>
            <a:ext cx="1689538" cy="906627"/>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Simplifying Method Calls</a:t>
            </a:r>
            <a:endParaRPr lang="en-EG" sz="1200" dirty="0"/>
          </a:p>
        </p:txBody>
      </p:sp>
      <p:sp>
        <p:nvSpPr>
          <p:cNvPr id="4" name="Title 1">
            <a:extLst>
              <a:ext uri="{FF2B5EF4-FFF2-40B4-BE49-F238E27FC236}">
                <a16:creationId xmlns:a16="http://schemas.microsoft.com/office/drawing/2014/main" id="{1A5CF460-2CF7-3040-B532-4A0AEE2BAF35}"/>
              </a:ext>
            </a:extLst>
          </p:cNvPr>
          <p:cNvSpPr txBox="1">
            <a:spLocks/>
          </p:cNvSpPr>
          <p:nvPr/>
        </p:nvSpPr>
        <p:spPr>
          <a:xfrm>
            <a:off x="2103382" y="264017"/>
            <a:ext cx="1689538" cy="906627"/>
          </a:xfrm>
          <a:prstGeom prst="rect">
            <a:avLst/>
          </a:prstGeom>
          <a:solidFill>
            <a:schemeClr val="accent2">
              <a:lumMod val="20000"/>
              <a:lumOff val="80000"/>
            </a:schemeClr>
          </a:solidFill>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Rename Method</a:t>
            </a:r>
          </a:p>
        </p:txBody>
      </p:sp>
      <p:sp>
        <p:nvSpPr>
          <p:cNvPr id="6" name="TextBox 5">
            <a:extLst>
              <a:ext uri="{FF2B5EF4-FFF2-40B4-BE49-F238E27FC236}">
                <a16:creationId xmlns:a16="http://schemas.microsoft.com/office/drawing/2014/main" id="{48ADC927-F7E9-EB4F-8C60-DAE42C28B58A}"/>
              </a:ext>
            </a:extLst>
          </p:cNvPr>
          <p:cNvSpPr txBox="1"/>
          <p:nvPr/>
        </p:nvSpPr>
        <p:spPr>
          <a:xfrm>
            <a:off x="174734" y="1271551"/>
            <a:ext cx="3618186" cy="2031325"/>
          </a:xfrm>
          <a:prstGeom prst="rect">
            <a:avLst/>
          </a:prstGeom>
          <a:noFill/>
        </p:spPr>
        <p:txBody>
          <a:bodyPr wrap="square">
            <a:spAutoFit/>
          </a:bodyPr>
          <a:lstStyle/>
          <a:p>
            <a:pPr algn="l"/>
            <a:r>
              <a:rPr lang="en-US" b="1" i="0" dirty="0">
                <a:solidFill>
                  <a:srgbClr val="444444"/>
                </a:solidFill>
                <a:effectLst/>
                <a:latin typeface="PT Sans" panose="020B0503020203020204" pitchFamily="34" charset="77"/>
              </a:rPr>
              <a:t>Problem</a:t>
            </a:r>
          </a:p>
          <a:p>
            <a:pPr algn="l"/>
            <a:r>
              <a:rPr lang="en-US" b="0" i="0" dirty="0">
                <a:solidFill>
                  <a:srgbClr val="444444"/>
                </a:solidFill>
                <a:effectLst/>
                <a:latin typeface="PT Sans" panose="020B0503020203020204" pitchFamily="34" charset="77"/>
              </a:rPr>
              <a:t>The name of a method doesn’t explain what the method does.</a:t>
            </a:r>
          </a:p>
          <a:p>
            <a:pPr algn="l"/>
            <a:r>
              <a:rPr lang="en-US" b="1" i="0" dirty="0">
                <a:solidFill>
                  <a:srgbClr val="444444"/>
                </a:solidFill>
                <a:effectLst/>
                <a:latin typeface="PT Sans" panose="020B0503020203020204" pitchFamily="34" charset="77"/>
              </a:rPr>
              <a:t>Solution</a:t>
            </a:r>
          </a:p>
          <a:p>
            <a:pPr algn="l"/>
            <a:r>
              <a:rPr lang="en-US" b="0" i="0" dirty="0">
                <a:solidFill>
                  <a:srgbClr val="444444"/>
                </a:solidFill>
                <a:effectLst/>
                <a:latin typeface="PT Sans" panose="020B0503020203020204" pitchFamily="34" charset="77"/>
              </a:rPr>
              <a:t>Rename the method.</a:t>
            </a:r>
          </a:p>
          <a:p>
            <a:pPr algn="l"/>
            <a:br>
              <a:rPr lang="en-US" b="0" i="0" dirty="0">
                <a:solidFill>
                  <a:srgbClr val="444444"/>
                </a:solidFill>
                <a:effectLst/>
                <a:latin typeface="PT Sans" panose="020B0503020203020204" pitchFamily="34" charset="77"/>
              </a:rPr>
            </a:br>
            <a:endParaRPr lang="en-US" b="0" i="0" dirty="0">
              <a:solidFill>
                <a:srgbClr val="444444"/>
              </a:solidFill>
              <a:effectLst/>
              <a:latin typeface="PT Sans" panose="020B0503020203020204" pitchFamily="34" charset="77"/>
            </a:endParaRPr>
          </a:p>
        </p:txBody>
      </p:sp>
      <p:pic>
        <p:nvPicPr>
          <p:cNvPr id="3" name="Picture 2">
            <a:extLst>
              <a:ext uri="{FF2B5EF4-FFF2-40B4-BE49-F238E27FC236}">
                <a16:creationId xmlns:a16="http://schemas.microsoft.com/office/drawing/2014/main" id="{1AC80D19-1F6C-D146-BC2E-9FDB5F08682B}"/>
              </a:ext>
            </a:extLst>
          </p:cNvPr>
          <p:cNvPicPr>
            <a:picLocks noChangeAspect="1"/>
          </p:cNvPicPr>
          <p:nvPr/>
        </p:nvPicPr>
        <p:blipFill>
          <a:blip r:embed="rId2"/>
          <a:stretch>
            <a:fillRect/>
          </a:stretch>
        </p:blipFill>
        <p:spPr>
          <a:xfrm>
            <a:off x="174734" y="3047216"/>
            <a:ext cx="3574894" cy="1015817"/>
          </a:xfrm>
          <a:prstGeom prst="rect">
            <a:avLst/>
          </a:prstGeom>
        </p:spPr>
      </p:pic>
      <p:sp>
        <p:nvSpPr>
          <p:cNvPr id="9" name="TextBox 8">
            <a:extLst>
              <a:ext uri="{FF2B5EF4-FFF2-40B4-BE49-F238E27FC236}">
                <a16:creationId xmlns:a16="http://schemas.microsoft.com/office/drawing/2014/main" id="{1BE8B09A-A242-854F-B42E-BAFC39CE85EA}"/>
              </a:ext>
            </a:extLst>
          </p:cNvPr>
          <p:cNvSpPr txBox="1"/>
          <p:nvPr/>
        </p:nvSpPr>
        <p:spPr>
          <a:xfrm>
            <a:off x="5129049" y="274527"/>
            <a:ext cx="6138040" cy="6155531"/>
          </a:xfrm>
          <a:prstGeom prst="rect">
            <a:avLst/>
          </a:prstGeom>
          <a:noFill/>
        </p:spPr>
        <p:txBody>
          <a:bodyPr wrap="square">
            <a:spAutoFit/>
          </a:bodyPr>
          <a:lstStyle/>
          <a:p>
            <a:pPr algn="l"/>
            <a:r>
              <a:rPr lang="en-US" sz="1600" b="1" i="0" dirty="0">
                <a:solidFill>
                  <a:srgbClr val="444444"/>
                </a:solidFill>
                <a:effectLst/>
                <a:latin typeface="PT Sans" panose="020B0503020203020204" pitchFamily="34" charset="77"/>
              </a:rPr>
              <a:t>Why Refactor</a:t>
            </a:r>
          </a:p>
          <a:p>
            <a:pPr algn="l"/>
            <a:r>
              <a:rPr lang="en-US" sz="1600" b="0" i="0" dirty="0">
                <a:solidFill>
                  <a:srgbClr val="444444"/>
                </a:solidFill>
                <a:effectLst/>
                <a:latin typeface="PT Sans" panose="020B0503020203020204" pitchFamily="34" charset="77"/>
              </a:rPr>
              <a:t>Perhaps a method was poorly named from the very beginning—for example, someone created the method in a rush and didn’t give proper care to naming it well.</a:t>
            </a:r>
          </a:p>
          <a:p>
            <a:pPr algn="l"/>
            <a:r>
              <a:rPr lang="en-US" sz="1600" b="0" i="0" dirty="0">
                <a:solidFill>
                  <a:srgbClr val="444444"/>
                </a:solidFill>
                <a:effectLst/>
                <a:latin typeface="PT Sans" panose="020B0503020203020204" pitchFamily="34" charset="77"/>
              </a:rPr>
              <a:t>Or perhaps the method was well named at first but as its functionality grew, the method name stopped being a good descriptor.</a:t>
            </a:r>
          </a:p>
          <a:p>
            <a:pPr algn="l"/>
            <a:r>
              <a:rPr lang="en-US" sz="1600" b="1" i="0" dirty="0">
                <a:solidFill>
                  <a:srgbClr val="444444"/>
                </a:solidFill>
                <a:effectLst/>
                <a:latin typeface="PT Sans" panose="020B0503020203020204" pitchFamily="34" charset="77"/>
              </a:rPr>
              <a:t>Benefits</a:t>
            </a:r>
          </a:p>
          <a:p>
            <a:pPr algn="l">
              <a:buFont typeface="Arial" panose="020B0604020202020204" pitchFamily="34" charset="0"/>
              <a:buChar char="•"/>
            </a:pPr>
            <a:r>
              <a:rPr lang="en-US" sz="1600" b="0" i="0" dirty="0">
                <a:solidFill>
                  <a:srgbClr val="444444"/>
                </a:solidFill>
                <a:effectLst/>
                <a:latin typeface="PT Sans" panose="020B0503020203020204" pitchFamily="34" charset="77"/>
              </a:rPr>
              <a:t>Code readability. Try to give the new method a name that reflects what it does. Something like </a:t>
            </a:r>
            <a:r>
              <a:rPr lang="en-US" sz="1600" b="0" i="0" dirty="0" err="1">
                <a:solidFill>
                  <a:srgbClr val="444444"/>
                </a:solidFill>
                <a:effectLst/>
                <a:latin typeface="PT Sans" panose="020B0503020203020204" pitchFamily="34" charset="77"/>
              </a:rPr>
              <a:t>createOrder</a:t>
            </a:r>
            <a:r>
              <a:rPr lang="en-US" sz="1600" b="0" i="0" dirty="0">
                <a:solidFill>
                  <a:srgbClr val="444444"/>
                </a:solidFill>
                <a:effectLst/>
                <a:latin typeface="PT Sans" panose="020B0503020203020204" pitchFamily="34" charset="77"/>
              </a:rPr>
              <a:t>(), </a:t>
            </a:r>
            <a:r>
              <a:rPr lang="en-US" sz="1600" b="0" i="0" dirty="0" err="1">
                <a:solidFill>
                  <a:srgbClr val="444444"/>
                </a:solidFill>
                <a:effectLst/>
                <a:latin typeface="PT Sans" panose="020B0503020203020204" pitchFamily="34" charset="77"/>
              </a:rPr>
              <a:t>renderCustomerInfo</a:t>
            </a:r>
            <a:r>
              <a:rPr lang="en-US" sz="1600" b="0" i="0" dirty="0">
                <a:solidFill>
                  <a:srgbClr val="444444"/>
                </a:solidFill>
                <a:effectLst/>
                <a:latin typeface="PT Sans" panose="020B0503020203020204" pitchFamily="34" charset="77"/>
              </a:rPr>
              <a:t>(), etc.</a:t>
            </a:r>
          </a:p>
          <a:p>
            <a:pPr algn="l"/>
            <a:r>
              <a:rPr lang="en-US" sz="1600" b="1" i="0" dirty="0">
                <a:solidFill>
                  <a:srgbClr val="444444"/>
                </a:solidFill>
                <a:effectLst/>
                <a:latin typeface="PT Sans" panose="020B0503020203020204" pitchFamily="34" charset="77"/>
              </a:rPr>
              <a:t>How to Refactor</a:t>
            </a:r>
          </a:p>
          <a:p>
            <a:pPr algn="l">
              <a:buFont typeface="+mj-lt"/>
              <a:buAutoNum type="arabicPeriod"/>
            </a:pPr>
            <a:r>
              <a:rPr lang="en-US" sz="1600" b="0" i="0" dirty="0">
                <a:solidFill>
                  <a:srgbClr val="444444"/>
                </a:solidFill>
                <a:effectLst/>
                <a:latin typeface="PT Sans" panose="020B0503020203020204" pitchFamily="34" charset="77"/>
              </a:rPr>
              <a:t>See whether the method is defined in a superclass or subclass. If so, you must repeat all steps in these classes too.</a:t>
            </a:r>
          </a:p>
          <a:p>
            <a:pPr algn="l">
              <a:buFont typeface="+mj-lt"/>
              <a:buAutoNum type="arabicPeriod"/>
            </a:pPr>
            <a:r>
              <a:rPr lang="en-US" sz="1600" b="0" i="0" dirty="0">
                <a:solidFill>
                  <a:srgbClr val="444444"/>
                </a:solidFill>
                <a:effectLst/>
                <a:latin typeface="PT Sans" panose="020B0503020203020204" pitchFamily="34" charset="77"/>
              </a:rPr>
              <a:t>The next method is important for maintaining the functionality of the program during the refactoring process. Create a new method with a new name. Copy the code of the old method to it. Delete all the code in the old method and, instead of it, insert a call for the new method.</a:t>
            </a:r>
          </a:p>
          <a:p>
            <a:pPr algn="l">
              <a:buFont typeface="+mj-lt"/>
              <a:buAutoNum type="arabicPeriod"/>
            </a:pPr>
            <a:r>
              <a:rPr lang="en-US" sz="1600" b="0" i="0" dirty="0">
                <a:solidFill>
                  <a:srgbClr val="444444"/>
                </a:solidFill>
                <a:effectLst/>
                <a:latin typeface="PT Sans" panose="020B0503020203020204" pitchFamily="34" charset="77"/>
              </a:rPr>
              <a:t>Find all references to the old method and replace them with references to the new one.</a:t>
            </a:r>
          </a:p>
          <a:p>
            <a:pPr algn="l">
              <a:buFont typeface="+mj-lt"/>
              <a:buAutoNum type="arabicPeriod"/>
            </a:pPr>
            <a:r>
              <a:rPr lang="en-US" sz="1600" b="0" i="0" dirty="0">
                <a:solidFill>
                  <a:srgbClr val="444444"/>
                </a:solidFill>
                <a:effectLst/>
                <a:latin typeface="PT Sans" panose="020B0503020203020204" pitchFamily="34" charset="77"/>
              </a:rPr>
              <a:t>Delete the old method. If the old method is part of a public interface, don’t perform this step. Instead, mark the old method as deprecated</a:t>
            </a:r>
          </a:p>
        </p:txBody>
      </p:sp>
    </p:spTree>
    <p:extLst>
      <p:ext uri="{BB962C8B-B14F-4D97-AF65-F5344CB8AC3E}">
        <p14:creationId xmlns:p14="http://schemas.microsoft.com/office/powerpoint/2010/main" val="5641499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dirty="0">
                <a:solidFill>
                  <a:srgbClr val="FFFFFF"/>
                </a:solidFill>
              </a:rPr>
              <a:t>Move Method</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113376271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dirty="0">
                <a:solidFill>
                  <a:srgbClr val="FFFFFF"/>
                </a:solidFill>
              </a:rPr>
              <a:t>Add Parameter</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232025227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A0DDAF7-11EA-D945-A8F2-72BD978E402C}"/>
              </a:ext>
            </a:extLst>
          </p:cNvPr>
          <p:cNvSpPr txBox="1">
            <a:spLocks/>
          </p:cNvSpPr>
          <p:nvPr/>
        </p:nvSpPr>
        <p:spPr>
          <a:xfrm>
            <a:off x="174734" y="264017"/>
            <a:ext cx="1689538" cy="906627"/>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Simplifying Method Calls</a:t>
            </a:r>
            <a:endParaRPr lang="en-EG" sz="1200" dirty="0"/>
          </a:p>
        </p:txBody>
      </p:sp>
      <p:sp>
        <p:nvSpPr>
          <p:cNvPr id="4" name="Title 1">
            <a:extLst>
              <a:ext uri="{FF2B5EF4-FFF2-40B4-BE49-F238E27FC236}">
                <a16:creationId xmlns:a16="http://schemas.microsoft.com/office/drawing/2014/main" id="{1A5CF460-2CF7-3040-B532-4A0AEE2BAF35}"/>
              </a:ext>
            </a:extLst>
          </p:cNvPr>
          <p:cNvSpPr txBox="1">
            <a:spLocks/>
          </p:cNvSpPr>
          <p:nvPr/>
        </p:nvSpPr>
        <p:spPr>
          <a:xfrm>
            <a:off x="2103382" y="264017"/>
            <a:ext cx="1689538" cy="906627"/>
          </a:xfrm>
          <a:prstGeom prst="rect">
            <a:avLst/>
          </a:prstGeom>
          <a:solidFill>
            <a:schemeClr val="accent2">
              <a:lumMod val="20000"/>
              <a:lumOff val="80000"/>
            </a:schemeClr>
          </a:solidFill>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Add Parameter</a:t>
            </a:r>
          </a:p>
        </p:txBody>
      </p:sp>
      <p:sp>
        <p:nvSpPr>
          <p:cNvPr id="8" name="TextBox 7">
            <a:extLst>
              <a:ext uri="{FF2B5EF4-FFF2-40B4-BE49-F238E27FC236}">
                <a16:creationId xmlns:a16="http://schemas.microsoft.com/office/drawing/2014/main" id="{57B5F55C-7336-B440-B4C6-9CA56AF03E7F}"/>
              </a:ext>
            </a:extLst>
          </p:cNvPr>
          <p:cNvSpPr txBox="1"/>
          <p:nvPr/>
        </p:nvSpPr>
        <p:spPr>
          <a:xfrm>
            <a:off x="174734" y="1268811"/>
            <a:ext cx="3618186" cy="1754326"/>
          </a:xfrm>
          <a:prstGeom prst="rect">
            <a:avLst/>
          </a:prstGeom>
          <a:noFill/>
        </p:spPr>
        <p:txBody>
          <a:bodyPr wrap="square">
            <a:spAutoFit/>
          </a:bodyPr>
          <a:lstStyle/>
          <a:p>
            <a:pPr algn="l"/>
            <a:r>
              <a:rPr lang="en-US" b="1" i="0" dirty="0">
                <a:solidFill>
                  <a:srgbClr val="444444"/>
                </a:solidFill>
                <a:effectLst/>
                <a:latin typeface="PT Sans" panose="020B0503020203020204" pitchFamily="34" charset="77"/>
              </a:rPr>
              <a:t>Problem</a:t>
            </a:r>
          </a:p>
          <a:p>
            <a:pPr algn="l"/>
            <a:r>
              <a:rPr lang="en-US" b="0" i="0" dirty="0">
                <a:solidFill>
                  <a:srgbClr val="444444"/>
                </a:solidFill>
                <a:effectLst/>
                <a:latin typeface="PT Sans" panose="020B0503020203020204" pitchFamily="34" charset="77"/>
              </a:rPr>
              <a:t>A method doesn’t have enough data to perform certain actions.</a:t>
            </a:r>
          </a:p>
          <a:p>
            <a:pPr algn="l"/>
            <a:r>
              <a:rPr lang="en-US" b="1" i="0" dirty="0">
                <a:solidFill>
                  <a:srgbClr val="444444"/>
                </a:solidFill>
                <a:effectLst/>
                <a:latin typeface="PT Sans" panose="020B0503020203020204" pitchFamily="34" charset="77"/>
              </a:rPr>
              <a:t>Solution</a:t>
            </a:r>
          </a:p>
          <a:p>
            <a:pPr algn="l"/>
            <a:r>
              <a:rPr lang="en-US" b="0" i="0" dirty="0">
                <a:solidFill>
                  <a:srgbClr val="444444"/>
                </a:solidFill>
                <a:effectLst/>
                <a:latin typeface="PT Sans" panose="020B0503020203020204" pitchFamily="34" charset="77"/>
              </a:rPr>
              <a:t>Create a new parameter to pass the necessary data.</a:t>
            </a:r>
          </a:p>
        </p:txBody>
      </p:sp>
      <p:pic>
        <p:nvPicPr>
          <p:cNvPr id="5" name="Picture 4">
            <a:extLst>
              <a:ext uri="{FF2B5EF4-FFF2-40B4-BE49-F238E27FC236}">
                <a16:creationId xmlns:a16="http://schemas.microsoft.com/office/drawing/2014/main" id="{E891BD05-0600-134C-868A-4FC98DD55A99}"/>
              </a:ext>
            </a:extLst>
          </p:cNvPr>
          <p:cNvPicPr>
            <a:picLocks noChangeAspect="1"/>
          </p:cNvPicPr>
          <p:nvPr/>
        </p:nvPicPr>
        <p:blipFill>
          <a:blip r:embed="rId2"/>
          <a:stretch>
            <a:fillRect/>
          </a:stretch>
        </p:blipFill>
        <p:spPr>
          <a:xfrm>
            <a:off x="242225" y="3429000"/>
            <a:ext cx="3722314" cy="1071367"/>
          </a:xfrm>
          <a:prstGeom prst="rect">
            <a:avLst/>
          </a:prstGeom>
        </p:spPr>
      </p:pic>
      <p:sp>
        <p:nvSpPr>
          <p:cNvPr id="11" name="TextBox 10">
            <a:extLst>
              <a:ext uri="{FF2B5EF4-FFF2-40B4-BE49-F238E27FC236}">
                <a16:creationId xmlns:a16="http://schemas.microsoft.com/office/drawing/2014/main" id="{C506D72A-C099-ED4F-9BCD-E8169E3620D3}"/>
              </a:ext>
            </a:extLst>
          </p:cNvPr>
          <p:cNvSpPr txBox="1"/>
          <p:nvPr/>
        </p:nvSpPr>
        <p:spPr>
          <a:xfrm>
            <a:off x="4876800" y="264017"/>
            <a:ext cx="6138040" cy="5078313"/>
          </a:xfrm>
          <a:prstGeom prst="rect">
            <a:avLst/>
          </a:prstGeom>
          <a:noFill/>
        </p:spPr>
        <p:txBody>
          <a:bodyPr wrap="square">
            <a:spAutoFit/>
          </a:bodyPr>
          <a:lstStyle/>
          <a:p>
            <a:pPr algn="l"/>
            <a:r>
              <a:rPr lang="en-US" sz="1200" b="1" i="0" dirty="0">
                <a:solidFill>
                  <a:srgbClr val="444444"/>
                </a:solidFill>
                <a:effectLst/>
                <a:latin typeface="PT Sans" panose="020B0503020203020204" pitchFamily="34" charset="77"/>
              </a:rPr>
              <a:t>Why Refactor</a:t>
            </a:r>
          </a:p>
          <a:p>
            <a:pPr algn="l"/>
            <a:r>
              <a:rPr lang="en-US" sz="1200" b="0" i="0" dirty="0">
                <a:solidFill>
                  <a:srgbClr val="444444"/>
                </a:solidFill>
                <a:effectLst/>
                <a:latin typeface="PT Sans" panose="020B0503020203020204" pitchFamily="34" charset="77"/>
              </a:rPr>
              <a:t>You need to make changes to a method and these changes require adding information or data that was previously not available to the method.</a:t>
            </a:r>
          </a:p>
          <a:p>
            <a:pPr algn="l"/>
            <a:r>
              <a:rPr lang="en-US" sz="1200" b="1" i="0" dirty="0">
                <a:solidFill>
                  <a:srgbClr val="444444"/>
                </a:solidFill>
                <a:effectLst/>
                <a:latin typeface="PT Sans" panose="020B0503020203020204" pitchFamily="34" charset="77"/>
              </a:rPr>
              <a:t>Benefits</a:t>
            </a:r>
          </a:p>
          <a:p>
            <a:pPr algn="l">
              <a:buFont typeface="Arial" panose="020B0604020202020204" pitchFamily="34" charset="0"/>
              <a:buChar char="•"/>
            </a:pPr>
            <a:r>
              <a:rPr lang="en-US" sz="1200" b="0" i="0" dirty="0">
                <a:solidFill>
                  <a:srgbClr val="444444"/>
                </a:solidFill>
                <a:effectLst/>
                <a:latin typeface="PT Sans" panose="020B0503020203020204" pitchFamily="34" charset="77"/>
              </a:rPr>
              <a:t>The choice here is between adding a new parameter and adding a new private field that contains the data needed by the method. A parameter is preferable when you need some occasional or frequently changing data for which there’s no point in holding it in an object all of the time. In this case, the refactoring will pay off. Otherwise, add a private field and fill it with the necessary data before calling the method.</a:t>
            </a:r>
          </a:p>
          <a:p>
            <a:pPr algn="l"/>
            <a:r>
              <a:rPr lang="en-US" sz="1200" b="1" i="0" dirty="0">
                <a:solidFill>
                  <a:srgbClr val="444444"/>
                </a:solidFill>
                <a:effectLst/>
                <a:latin typeface="PT Sans" panose="020B0503020203020204" pitchFamily="34" charset="77"/>
              </a:rPr>
              <a:t>Drawbacks</a:t>
            </a:r>
          </a:p>
          <a:p>
            <a:pPr algn="l">
              <a:buFont typeface="Arial" panose="020B0604020202020204" pitchFamily="34" charset="0"/>
              <a:buChar char="•"/>
            </a:pPr>
            <a:r>
              <a:rPr lang="en-US" sz="1200" b="0" i="0" dirty="0">
                <a:solidFill>
                  <a:srgbClr val="444444"/>
                </a:solidFill>
                <a:effectLst/>
                <a:latin typeface="PT Sans" panose="020B0503020203020204" pitchFamily="34" charset="77"/>
              </a:rPr>
              <a:t>Adding a new parameter is always easier than removing it, which is why parameter lists frequently balloon to grotesque sizes. This smell is known as the </a:t>
            </a:r>
            <a:r>
              <a:rPr lang="en-US" sz="1200" b="1" i="0" u="none" strike="noStrike" dirty="0">
                <a:solidFill>
                  <a:srgbClr val="444444"/>
                </a:solidFill>
                <a:effectLst/>
                <a:latin typeface="PT Sans" panose="020B0503020203020204" pitchFamily="34" charset="77"/>
                <a:hlinkClick r:id="rId3"/>
              </a:rPr>
              <a:t>Long Parameter List</a:t>
            </a:r>
            <a:r>
              <a:rPr lang="en-US" sz="1200" b="0" i="0" dirty="0">
                <a:solidFill>
                  <a:srgbClr val="444444"/>
                </a:solidFill>
                <a:effectLst/>
                <a:latin typeface="PT Sans" panose="020B0503020203020204" pitchFamily="34" charset="77"/>
              </a:rPr>
              <a:t>.</a:t>
            </a:r>
          </a:p>
          <a:p>
            <a:pPr algn="l">
              <a:buFont typeface="Arial" panose="020B0604020202020204" pitchFamily="34" charset="0"/>
              <a:buChar char="•"/>
            </a:pPr>
            <a:r>
              <a:rPr lang="en-US" sz="1200" b="0" i="0" dirty="0">
                <a:solidFill>
                  <a:srgbClr val="444444"/>
                </a:solidFill>
                <a:effectLst/>
                <a:latin typeface="PT Sans" panose="020B0503020203020204" pitchFamily="34" charset="77"/>
              </a:rPr>
              <a:t>If you need to add a new parameter, sometimes this means that your class doesn’t contain the necessary data or the existing parameters don’t contain the necessary related data. In both cases, the best solution is to consider moving data to the main class or to other classes whose objects are already accessible from inside the method.</a:t>
            </a:r>
          </a:p>
          <a:p>
            <a:pPr algn="l"/>
            <a:r>
              <a:rPr lang="en-US" sz="1200" b="1" i="0" dirty="0">
                <a:solidFill>
                  <a:srgbClr val="444444"/>
                </a:solidFill>
                <a:effectLst/>
                <a:latin typeface="PT Sans" panose="020B0503020203020204" pitchFamily="34" charset="77"/>
              </a:rPr>
              <a:t>How to Refactor</a:t>
            </a:r>
          </a:p>
          <a:p>
            <a:pPr algn="l">
              <a:buFont typeface="+mj-lt"/>
              <a:buAutoNum type="arabicPeriod"/>
            </a:pPr>
            <a:r>
              <a:rPr lang="en-US" sz="1200" b="0" i="0" dirty="0">
                <a:solidFill>
                  <a:srgbClr val="444444"/>
                </a:solidFill>
                <a:effectLst/>
                <a:latin typeface="PT Sans" panose="020B0503020203020204" pitchFamily="34" charset="77"/>
              </a:rPr>
              <a:t>See whether the method is defined in a superclass or subclass. If the method is present in them, you will need to repeat all the steps in these classes as well.</a:t>
            </a:r>
          </a:p>
          <a:p>
            <a:pPr algn="l">
              <a:buFont typeface="+mj-lt"/>
              <a:buAutoNum type="arabicPeriod"/>
            </a:pPr>
            <a:r>
              <a:rPr lang="en-US" sz="1200" b="0" i="0" dirty="0">
                <a:solidFill>
                  <a:srgbClr val="444444"/>
                </a:solidFill>
                <a:effectLst/>
                <a:latin typeface="PT Sans" panose="020B0503020203020204" pitchFamily="34" charset="77"/>
              </a:rPr>
              <a:t>The following step is critical for keeping your program functional during the refactoring process. Create a new method by copying the old one and add the necessary parameter to it. Replace the code for the old method with a call to the new method. You can plug in any value to the new parameter (such as null for objects or a zero for numbers).</a:t>
            </a:r>
          </a:p>
          <a:p>
            <a:pPr algn="l">
              <a:buFont typeface="+mj-lt"/>
              <a:buAutoNum type="arabicPeriod"/>
            </a:pPr>
            <a:r>
              <a:rPr lang="en-US" sz="1200" b="0" i="0" dirty="0">
                <a:solidFill>
                  <a:srgbClr val="444444"/>
                </a:solidFill>
                <a:effectLst/>
                <a:latin typeface="PT Sans" panose="020B0503020203020204" pitchFamily="34" charset="77"/>
              </a:rPr>
              <a:t>Find all references to the old method and replace them with references to the new method.</a:t>
            </a:r>
          </a:p>
          <a:p>
            <a:pPr algn="l">
              <a:buFont typeface="+mj-lt"/>
              <a:buAutoNum type="arabicPeriod"/>
            </a:pPr>
            <a:r>
              <a:rPr lang="en-US" sz="1200" b="0" i="0" dirty="0">
                <a:solidFill>
                  <a:srgbClr val="444444"/>
                </a:solidFill>
                <a:effectLst/>
                <a:latin typeface="PT Sans" panose="020B0503020203020204" pitchFamily="34" charset="77"/>
              </a:rPr>
              <a:t>Delete the old method. Deletion isn’t possible if the old method is part of the public interface. If that’s the case, mark the old method as deprecated.</a:t>
            </a:r>
          </a:p>
        </p:txBody>
      </p:sp>
    </p:spTree>
    <p:extLst>
      <p:ext uri="{BB962C8B-B14F-4D97-AF65-F5344CB8AC3E}">
        <p14:creationId xmlns:p14="http://schemas.microsoft.com/office/powerpoint/2010/main" val="1616703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9">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A69349-6269-3544-8E04-1985D6CECE33}"/>
              </a:ext>
            </a:extLst>
          </p:cNvPr>
          <p:cNvSpPr>
            <a:spLocks noGrp="1"/>
          </p:cNvSpPr>
          <p:nvPr>
            <p:ph type="ctrTitle"/>
          </p:nvPr>
        </p:nvSpPr>
        <p:spPr>
          <a:xfrm>
            <a:off x="1848465" y="3298722"/>
            <a:ext cx="8495070" cy="1784402"/>
          </a:xfrm>
        </p:spPr>
        <p:txBody>
          <a:bodyPr anchor="b">
            <a:normAutofit/>
          </a:bodyPr>
          <a:lstStyle/>
          <a:p>
            <a:r>
              <a:rPr lang="en-EG" dirty="0">
                <a:solidFill>
                  <a:srgbClr val="FFFFFF"/>
                </a:solidFill>
              </a:rPr>
              <a:t>Code Smells</a:t>
            </a:r>
          </a:p>
        </p:txBody>
      </p:sp>
      <p:sp>
        <p:nvSpPr>
          <p:cNvPr id="3" name="Subtitle 2">
            <a:extLst>
              <a:ext uri="{FF2B5EF4-FFF2-40B4-BE49-F238E27FC236}">
                <a16:creationId xmlns:a16="http://schemas.microsoft.com/office/drawing/2014/main" id="{A74F60AA-E13C-034D-9451-D05BC81E8F80}"/>
              </a:ext>
            </a:extLst>
          </p:cNvPr>
          <p:cNvSpPr>
            <a:spLocks noGrp="1"/>
          </p:cNvSpPr>
          <p:nvPr>
            <p:ph type="subTitle" idx="1"/>
          </p:nvPr>
        </p:nvSpPr>
        <p:spPr>
          <a:xfrm>
            <a:off x="1848465" y="5258851"/>
            <a:ext cx="8495070" cy="904005"/>
          </a:xfrm>
        </p:spPr>
        <p:txBody>
          <a:bodyPr>
            <a:normAutofit/>
          </a:bodyPr>
          <a:lstStyle/>
          <a:p>
            <a:r>
              <a:rPr lang="en-EG" dirty="0">
                <a:solidFill>
                  <a:srgbClr val="FFFFFF"/>
                </a:solidFill>
              </a:rPr>
              <a:t>Abdelhalim Badr</a:t>
            </a:r>
          </a:p>
          <a:p>
            <a:r>
              <a:rPr lang="en-EG" dirty="0">
                <a:solidFill>
                  <a:srgbClr val="FFFFFF"/>
                </a:solidFill>
              </a:rPr>
              <a:t>Tech – 02 </a:t>
            </a:r>
          </a:p>
        </p:txBody>
      </p:sp>
      <p:sp>
        <p:nvSpPr>
          <p:cNvPr id="62" name="Oval 61">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5" name="Graphic 54" descr="Code">
            <a:extLst>
              <a:ext uri="{FF2B5EF4-FFF2-40B4-BE49-F238E27FC236}">
                <a16:creationId xmlns:a16="http://schemas.microsoft.com/office/drawing/2014/main" id="{842F1154-143C-46D1-B15A-D6BCD900CC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val="260486203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dirty="0">
                <a:solidFill>
                  <a:srgbClr val="FFFFFF"/>
                </a:solidFill>
              </a:rPr>
              <a:t>Parameterize Method</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114828173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A0DDAF7-11EA-D945-A8F2-72BD978E402C}"/>
              </a:ext>
            </a:extLst>
          </p:cNvPr>
          <p:cNvSpPr txBox="1">
            <a:spLocks/>
          </p:cNvSpPr>
          <p:nvPr/>
        </p:nvSpPr>
        <p:spPr>
          <a:xfrm>
            <a:off x="174734" y="264017"/>
            <a:ext cx="1689538" cy="906627"/>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Simplifying Method Calls</a:t>
            </a:r>
            <a:endParaRPr lang="en-EG" sz="1200" dirty="0"/>
          </a:p>
        </p:txBody>
      </p:sp>
      <p:sp>
        <p:nvSpPr>
          <p:cNvPr id="4" name="Title 1">
            <a:extLst>
              <a:ext uri="{FF2B5EF4-FFF2-40B4-BE49-F238E27FC236}">
                <a16:creationId xmlns:a16="http://schemas.microsoft.com/office/drawing/2014/main" id="{1A5CF460-2CF7-3040-B532-4A0AEE2BAF35}"/>
              </a:ext>
            </a:extLst>
          </p:cNvPr>
          <p:cNvSpPr txBox="1">
            <a:spLocks/>
          </p:cNvSpPr>
          <p:nvPr/>
        </p:nvSpPr>
        <p:spPr>
          <a:xfrm>
            <a:off x="2103382" y="264017"/>
            <a:ext cx="2825970" cy="906627"/>
          </a:xfrm>
          <a:prstGeom prst="rect">
            <a:avLst/>
          </a:prstGeom>
          <a:solidFill>
            <a:schemeClr val="accent2">
              <a:lumMod val="20000"/>
              <a:lumOff val="80000"/>
            </a:schemeClr>
          </a:solidFill>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Parameterize Method</a:t>
            </a:r>
          </a:p>
        </p:txBody>
      </p:sp>
      <p:sp>
        <p:nvSpPr>
          <p:cNvPr id="9" name="TextBox 8">
            <a:extLst>
              <a:ext uri="{FF2B5EF4-FFF2-40B4-BE49-F238E27FC236}">
                <a16:creationId xmlns:a16="http://schemas.microsoft.com/office/drawing/2014/main" id="{D8256E06-97CB-E145-8B95-597F0CCD1DF6}"/>
              </a:ext>
            </a:extLst>
          </p:cNvPr>
          <p:cNvSpPr txBox="1"/>
          <p:nvPr/>
        </p:nvSpPr>
        <p:spPr>
          <a:xfrm>
            <a:off x="123496" y="1170644"/>
            <a:ext cx="3720662" cy="2585323"/>
          </a:xfrm>
          <a:prstGeom prst="rect">
            <a:avLst/>
          </a:prstGeom>
          <a:noFill/>
        </p:spPr>
        <p:txBody>
          <a:bodyPr wrap="square">
            <a:spAutoFit/>
          </a:bodyPr>
          <a:lstStyle/>
          <a:p>
            <a:pPr algn="l"/>
            <a:r>
              <a:rPr lang="en-US" b="1" i="0" dirty="0">
                <a:solidFill>
                  <a:srgbClr val="444444"/>
                </a:solidFill>
                <a:effectLst/>
                <a:latin typeface="PT Sans" panose="020B0503020203020204" pitchFamily="34" charset="77"/>
              </a:rPr>
              <a:t>Problem</a:t>
            </a:r>
          </a:p>
          <a:p>
            <a:pPr algn="l"/>
            <a:r>
              <a:rPr lang="en-US" b="0" i="0" dirty="0">
                <a:solidFill>
                  <a:srgbClr val="444444"/>
                </a:solidFill>
                <a:effectLst/>
                <a:latin typeface="PT Sans" panose="020B0503020203020204" pitchFamily="34" charset="77"/>
              </a:rPr>
              <a:t>Multiple methods perform similar actions that are different only in their internal values, numbers or operations.</a:t>
            </a:r>
          </a:p>
          <a:p>
            <a:pPr algn="l"/>
            <a:r>
              <a:rPr lang="en-US" b="1" i="0" dirty="0">
                <a:solidFill>
                  <a:srgbClr val="444444"/>
                </a:solidFill>
                <a:effectLst/>
                <a:latin typeface="PT Sans" panose="020B0503020203020204" pitchFamily="34" charset="77"/>
              </a:rPr>
              <a:t>Solution</a:t>
            </a:r>
          </a:p>
          <a:p>
            <a:pPr algn="l"/>
            <a:r>
              <a:rPr lang="en-US" b="0" i="0" dirty="0">
                <a:solidFill>
                  <a:srgbClr val="444444"/>
                </a:solidFill>
                <a:effectLst/>
                <a:latin typeface="PT Sans" panose="020B0503020203020204" pitchFamily="34" charset="77"/>
              </a:rPr>
              <a:t>Combine these methods by using a parameter that will pass the necessary special value.</a:t>
            </a:r>
          </a:p>
        </p:txBody>
      </p:sp>
      <p:pic>
        <p:nvPicPr>
          <p:cNvPr id="3" name="Picture 2">
            <a:extLst>
              <a:ext uri="{FF2B5EF4-FFF2-40B4-BE49-F238E27FC236}">
                <a16:creationId xmlns:a16="http://schemas.microsoft.com/office/drawing/2014/main" id="{91225705-49BE-3240-9AC3-DF77E3934CDE}"/>
              </a:ext>
            </a:extLst>
          </p:cNvPr>
          <p:cNvPicPr>
            <a:picLocks noChangeAspect="1"/>
          </p:cNvPicPr>
          <p:nvPr/>
        </p:nvPicPr>
        <p:blipFill>
          <a:blip r:embed="rId2"/>
          <a:stretch>
            <a:fillRect/>
          </a:stretch>
        </p:blipFill>
        <p:spPr>
          <a:xfrm>
            <a:off x="123496" y="4210464"/>
            <a:ext cx="4109326" cy="1129885"/>
          </a:xfrm>
          <a:prstGeom prst="rect">
            <a:avLst/>
          </a:prstGeom>
        </p:spPr>
      </p:pic>
      <p:sp>
        <p:nvSpPr>
          <p:cNvPr id="12" name="TextBox 11">
            <a:extLst>
              <a:ext uri="{FF2B5EF4-FFF2-40B4-BE49-F238E27FC236}">
                <a16:creationId xmlns:a16="http://schemas.microsoft.com/office/drawing/2014/main" id="{5BA7637E-96B7-C34C-9CE2-70328989635D}"/>
              </a:ext>
            </a:extLst>
          </p:cNvPr>
          <p:cNvSpPr txBox="1"/>
          <p:nvPr/>
        </p:nvSpPr>
        <p:spPr>
          <a:xfrm>
            <a:off x="5168462" y="210026"/>
            <a:ext cx="6138040" cy="6647974"/>
          </a:xfrm>
          <a:prstGeom prst="rect">
            <a:avLst/>
          </a:prstGeom>
          <a:noFill/>
        </p:spPr>
        <p:txBody>
          <a:bodyPr wrap="square">
            <a:spAutoFit/>
          </a:bodyPr>
          <a:lstStyle/>
          <a:p>
            <a:pPr algn="l"/>
            <a:r>
              <a:rPr lang="en-US" sz="1600" b="1" i="0" dirty="0">
                <a:solidFill>
                  <a:srgbClr val="444444"/>
                </a:solidFill>
                <a:effectLst/>
                <a:latin typeface="PT Sans" panose="020B0503020203020204" pitchFamily="34" charset="77"/>
              </a:rPr>
              <a:t>Why Refactor</a:t>
            </a:r>
          </a:p>
          <a:p>
            <a:pPr algn="l"/>
            <a:r>
              <a:rPr lang="en-US" sz="1600" b="0" i="0" dirty="0">
                <a:solidFill>
                  <a:srgbClr val="444444"/>
                </a:solidFill>
                <a:effectLst/>
                <a:latin typeface="PT Sans" panose="020B0503020203020204" pitchFamily="34" charset="77"/>
              </a:rPr>
              <a:t>If you have similar methods, you probably have duplicate code, with all the consequences that this entails.</a:t>
            </a:r>
          </a:p>
          <a:p>
            <a:pPr algn="l"/>
            <a:r>
              <a:rPr lang="en-US" sz="1600" b="0" i="0" dirty="0">
                <a:solidFill>
                  <a:srgbClr val="444444"/>
                </a:solidFill>
                <a:effectLst/>
                <a:latin typeface="PT Sans" panose="020B0503020203020204" pitchFamily="34" charset="77"/>
              </a:rPr>
              <a:t>What’s more, if you need to add yet another version of this functionality, you will have to create yet another method. Instead, you could simply run the existing method with a different parameter.</a:t>
            </a:r>
          </a:p>
          <a:p>
            <a:pPr algn="l"/>
            <a:r>
              <a:rPr lang="en-US" sz="1600" b="1" i="0" dirty="0">
                <a:solidFill>
                  <a:srgbClr val="444444"/>
                </a:solidFill>
                <a:effectLst/>
                <a:latin typeface="PT Sans" panose="020B0503020203020204" pitchFamily="34" charset="77"/>
              </a:rPr>
              <a:t>Drawbacks</a:t>
            </a:r>
          </a:p>
          <a:p>
            <a:pPr algn="l">
              <a:buFont typeface="Arial" panose="020B0604020202020204" pitchFamily="34" charset="0"/>
              <a:buChar char="•"/>
            </a:pPr>
            <a:r>
              <a:rPr lang="en-US" sz="1600" b="0" i="0" dirty="0">
                <a:solidFill>
                  <a:srgbClr val="444444"/>
                </a:solidFill>
                <a:effectLst/>
                <a:latin typeface="PT Sans" panose="020B0503020203020204" pitchFamily="34" charset="77"/>
              </a:rPr>
              <a:t>Sometimes this refactoring technique can be taken too far, resulting in a long and complicated common method instead of multiple simpler ones.</a:t>
            </a:r>
          </a:p>
          <a:p>
            <a:pPr algn="l">
              <a:buFont typeface="Arial" panose="020B0604020202020204" pitchFamily="34" charset="0"/>
              <a:buChar char="•"/>
            </a:pPr>
            <a:r>
              <a:rPr lang="en-US" sz="1600" b="0" i="0" dirty="0">
                <a:solidFill>
                  <a:srgbClr val="444444"/>
                </a:solidFill>
                <a:effectLst/>
                <a:latin typeface="PT Sans" panose="020B0503020203020204" pitchFamily="34" charset="77"/>
              </a:rPr>
              <a:t>Also be careful when moving activation/deactivation of functionality to a parameter. This can eventually lead to creation of a large conditional operator that will need to be treated via </a:t>
            </a:r>
            <a:r>
              <a:rPr lang="en-US" sz="1600" b="1" i="0" u="none" strike="noStrike" dirty="0">
                <a:solidFill>
                  <a:srgbClr val="444444"/>
                </a:solidFill>
                <a:effectLst/>
                <a:latin typeface="PT Sans" panose="020B0503020203020204" pitchFamily="34" charset="77"/>
                <a:hlinkClick r:id="rId3"/>
              </a:rPr>
              <a:t>Replace Parameter with Explicit Methods</a:t>
            </a:r>
            <a:r>
              <a:rPr lang="en-US" sz="1600" b="0" i="0" dirty="0">
                <a:solidFill>
                  <a:srgbClr val="444444"/>
                </a:solidFill>
                <a:effectLst/>
                <a:latin typeface="PT Sans" panose="020B0503020203020204" pitchFamily="34" charset="77"/>
              </a:rPr>
              <a:t>.</a:t>
            </a:r>
          </a:p>
          <a:p>
            <a:pPr algn="l"/>
            <a:r>
              <a:rPr lang="en-US" sz="1600" b="1" i="0" dirty="0">
                <a:solidFill>
                  <a:srgbClr val="444444"/>
                </a:solidFill>
                <a:effectLst/>
                <a:latin typeface="PT Sans" panose="020B0503020203020204" pitchFamily="34" charset="77"/>
              </a:rPr>
              <a:t>How to Refactor</a:t>
            </a:r>
          </a:p>
          <a:p>
            <a:pPr algn="l">
              <a:buFont typeface="+mj-lt"/>
              <a:buAutoNum type="arabicPeriod"/>
            </a:pPr>
            <a:r>
              <a:rPr lang="en-US" sz="1600" b="0" i="0" dirty="0">
                <a:solidFill>
                  <a:srgbClr val="444444"/>
                </a:solidFill>
                <a:effectLst/>
                <a:latin typeface="PT Sans" panose="020B0503020203020204" pitchFamily="34" charset="77"/>
              </a:rPr>
              <a:t>Create a new method with a parameter and move it to the code that’s the same for all classes, by applying </a:t>
            </a:r>
            <a:r>
              <a:rPr lang="en-US" sz="1600" b="1" i="0" u="none" strike="noStrike" dirty="0">
                <a:solidFill>
                  <a:srgbClr val="444444"/>
                </a:solidFill>
                <a:effectLst/>
                <a:latin typeface="PT Sans" panose="020B0503020203020204" pitchFamily="34" charset="77"/>
                <a:hlinkClick r:id="rId4"/>
              </a:rPr>
              <a:t>Extract Method</a:t>
            </a:r>
            <a:r>
              <a:rPr lang="en-US" sz="1600" b="0" i="0" dirty="0">
                <a:solidFill>
                  <a:srgbClr val="444444"/>
                </a:solidFill>
                <a:effectLst/>
                <a:latin typeface="PT Sans" panose="020B0503020203020204" pitchFamily="34" charset="77"/>
              </a:rPr>
              <a:t>. Note that sometimes only a certain part of methods is actually the same. In this case, refactoring consists of extracting only the same part to a new method.</a:t>
            </a:r>
          </a:p>
          <a:p>
            <a:pPr algn="l">
              <a:buFont typeface="+mj-lt"/>
              <a:buAutoNum type="arabicPeriod"/>
            </a:pPr>
            <a:r>
              <a:rPr lang="en-US" sz="1600" b="0" i="0" dirty="0">
                <a:solidFill>
                  <a:srgbClr val="444444"/>
                </a:solidFill>
                <a:effectLst/>
                <a:latin typeface="PT Sans" panose="020B0503020203020204" pitchFamily="34" charset="77"/>
              </a:rPr>
              <a:t>In the code of the new method, replace the special/differing value with a parameter.</a:t>
            </a:r>
          </a:p>
          <a:p>
            <a:pPr algn="l">
              <a:buFont typeface="+mj-lt"/>
              <a:buAutoNum type="arabicPeriod"/>
            </a:pPr>
            <a:r>
              <a:rPr lang="en-US" sz="1600" b="0" i="0" dirty="0">
                <a:solidFill>
                  <a:srgbClr val="444444"/>
                </a:solidFill>
                <a:effectLst/>
                <a:latin typeface="PT Sans" panose="020B0503020203020204" pitchFamily="34" charset="77"/>
              </a:rPr>
              <a:t>For each old method, find the places where it’s called, replacing these calls with calls to the new method that include a parameter. Then delete the old method</a:t>
            </a:r>
          </a:p>
        </p:txBody>
      </p:sp>
    </p:spTree>
    <p:extLst>
      <p:ext uri="{BB962C8B-B14F-4D97-AF65-F5344CB8AC3E}">
        <p14:creationId xmlns:p14="http://schemas.microsoft.com/office/powerpoint/2010/main" val="42465259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dirty="0">
                <a:solidFill>
                  <a:srgbClr val="FFFFFF"/>
                </a:solidFill>
              </a:rPr>
              <a:t>Superclass Extractor</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231855097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9">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A69349-6269-3544-8E04-1985D6CECE33}"/>
              </a:ext>
            </a:extLst>
          </p:cNvPr>
          <p:cNvSpPr>
            <a:spLocks noGrp="1"/>
          </p:cNvSpPr>
          <p:nvPr>
            <p:ph type="ctrTitle"/>
          </p:nvPr>
        </p:nvSpPr>
        <p:spPr>
          <a:xfrm>
            <a:off x="1848465" y="3298722"/>
            <a:ext cx="8495070" cy="1784402"/>
          </a:xfrm>
        </p:spPr>
        <p:txBody>
          <a:bodyPr anchor="b">
            <a:normAutofit/>
          </a:bodyPr>
          <a:lstStyle/>
          <a:p>
            <a:r>
              <a:rPr lang="en-EG" dirty="0">
                <a:solidFill>
                  <a:srgbClr val="FFFFFF"/>
                </a:solidFill>
              </a:rPr>
              <a:t>Code Smells</a:t>
            </a:r>
          </a:p>
        </p:txBody>
      </p:sp>
      <p:sp>
        <p:nvSpPr>
          <p:cNvPr id="3" name="Subtitle 2">
            <a:extLst>
              <a:ext uri="{FF2B5EF4-FFF2-40B4-BE49-F238E27FC236}">
                <a16:creationId xmlns:a16="http://schemas.microsoft.com/office/drawing/2014/main" id="{A74F60AA-E13C-034D-9451-D05BC81E8F80}"/>
              </a:ext>
            </a:extLst>
          </p:cNvPr>
          <p:cNvSpPr>
            <a:spLocks noGrp="1"/>
          </p:cNvSpPr>
          <p:nvPr>
            <p:ph type="subTitle" idx="1"/>
          </p:nvPr>
        </p:nvSpPr>
        <p:spPr>
          <a:xfrm>
            <a:off x="1848465" y="5258851"/>
            <a:ext cx="8495070" cy="904005"/>
          </a:xfrm>
        </p:spPr>
        <p:txBody>
          <a:bodyPr>
            <a:normAutofit/>
          </a:bodyPr>
          <a:lstStyle/>
          <a:p>
            <a:r>
              <a:rPr lang="en-EG" dirty="0">
                <a:solidFill>
                  <a:srgbClr val="FFFFFF"/>
                </a:solidFill>
              </a:rPr>
              <a:t>Abdelhalim Badr</a:t>
            </a:r>
          </a:p>
          <a:p>
            <a:r>
              <a:rPr lang="en-EG" dirty="0">
                <a:solidFill>
                  <a:srgbClr val="FFFFFF"/>
                </a:solidFill>
              </a:rPr>
              <a:t>Tech – 11 </a:t>
            </a:r>
          </a:p>
        </p:txBody>
      </p:sp>
      <p:sp>
        <p:nvSpPr>
          <p:cNvPr id="62" name="Oval 61">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5" name="Graphic 54" descr="Code">
            <a:extLst>
              <a:ext uri="{FF2B5EF4-FFF2-40B4-BE49-F238E27FC236}">
                <a16:creationId xmlns:a16="http://schemas.microsoft.com/office/drawing/2014/main" id="{842F1154-143C-46D1-B15A-D6BCD900CC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val="38518238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643BE6C-86B7-4AB9-91E8-9B5DB45AC8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0"/>
            <a:ext cx="12188825" cy="42428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A69349-6269-3544-8E04-1985D6CECE33}"/>
              </a:ext>
            </a:extLst>
          </p:cNvPr>
          <p:cNvSpPr>
            <a:spLocks noGrp="1"/>
          </p:cNvSpPr>
          <p:nvPr>
            <p:ph type="ctrTitle"/>
          </p:nvPr>
        </p:nvSpPr>
        <p:spPr>
          <a:xfrm>
            <a:off x="1293026" y="713195"/>
            <a:ext cx="9605948" cy="922565"/>
          </a:xfrm>
        </p:spPr>
        <p:txBody>
          <a:bodyPr>
            <a:normAutofit/>
          </a:bodyPr>
          <a:lstStyle/>
          <a:p>
            <a:r>
              <a:rPr lang="en-EG" sz="5400" dirty="0">
                <a:solidFill>
                  <a:srgbClr val="FFFFFF"/>
                </a:solidFill>
              </a:rPr>
              <a:t>Agenda</a:t>
            </a:r>
          </a:p>
        </p:txBody>
      </p:sp>
      <p:sp>
        <p:nvSpPr>
          <p:cNvPr id="3" name="Subtitle 2">
            <a:extLst>
              <a:ext uri="{FF2B5EF4-FFF2-40B4-BE49-F238E27FC236}">
                <a16:creationId xmlns:a16="http://schemas.microsoft.com/office/drawing/2014/main" id="{A74F60AA-E13C-034D-9451-D05BC81E8F80}"/>
              </a:ext>
            </a:extLst>
          </p:cNvPr>
          <p:cNvSpPr>
            <a:spLocks noGrp="1"/>
          </p:cNvSpPr>
          <p:nvPr>
            <p:ph type="subTitle" idx="1"/>
          </p:nvPr>
        </p:nvSpPr>
        <p:spPr>
          <a:xfrm>
            <a:off x="4882700" y="2348955"/>
            <a:ext cx="2910020" cy="1698181"/>
          </a:xfrm>
        </p:spPr>
        <p:txBody>
          <a:bodyPr>
            <a:normAutofit fontScale="85000" lnSpcReduction="20000"/>
          </a:bodyPr>
          <a:lstStyle/>
          <a:p>
            <a:pPr marL="457200" indent="-457200" algn="l">
              <a:buFont typeface="Wingdings" pitchFamily="2" charset="2"/>
              <a:buChar char="q"/>
            </a:pPr>
            <a:r>
              <a:rPr lang="en-US" sz="1700" dirty="0">
                <a:solidFill>
                  <a:srgbClr val="FFFFFF"/>
                </a:solidFill>
              </a:rPr>
              <a:t>Divergent Change</a:t>
            </a:r>
          </a:p>
          <a:p>
            <a:pPr marL="457200" indent="-457200" algn="l">
              <a:buFont typeface="Wingdings" pitchFamily="2" charset="2"/>
              <a:buChar char="q"/>
            </a:pPr>
            <a:r>
              <a:rPr lang="en-US" sz="1700" dirty="0">
                <a:solidFill>
                  <a:srgbClr val="FFFFFF"/>
                </a:solidFill>
              </a:rPr>
              <a:t>Signs and Symptoms</a:t>
            </a:r>
          </a:p>
          <a:p>
            <a:pPr marL="457200" indent="-457200" algn="l">
              <a:buFont typeface="Wingdings" pitchFamily="2" charset="2"/>
              <a:buChar char="q"/>
            </a:pPr>
            <a:r>
              <a:rPr lang="en-EG" sz="1700" dirty="0">
                <a:solidFill>
                  <a:srgbClr val="FFFFFF"/>
                </a:solidFill>
              </a:rPr>
              <a:t>Reasons of the Problem</a:t>
            </a:r>
          </a:p>
          <a:p>
            <a:pPr marL="457200" indent="-457200" algn="l">
              <a:buFont typeface="Wingdings" pitchFamily="2" charset="2"/>
              <a:buChar char="q"/>
            </a:pPr>
            <a:r>
              <a:rPr lang="en-EG" sz="1700" dirty="0">
                <a:solidFill>
                  <a:srgbClr val="FFFFFF"/>
                </a:solidFill>
              </a:rPr>
              <a:t>Treatment</a:t>
            </a:r>
          </a:p>
          <a:p>
            <a:pPr marL="457200" indent="-457200" algn="l">
              <a:buFont typeface="Wingdings" pitchFamily="2" charset="2"/>
              <a:buChar char="q"/>
            </a:pPr>
            <a:r>
              <a:rPr lang="en-EG" sz="1700" dirty="0">
                <a:solidFill>
                  <a:srgbClr val="FFFFFF"/>
                </a:solidFill>
              </a:rPr>
              <a:t>Gains</a:t>
            </a:r>
          </a:p>
          <a:p>
            <a:pPr marL="457200" indent="-457200" algn="l">
              <a:buFont typeface="Wingdings" pitchFamily="2" charset="2"/>
              <a:buChar char="q"/>
            </a:pPr>
            <a:r>
              <a:rPr lang="en-EG" sz="1700" dirty="0">
                <a:solidFill>
                  <a:srgbClr val="FFFFFF"/>
                </a:solidFill>
              </a:rPr>
              <a:t>Code Sample</a:t>
            </a:r>
          </a:p>
        </p:txBody>
      </p:sp>
      <p:pic>
        <p:nvPicPr>
          <p:cNvPr id="7" name="Graphic 6" descr="Check List">
            <a:extLst>
              <a:ext uri="{FF2B5EF4-FFF2-40B4-BE49-F238E27FC236}">
                <a16:creationId xmlns:a16="http://schemas.microsoft.com/office/drawing/2014/main" id="{04B90D0E-AA9C-4C35-B297-8E9F1EE3A7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6089" y="4805363"/>
            <a:ext cx="1179824" cy="1179824"/>
          </a:xfrm>
          <a:prstGeom prst="rect">
            <a:avLst/>
          </a:prstGeom>
        </p:spPr>
      </p:pic>
      <p:sp>
        <p:nvSpPr>
          <p:cNvPr id="6" name="Title 1">
            <a:extLst>
              <a:ext uri="{FF2B5EF4-FFF2-40B4-BE49-F238E27FC236}">
                <a16:creationId xmlns:a16="http://schemas.microsoft.com/office/drawing/2014/main" id="{014CA02A-E445-F040-B5DE-8DC2CF6EB827}"/>
              </a:ext>
            </a:extLst>
          </p:cNvPr>
          <p:cNvSpPr txBox="1">
            <a:spLocks/>
          </p:cNvSpPr>
          <p:nvPr/>
        </p:nvSpPr>
        <p:spPr>
          <a:xfrm>
            <a:off x="1191426" y="2783840"/>
            <a:ext cx="2130894" cy="41149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r>
              <a:rPr lang="en-US" sz="2000" dirty="0">
                <a:solidFill>
                  <a:srgbClr val="FFFFFF"/>
                </a:solidFill>
              </a:rPr>
              <a:t>Change Preventers</a:t>
            </a:r>
            <a:endParaRPr kumimoji="0" lang="en-EG" sz="2000" b="0" i="0" u="none" strike="noStrike" kern="1200" cap="none" spc="0" normalizeH="0" baseline="0" noProof="0" dirty="0">
              <a:ln>
                <a:noFill/>
              </a:ln>
              <a:solidFill>
                <a:srgbClr val="FFFFFF"/>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28369864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123496" y="184314"/>
            <a:ext cx="8705194" cy="496723"/>
          </a:xfrm>
        </p:spPr>
        <p:txBody>
          <a:bodyPr>
            <a:normAutofit fontScale="90000"/>
          </a:bodyPr>
          <a:lstStyle/>
          <a:p>
            <a:r>
              <a:rPr lang="en-US" sz="2400" b="1" dirty="0"/>
              <a:t>4.1. Divergent Change</a:t>
            </a:r>
            <a:br>
              <a:rPr lang="en-US" sz="2400" b="1" dirty="0"/>
            </a:br>
            <a:r>
              <a:rPr lang="en-US" sz="1300" b="1" dirty="0"/>
              <a:t>Divergent Change resembles Shotgun Surgery but is actually the opposite smell. Divergent Change is when many changes are made to a single class. Shotgun Surgery refers to when a single change is made to multiple classes simultaneously.</a:t>
            </a:r>
            <a:endParaRPr lang="en-EG" sz="1300" dirty="0"/>
          </a:p>
        </p:txBody>
      </p:sp>
      <p:sp>
        <p:nvSpPr>
          <p:cNvPr id="3" name="Content Placeholder 2">
            <a:extLst>
              <a:ext uri="{FF2B5EF4-FFF2-40B4-BE49-F238E27FC236}">
                <a16:creationId xmlns:a16="http://schemas.microsoft.com/office/drawing/2014/main" id="{6AC25776-4EDC-DD4E-93E0-1AB309C90155}"/>
              </a:ext>
            </a:extLst>
          </p:cNvPr>
          <p:cNvSpPr>
            <a:spLocks noGrp="1"/>
          </p:cNvSpPr>
          <p:nvPr>
            <p:ph idx="1"/>
          </p:nvPr>
        </p:nvSpPr>
        <p:spPr>
          <a:xfrm>
            <a:off x="123497" y="771442"/>
            <a:ext cx="5657193" cy="5902244"/>
          </a:xfrm>
        </p:spPr>
        <p:txBody>
          <a:bodyPr>
            <a:normAutofit/>
          </a:bodyPr>
          <a:lstStyle/>
          <a:p>
            <a:r>
              <a:rPr lang="en-US" b="1" dirty="0"/>
              <a:t>Signs and Symptoms</a:t>
            </a:r>
          </a:p>
          <a:p>
            <a:pPr lvl="1"/>
            <a:r>
              <a:rPr lang="en-US" sz="1600" dirty="0"/>
              <a:t>You find yourself having to change many unrelated methods when you make changes to a class. For example, when adding a new product type you have to change the methods for finding, displaying, and ordering products..</a:t>
            </a:r>
          </a:p>
          <a:p>
            <a:r>
              <a:rPr lang="en-US" b="1" dirty="0"/>
              <a:t>Reasons for the Problem</a:t>
            </a:r>
          </a:p>
          <a:p>
            <a:pPr lvl="1"/>
            <a:r>
              <a:rPr lang="en-US" sz="1400" dirty="0"/>
              <a:t>Often these divergent modifications are due to poor program structure or "</a:t>
            </a:r>
            <a:r>
              <a:rPr lang="en-US" sz="1400" dirty="0" err="1"/>
              <a:t>copypasta</a:t>
            </a:r>
            <a:r>
              <a:rPr lang="en-US" sz="1400" dirty="0"/>
              <a:t> programming”..</a:t>
            </a:r>
          </a:p>
          <a:p>
            <a:r>
              <a:rPr lang="en-US" sz="3200" b="1" dirty="0"/>
              <a:t>Treatment</a:t>
            </a:r>
          </a:p>
          <a:p>
            <a:pPr lvl="1"/>
            <a:r>
              <a:rPr lang="en-US" sz="1400" dirty="0"/>
              <a:t>Split up the behavior of the class via </a:t>
            </a:r>
            <a:r>
              <a:rPr lang="en-US" sz="1400" b="1" i="1" dirty="0"/>
              <a:t>Extract Class</a:t>
            </a:r>
            <a:r>
              <a:rPr lang="en-US" sz="1400" dirty="0"/>
              <a:t>.</a:t>
            </a:r>
          </a:p>
          <a:p>
            <a:pPr lvl="1"/>
            <a:endParaRPr lang="en-US" sz="1400" dirty="0"/>
          </a:p>
          <a:p>
            <a:pPr lvl="1"/>
            <a:r>
              <a:rPr lang="en-US" sz="1400" dirty="0"/>
              <a:t>If different classes have the same behavior, you may want to combine the classes through inheritance (</a:t>
            </a:r>
            <a:r>
              <a:rPr lang="en-US" sz="1400" b="1" i="1" dirty="0"/>
              <a:t>Extract Superclass and Extract Subclass</a:t>
            </a:r>
            <a:r>
              <a:rPr lang="en-US" sz="1400" dirty="0"/>
              <a:t>).</a:t>
            </a:r>
            <a:endParaRPr lang="en-US" sz="1400" b="1" i="1" dirty="0"/>
          </a:p>
        </p:txBody>
      </p:sp>
      <p:sp>
        <p:nvSpPr>
          <p:cNvPr id="4" name="Content Placeholder 2">
            <a:extLst>
              <a:ext uri="{FF2B5EF4-FFF2-40B4-BE49-F238E27FC236}">
                <a16:creationId xmlns:a16="http://schemas.microsoft.com/office/drawing/2014/main" id="{54F3B8CD-9F76-3E48-8863-51BBEBED99E7}"/>
              </a:ext>
            </a:extLst>
          </p:cNvPr>
          <p:cNvSpPr txBox="1">
            <a:spLocks/>
          </p:cNvSpPr>
          <p:nvPr/>
        </p:nvSpPr>
        <p:spPr>
          <a:xfrm>
            <a:off x="5856890" y="771441"/>
            <a:ext cx="5657193" cy="53151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Payoff</a:t>
            </a:r>
          </a:p>
          <a:p>
            <a:pPr lvl="1"/>
            <a:r>
              <a:rPr lang="en-US" sz="1600" dirty="0"/>
              <a:t>Improves code organization.</a:t>
            </a:r>
          </a:p>
          <a:p>
            <a:pPr lvl="1"/>
            <a:endParaRPr lang="en-US" sz="1600" dirty="0"/>
          </a:p>
          <a:p>
            <a:pPr lvl="1"/>
            <a:r>
              <a:rPr lang="en-US" sz="1600" dirty="0"/>
              <a:t>Reduces code duplication.</a:t>
            </a:r>
          </a:p>
          <a:p>
            <a:pPr lvl="1"/>
            <a:endParaRPr lang="en-US" sz="1600" dirty="0"/>
          </a:p>
          <a:p>
            <a:pPr lvl="1"/>
            <a:r>
              <a:rPr lang="en-US" sz="1600" dirty="0"/>
              <a:t>Simplifies support.</a:t>
            </a:r>
          </a:p>
          <a:p>
            <a:pPr marL="685800" lvl="2">
              <a:spcBef>
                <a:spcPts val="1000"/>
              </a:spcBef>
            </a:pPr>
            <a:endParaRPr lang="en-EG" sz="2400" b="1" dirty="0"/>
          </a:p>
        </p:txBody>
      </p:sp>
    </p:spTree>
    <p:extLst>
      <p:ext uri="{BB962C8B-B14F-4D97-AF65-F5344CB8AC3E}">
        <p14:creationId xmlns:p14="http://schemas.microsoft.com/office/powerpoint/2010/main" val="374813837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kern="1200" dirty="0">
                <a:solidFill>
                  <a:srgbClr val="FFFFFF"/>
                </a:solidFill>
                <a:latin typeface="+mj-lt"/>
                <a:ea typeface="+mj-ea"/>
                <a:cs typeface="+mj-cs"/>
              </a:rPr>
              <a:t>Class Extractor</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2807080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dirty="0">
                <a:solidFill>
                  <a:srgbClr val="FFFFFF"/>
                </a:solidFill>
              </a:rPr>
              <a:t>Superclass Extractor</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26461122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kern="1200" dirty="0">
                <a:solidFill>
                  <a:srgbClr val="FFFFFF"/>
                </a:solidFill>
                <a:latin typeface="+mj-lt"/>
                <a:ea typeface="+mj-ea"/>
                <a:cs typeface="+mj-cs"/>
              </a:rPr>
              <a:t>Subclass Extractor</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297463278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9">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A69349-6269-3544-8E04-1985D6CECE33}"/>
              </a:ext>
            </a:extLst>
          </p:cNvPr>
          <p:cNvSpPr>
            <a:spLocks noGrp="1"/>
          </p:cNvSpPr>
          <p:nvPr>
            <p:ph type="ctrTitle"/>
          </p:nvPr>
        </p:nvSpPr>
        <p:spPr>
          <a:xfrm>
            <a:off x="1848465" y="3298722"/>
            <a:ext cx="8495070" cy="1784402"/>
          </a:xfrm>
        </p:spPr>
        <p:txBody>
          <a:bodyPr anchor="b">
            <a:normAutofit/>
          </a:bodyPr>
          <a:lstStyle/>
          <a:p>
            <a:r>
              <a:rPr lang="en-EG" dirty="0">
                <a:solidFill>
                  <a:srgbClr val="FFFFFF"/>
                </a:solidFill>
              </a:rPr>
              <a:t>Code Smells</a:t>
            </a:r>
          </a:p>
        </p:txBody>
      </p:sp>
      <p:sp>
        <p:nvSpPr>
          <p:cNvPr id="3" name="Subtitle 2">
            <a:extLst>
              <a:ext uri="{FF2B5EF4-FFF2-40B4-BE49-F238E27FC236}">
                <a16:creationId xmlns:a16="http://schemas.microsoft.com/office/drawing/2014/main" id="{A74F60AA-E13C-034D-9451-D05BC81E8F80}"/>
              </a:ext>
            </a:extLst>
          </p:cNvPr>
          <p:cNvSpPr>
            <a:spLocks noGrp="1"/>
          </p:cNvSpPr>
          <p:nvPr>
            <p:ph type="subTitle" idx="1"/>
          </p:nvPr>
        </p:nvSpPr>
        <p:spPr>
          <a:xfrm>
            <a:off x="1848465" y="5258851"/>
            <a:ext cx="8495070" cy="904005"/>
          </a:xfrm>
        </p:spPr>
        <p:txBody>
          <a:bodyPr>
            <a:normAutofit/>
          </a:bodyPr>
          <a:lstStyle/>
          <a:p>
            <a:r>
              <a:rPr lang="en-EG" dirty="0">
                <a:solidFill>
                  <a:srgbClr val="FFFFFF"/>
                </a:solidFill>
              </a:rPr>
              <a:t>Abdelhalim Badr</a:t>
            </a:r>
          </a:p>
          <a:p>
            <a:r>
              <a:rPr lang="en-EG" dirty="0">
                <a:solidFill>
                  <a:srgbClr val="FFFFFF"/>
                </a:solidFill>
              </a:rPr>
              <a:t>Tech – 12 </a:t>
            </a:r>
          </a:p>
        </p:txBody>
      </p:sp>
      <p:sp>
        <p:nvSpPr>
          <p:cNvPr id="62" name="Oval 61">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5" name="Graphic 54" descr="Code">
            <a:extLst>
              <a:ext uri="{FF2B5EF4-FFF2-40B4-BE49-F238E27FC236}">
                <a16:creationId xmlns:a16="http://schemas.microsoft.com/office/drawing/2014/main" id="{842F1154-143C-46D1-B15A-D6BCD900CC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val="915529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643BE6C-86B7-4AB9-91E8-9B5DB45AC8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0"/>
            <a:ext cx="12188825" cy="42428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A69349-6269-3544-8E04-1985D6CECE33}"/>
              </a:ext>
            </a:extLst>
          </p:cNvPr>
          <p:cNvSpPr>
            <a:spLocks noGrp="1"/>
          </p:cNvSpPr>
          <p:nvPr>
            <p:ph type="ctrTitle"/>
          </p:nvPr>
        </p:nvSpPr>
        <p:spPr>
          <a:xfrm>
            <a:off x="1293026" y="713195"/>
            <a:ext cx="9605948" cy="922565"/>
          </a:xfrm>
        </p:spPr>
        <p:txBody>
          <a:bodyPr>
            <a:normAutofit/>
          </a:bodyPr>
          <a:lstStyle/>
          <a:p>
            <a:r>
              <a:rPr lang="en-EG" sz="5400" dirty="0">
                <a:solidFill>
                  <a:srgbClr val="FFFFFF"/>
                </a:solidFill>
              </a:rPr>
              <a:t>Agenda</a:t>
            </a:r>
          </a:p>
        </p:txBody>
      </p:sp>
      <p:sp>
        <p:nvSpPr>
          <p:cNvPr id="3" name="Subtitle 2">
            <a:extLst>
              <a:ext uri="{FF2B5EF4-FFF2-40B4-BE49-F238E27FC236}">
                <a16:creationId xmlns:a16="http://schemas.microsoft.com/office/drawing/2014/main" id="{A74F60AA-E13C-034D-9451-D05BC81E8F80}"/>
              </a:ext>
            </a:extLst>
          </p:cNvPr>
          <p:cNvSpPr>
            <a:spLocks noGrp="1"/>
          </p:cNvSpPr>
          <p:nvPr>
            <p:ph type="subTitle" idx="1"/>
          </p:nvPr>
        </p:nvSpPr>
        <p:spPr>
          <a:xfrm>
            <a:off x="4882700" y="2348955"/>
            <a:ext cx="2910020" cy="1698181"/>
          </a:xfrm>
        </p:spPr>
        <p:txBody>
          <a:bodyPr>
            <a:normAutofit fontScale="85000" lnSpcReduction="20000"/>
          </a:bodyPr>
          <a:lstStyle/>
          <a:p>
            <a:pPr marL="457200" indent="-457200" algn="l">
              <a:buFont typeface="Wingdings" pitchFamily="2" charset="2"/>
              <a:buChar char="q"/>
            </a:pPr>
            <a:r>
              <a:rPr lang="en-US" sz="1700" dirty="0">
                <a:solidFill>
                  <a:srgbClr val="FFFFFF"/>
                </a:solidFill>
              </a:rPr>
              <a:t>Long Method</a:t>
            </a:r>
          </a:p>
          <a:p>
            <a:pPr marL="457200" indent="-457200" algn="l">
              <a:buFont typeface="Wingdings" pitchFamily="2" charset="2"/>
              <a:buChar char="q"/>
            </a:pPr>
            <a:r>
              <a:rPr lang="en-US" sz="1700" dirty="0">
                <a:solidFill>
                  <a:srgbClr val="FFFFFF"/>
                </a:solidFill>
              </a:rPr>
              <a:t>Signs and Symptoms</a:t>
            </a:r>
          </a:p>
          <a:p>
            <a:pPr marL="457200" indent="-457200" algn="l">
              <a:buFont typeface="Wingdings" pitchFamily="2" charset="2"/>
              <a:buChar char="q"/>
            </a:pPr>
            <a:r>
              <a:rPr lang="en-EG" sz="1700" dirty="0">
                <a:solidFill>
                  <a:srgbClr val="FFFFFF"/>
                </a:solidFill>
              </a:rPr>
              <a:t>Reasons of the Problem</a:t>
            </a:r>
          </a:p>
          <a:p>
            <a:pPr marL="457200" indent="-457200" algn="l">
              <a:buFont typeface="Wingdings" pitchFamily="2" charset="2"/>
              <a:buChar char="q"/>
            </a:pPr>
            <a:r>
              <a:rPr lang="en-EG" sz="1700" dirty="0">
                <a:solidFill>
                  <a:srgbClr val="FFFFFF"/>
                </a:solidFill>
              </a:rPr>
              <a:t>Treatment</a:t>
            </a:r>
          </a:p>
          <a:p>
            <a:pPr marL="457200" indent="-457200" algn="l">
              <a:buFont typeface="Wingdings" pitchFamily="2" charset="2"/>
              <a:buChar char="q"/>
            </a:pPr>
            <a:r>
              <a:rPr lang="en-EG" sz="1700" dirty="0">
                <a:solidFill>
                  <a:srgbClr val="FFFFFF"/>
                </a:solidFill>
              </a:rPr>
              <a:t>Gains</a:t>
            </a:r>
          </a:p>
          <a:p>
            <a:pPr marL="457200" indent="-457200" algn="l">
              <a:buFont typeface="Wingdings" pitchFamily="2" charset="2"/>
              <a:buChar char="q"/>
            </a:pPr>
            <a:r>
              <a:rPr lang="en-EG" sz="1700" dirty="0">
                <a:solidFill>
                  <a:srgbClr val="FFFFFF"/>
                </a:solidFill>
              </a:rPr>
              <a:t>Code Sample</a:t>
            </a:r>
          </a:p>
        </p:txBody>
      </p:sp>
      <p:pic>
        <p:nvPicPr>
          <p:cNvPr id="7" name="Graphic 6" descr="Check List">
            <a:extLst>
              <a:ext uri="{FF2B5EF4-FFF2-40B4-BE49-F238E27FC236}">
                <a16:creationId xmlns:a16="http://schemas.microsoft.com/office/drawing/2014/main" id="{04B90D0E-AA9C-4C35-B297-8E9F1EE3A7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6089" y="4805363"/>
            <a:ext cx="1179824" cy="1179824"/>
          </a:xfrm>
          <a:prstGeom prst="rect">
            <a:avLst/>
          </a:prstGeom>
        </p:spPr>
      </p:pic>
      <p:sp>
        <p:nvSpPr>
          <p:cNvPr id="6" name="Title 1">
            <a:extLst>
              <a:ext uri="{FF2B5EF4-FFF2-40B4-BE49-F238E27FC236}">
                <a16:creationId xmlns:a16="http://schemas.microsoft.com/office/drawing/2014/main" id="{D6CE813A-2AA6-434A-9A45-DBC574B0ED47}"/>
              </a:ext>
            </a:extLst>
          </p:cNvPr>
          <p:cNvSpPr txBox="1">
            <a:spLocks/>
          </p:cNvSpPr>
          <p:nvPr/>
        </p:nvSpPr>
        <p:spPr>
          <a:xfrm>
            <a:off x="1191426" y="2783840"/>
            <a:ext cx="2130894" cy="41149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EG" sz="2000" dirty="0">
                <a:solidFill>
                  <a:srgbClr val="FFFFFF"/>
                </a:solidFill>
              </a:rPr>
              <a:t>Bloaters/Clumps</a:t>
            </a:r>
          </a:p>
        </p:txBody>
      </p:sp>
    </p:spTree>
    <p:extLst>
      <p:ext uri="{BB962C8B-B14F-4D97-AF65-F5344CB8AC3E}">
        <p14:creationId xmlns:p14="http://schemas.microsoft.com/office/powerpoint/2010/main" val="31510323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643BE6C-86B7-4AB9-91E8-9B5DB45AC8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0"/>
            <a:ext cx="12188825" cy="42428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A69349-6269-3544-8E04-1985D6CECE33}"/>
              </a:ext>
            </a:extLst>
          </p:cNvPr>
          <p:cNvSpPr>
            <a:spLocks noGrp="1"/>
          </p:cNvSpPr>
          <p:nvPr>
            <p:ph type="ctrTitle"/>
          </p:nvPr>
        </p:nvSpPr>
        <p:spPr>
          <a:xfrm>
            <a:off x="1293026" y="713195"/>
            <a:ext cx="9605948" cy="922565"/>
          </a:xfrm>
        </p:spPr>
        <p:txBody>
          <a:bodyPr>
            <a:normAutofit/>
          </a:bodyPr>
          <a:lstStyle/>
          <a:p>
            <a:r>
              <a:rPr lang="en-EG" sz="5400" dirty="0">
                <a:solidFill>
                  <a:srgbClr val="FFFFFF"/>
                </a:solidFill>
              </a:rPr>
              <a:t>Agenda</a:t>
            </a:r>
          </a:p>
        </p:txBody>
      </p:sp>
      <p:sp>
        <p:nvSpPr>
          <p:cNvPr id="3" name="Subtitle 2">
            <a:extLst>
              <a:ext uri="{FF2B5EF4-FFF2-40B4-BE49-F238E27FC236}">
                <a16:creationId xmlns:a16="http://schemas.microsoft.com/office/drawing/2014/main" id="{A74F60AA-E13C-034D-9451-D05BC81E8F80}"/>
              </a:ext>
            </a:extLst>
          </p:cNvPr>
          <p:cNvSpPr>
            <a:spLocks noGrp="1"/>
          </p:cNvSpPr>
          <p:nvPr>
            <p:ph type="subTitle" idx="1"/>
          </p:nvPr>
        </p:nvSpPr>
        <p:spPr>
          <a:xfrm>
            <a:off x="4882700" y="2348955"/>
            <a:ext cx="2910020" cy="1698181"/>
          </a:xfrm>
        </p:spPr>
        <p:txBody>
          <a:bodyPr>
            <a:normAutofit fontScale="85000" lnSpcReduction="20000"/>
          </a:bodyPr>
          <a:lstStyle/>
          <a:p>
            <a:pPr marL="457200" indent="-457200" algn="l">
              <a:buFont typeface="Wingdings" pitchFamily="2" charset="2"/>
              <a:buChar char="q"/>
            </a:pPr>
            <a:r>
              <a:rPr lang="en-US" sz="1700" dirty="0">
                <a:solidFill>
                  <a:srgbClr val="FFFFFF"/>
                </a:solidFill>
              </a:rPr>
              <a:t>Shotgun Surgery</a:t>
            </a:r>
          </a:p>
          <a:p>
            <a:pPr marL="457200" indent="-457200" algn="l">
              <a:buFont typeface="Wingdings" pitchFamily="2" charset="2"/>
              <a:buChar char="q"/>
            </a:pPr>
            <a:r>
              <a:rPr lang="en-US" sz="1700" dirty="0">
                <a:solidFill>
                  <a:srgbClr val="FFFFFF"/>
                </a:solidFill>
              </a:rPr>
              <a:t>Signs and Symptoms</a:t>
            </a:r>
          </a:p>
          <a:p>
            <a:pPr marL="457200" indent="-457200" algn="l">
              <a:buFont typeface="Wingdings" pitchFamily="2" charset="2"/>
              <a:buChar char="q"/>
            </a:pPr>
            <a:r>
              <a:rPr lang="en-EG" sz="1700" dirty="0">
                <a:solidFill>
                  <a:srgbClr val="FFFFFF"/>
                </a:solidFill>
              </a:rPr>
              <a:t>Reasons of the Problem</a:t>
            </a:r>
          </a:p>
          <a:p>
            <a:pPr marL="457200" indent="-457200" algn="l">
              <a:buFont typeface="Wingdings" pitchFamily="2" charset="2"/>
              <a:buChar char="q"/>
            </a:pPr>
            <a:r>
              <a:rPr lang="en-EG" sz="1700" dirty="0">
                <a:solidFill>
                  <a:srgbClr val="FFFFFF"/>
                </a:solidFill>
              </a:rPr>
              <a:t>Treatment</a:t>
            </a:r>
          </a:p>
          <a:p>
            <a:pPr marL="457200" indent="-457200" algn="l">
              <a:buFont typeface="Wingdings" pitchFamily="2" charset="2"/>
              <a:buChar char="q"/>
            </a:pPr>
            <a:r>
              <a:rPr lang="en-EG" sz="1700" dirty="0">
                <a:solidFill>
                  <a:srgbClr val="FFFFFF"/>
                </a:solidFill>
              </a:rPr>
              <a:t>Gains</a:t>
            </a:r>
          </a:p>
          <a:p>
            <a:pPr marL="457200" indent="-457200" algn="l">
              <a:buFont typeface="Wingdings" pitchFamily="2" charset="2"/>
              <a:buChar char="q"/>
            </a:pPr>
            <a:r>
              <a:rPr lang="en-EG" sz="1700" dirty="0">
                <a:solidFill>
                  <a:srgbClr val="FFFFFF"/>
                </a:solidFill>
              </a:rPr>
              <a:t>Code Sample</a:t>
            </a:r>
          </a:p>
        </p:txBody>
      </p:sp>
      <p:pic>
        <p:nvPicPr>
          <p:cNvPr id="7" name="Graphic 6" descr="Check List">
            <a:extLst>
              <a:ext uri="{FF2B5EF4-FFF2-40B4-BE49-F238E27FC236}">
                <a16:creationId xmlns:a16="http://schemas.microsoft.com/office/drawing/2014/main" id="{04B90D0E-AA9C-4C35-B297-8E9F1EE3A7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6089" y="4805363"/>
            <a:ext cx="1179824" cy="1179824"/>
          </a:xfrm>
          <a:prstGeom prst="rect">
            <a:avLst/>
          </a:prstGeom>
        </p:spPr>
      </p:pic>
      <p:sp>
        <p:nvSpPr>
          <p:cNvPr id="6" name="Title 1">
            <a:extLst>
              <a:ext uri="{FF2B5EF4-FFF2-40B4-BE49-F238E27FC236}">
                <a16:creationId xmlns:a16="http://schemas.microsoft.com/office/drawing/2014/main" id="{014CA02A-E445-F040-B5DE-8DC2CF6EB827}"/>
              </a:ext>
            </a:extLst>
          </p:cNvPr>
          <p:cNvSpPr txBox="1">
            <a:spLocks/>
          </p:cNvSpPr>
          <p:nvPr/>
        </p:nvSpPr>
        <p:spPr>
          <a:xfrm>
            <a:off x="1191426" y="2783840"/>
            <a:ext cx="2130894" cy="41149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panose="020F0302020204030204"/>
                <a:ea typeface="+mj-ea"/>
                <a:cs typeface="+mj-cs"/>
              </a:rPr>
              <a:t>Change Preventers</a:t>
            </a:r>
            <a:endParaRPr kumimoji="0" lang="en-EG" sz="2000" b="0" i="0" u="none" strike="noStrike" kern="1200" cap="none" spc="0" normalizeH="0" baseline="0" noProof="0" dirty="0">
              <a:ln>
                <a:noFill/>
              </a:ln>
              <a:solidFill>
                <a:srgbClr val="FFFFFF"/>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232782759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123496" y="184314"/>
            <a:ext cx="8705194" cy="587127"/>
          </a:xfrm>
        </p:spPr>
        <p:txBody>
          <a:bodyPr>
            <a:normAutofit fontScale="90000"/>
          </a:bodyPr>
          <a:lstStyle/>
          <a:p>
            <a:r>
              <a:rPr lang="en-US" sz="2400" b="1" dirty="0"/>
              <a:t>4.2. Shotgun Surgery</a:t>
            </a:r>
            <a:br>
              <a:rPr lang="en-US" sz="2400" b="1" dirty="0"/>
            </a:br>
            <a:r>
              <a:rPr lang="en-US" sz="1300" b="1" dirty="0"/>
              <a:t>Shotgun Surgery resembles Divergent Change but is actually the opposite smell. Divergent Change is when many changes are made to a single class. Shotgun Surgery refers to when a single change is made to multiple classes simultaneously.</a:t>
            </a:r>
            <a:endParaRPr lang="en-EG" sz="1300" dirty="0"/>
          </a:p>
        </p:txBody>
      </p:sp>
      <p:sp>
        <p:nvSpPr>
          <p:cNvPr id="3" name="Content Placeholder 2">
            <a:extLst>
              <a:ext uri="{FF2B5EF4-FFF2-40B4-BE49-F238E27FC236}">
                <a16:creationId xmlns:a16="http://schemas.microsoft.com/office/drawing/2014/main" id="{6AC25776-4EDC-DD4E-93E0-1AB309C90155}"/>
              </a:ext>
            </a:extLst>
          </p:cNvPr>
          <p:cNvSpPr>
            <a:spLocks noGrp="1"/>
          </p:cNvSpPr>
          <p:nvPr>
            <p:ph idx="1"/>
          </p:nvPr>
        </p:nvSpPr>
        <p:spPr>
          <a:xfrm>
            <a:off x="123497" y="771442"/>
            <a:ext cx="5657193" cy="5902244"/>
          </a:xfrm>
        </p:spPr>
        <p:txBody>
          <a:bodyPr>
            <a:normAutofit/>
          </a:bodyPr>
          <a:lstStyle/>
          <a:p>
            <a:r>
              <a:rPr lang="en-US" b="1" dirty="0"/>
              <a:t>Signs and Symptoms</a:t>
            </a:r>
          </a:p>
          <a:p>
            <a:pPr lvl="1"/>
            <a:r>
              <a:rPr lang="en-US" sz="1600" dirty="0"/>
              <a:t>Making any modifications requires that you make many small changes to many different classes...</a:t>
            </a:r>
          </a:p>
          <a:p>
            <a:r>
              <a:rPr lang="en-US" b="1" dirty="0"/>
              <a:t>Reasons for the Problem</a:t>
            </a:r>
          </a:p>
          <a:p>
            <a:pPr lvl="1"/>
            <a:r>
              <a:rPr lang="en-US" sz="1400" dirty="0"/>
              <a:t>A single responsibility has been split up among a large number of classes. This can happen after overzealous application of Divergent Change..</a:t>
            </a:r>
          </a:p>
          <a:p>
            <a:r>
              <a:rPr lang="en-US" sz="3200" b="1" dirty="0"/>
              <a:t>Treatment</a:t>
            </a:r>
          </a:p>
          <a:p>
            <a:pPr lvl="1"/>
            <a:r>
              <a:rPr lang="en-US" sz="1400" dirty="0"/>
              <a:t>Use </a:t>
            </a:r>
            <a:r>
              <a:rPr lang="en-US" sz="1400" b="1" i="1" dirty="0"/>
              <a:t>Move Method </a:t>
            </a:r>
            <a:r>
              <a:rPr lang="en-US" sz="1400" dirty="0"/>
              <a:t>and </a:t>
            </a:r>
            <a:r>
              <a:rPr lang="en-US" sz="1400" b="1" i="1" dirty="0"/>
              <a:t>Move Field </a:t>
            </a:r>
            <a:r>
              <a:rPr lang="en-US" sz="1400" dirty="0"/>
              <a:t>to move existing class behaviors into a single class. If there’s no class appropriate for this, create a new one.</a:t>
            </a:r>
          </a:p>
          <a:p>
            <a:pPr lvl="1"/>
            <a:endParaRPr lang="en-US" sz="1400" dirty="0"/>
          </a:p>
          <a:p>
            <a:pPr lvl="1"/>
            <a:r>
              <a:rPr lang="en-US" sz="1400" dirty="0"/>
              <a:t>If moving code to the same class leaves the original classes almost empty, try to get rid of these now-redundant classes via </a:t>
            </a:r>
            <a:r>
              <a:rPr lang="en-US" sz="1400" b="1" i="1" dirty="0"/>
              <a:t>Inline Class</a:t>
            </a:r>
            <a:r>
              <a:rPr lang="en-US" sz="1400" dirty="0"/>
              <a:t>.</a:t>
            </a:r>
            <a:endParaRPr lang="en-US" sz="1400" b="1" i="1" dirty="0"/>
          </a:p>
        </p:txBody>
      </p:sp>
      <p:sp>
        <p:nvSpPr>
          <p:cNvPr id="4" name="Content Placeholder 2">
            <a:extLst>
              <a:ext uri="{FF2B5EF4-FFF2-40B4-BE49-F238E27FC236}">
                <a16:creationId xmlns:a16="http://schemas.microsoft.com/office/drawing/2014/main" id="{54F3B8CD-9F76-3E48-8863-51BBEBED99E7}"/>
              </a:ext>
            </a:extLst>
          </p:cNvPr>
          <p:cNvSpPr txBox="1">
            <a:spLocks/>
          </p:cNvSpPr>
          <p:nvPr/>
        </p:nvSpPr>
        <p:spPr>
          <a:xfrm>
            <a:off x="5856890" y="771441"/>
            <a:ext cx="5657193" cy="53151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Payoff</a:t>
            </a:r>
          </a:p>
          <a:p>
            <a:pPr marL="685800" lvl="2">
              <a:spcBef>
                <a:spcPts val="1000"/>
              </a:spcBef>
            </a:pPr>
            <a:r>
              <a:rPr lang="en-US" sz="2400" b="1" dirty="0"/>
              <a:t>Improves code organization.</a:t>
            </a:r>
          </a:p>
          <a:p>
            <a:pPr marL="685800" lvl="2">
              <a:spcBef>
                <a:spcPts val="1000"/>
              </a:spcBef>
            </a:pPr>
            <a:r>
              <a:rPr lang="en-US" sz="2400" b="1" dirty="0"/>
              <a:t>Reduces code duplication.</a:t>
            </a:r>
          </a:p>
          <a:p>
            <a:pPr marL="685800" lvl="2">
              <a:spcBef>
                <a:spcPts val="1000"/>
              </a:spcBef>
            </a:pPr>
            <a:r>
              <a:rPr lang="en-US" sz="2400" b="1" dirty="0"/>
              <a:t>Simplifies support.</a:t>
            </a:r>
          </a:p>
          <a:p>
            <a:pPr marL="685800" lvl="2">
              <a:spcBef>
                <a:spcPts val="1000"/>
              </a:spcBef>
            </a:pPr>
            <a:endParaRPr lang="en-US" sz="2400" b="1" dirty="0"/>
          </a:p>
          <a:p>
            <a:pPr marL="685800" lvl="2">
              <a:spcBef>
                <a:spcPts val="1000"/>
              </a:spcBef>
            </a:pPr>
            <a:endParaRPr lang="en-EG" sz="2400" b="1" dirty="0"/>
          </a:p>
        </p:txBody>
      </p:sp>
    </p:spTree>
    <p:extLst>
      <p:ext uri="{BB962C8B-B14F-4D97-AF65-F5344CB8AC3E}">
        <p14:creationId xmlns:p14="http://schemas.microsoft.com/office/powerpoint/2010/main" val="380041697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dirty="0">
                <a:solidFill>
                  <a:srgbClr val="FFFFFF"/>
                </a:solidFill>
              </a:rPr>
              <a:t>Move Method</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100825189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dirty="0">
                <a:solidFill>
                  <a:srgbClr val="FFFFFF"/>
                </a:solidFill>
              </a:rPr>
              <a:t>Move Field</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63703727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9AF4F30-759B-7E47-B38D-557BFB3508A2}"/>
              </a:ext>
            </a:extLst>
          </p:cNvPr>
          <p:cNvSpPr txBox="1">
            <a:spLocks/>
          </p:cNvSpPr>
          <p:nvPr/>
        </p:nvSpPr>
        <p:spPr>
          <a:xfrm>
            <a:off x="190500" y="316569"/>
            <a:ext cx="2288627" cy="906627"/>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Moving Features between Objects</a:t>
            </a:r>
            <a:endParaRPr lang="en-EG" sz="1200" dirty="0"/>
          </a:p>
        </p:txBody>
      </p:sp>
      <p:sp>
        <p:nvSpPr>
          <p:cNvPr id="3" name="Title 1">
            <a:extLst>
              <a:ext uri="{FF2B5EF4-FFF2-40B4-BE49-F238E27FC236}">
                <a16:creationId xmlns:a16="http://schemas.microsoft.com/office/drawing/2014/main" id="{FFEB1D0F-66DA-9C4C-A6D8-FD8A900F4C83}"/>
              </a:ext>
            </a:extLst>
          </p:cNvPr>
          <p:cNvSpPr txBox="1">
            <a:spLocks/>
          </p:cNvSpPr>
          <p:nvPr/>
        </p:nvSpPr>
        <p:spPr>
          <a:xfrm>
            <a:off x="2970487" y="316569"/>
            <a:ext cx="1412328" cy="906627"/>
          </a:xfrm>
          <a:prstGeom prst="rect">
            <a:avLst/>
          </a:prstGeom>
          <a:solidFill>
            <a:schemeClr val="accent2">
              <a:lumMod val="20000"/>
              <a:lumOff val="80000"/>
            </a:schemeClr>
          </a:solidFill>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Move Field</a:t>
            </a:r>
          </a:p>
        </p:txBody>
      </p:sp>
      <p:sp>
        <p:nvSpPr>
          <p:cNvPr id="9" name="TextBox 8">
            <a:extLst>
              <a:ext uri="{FF2B5EF4-FFF2-40B4-BE49-F238E27FC236}">
                <a16:creationId xmlns:a16="http://schemas.microsoft.com/office/drawing/2014/main" id="{E3CD1211-E7AD-264C-A5EB-0E9AB1B7D1AC}"/>
              </a:ext>
            </a:extLst>
          </p:cNvPr>
          <p:cNvSpPr txBox="1"/>
          <p:nvPr/>
        </p:nvSpPr>
        <p:spPr>
          <a:xfrm>
            <a:off x="190500" y="1479018"/>
            <a:ext cx="4192315" cy="1754326"/>
          </a:xfrm>
          <a:prstGeom prst="rect">
            <a:avLst/>
          </a:prstGeom>
          <a:noFill/>
        </p:spPr>
        <p:txBody>
          <a:bodyPr wrap="square">
            <a:spAutoFit/>
          </a:bodyPr>
          <a:lstStyle/>
          <a:p>
            <a:pPr algn="l"/>
            <a:r>
              <a:rPr lang="en-US" b="1" i="0" dirty="0">
                <a:solidFill>
                  <a:srgbClr val="444444"/>
                </a:solidFill>
                <a:effectLst/>
                <a:latin typeface="PT Sans" panose="020B0503020203020204" pitchFamily="34" charset="77"/>
              </a:rPr>
              <a:t>Problem</a:t>
            </a:r>
          </a:p>
          <a:p>
            <a:pPr algn="l"/>
            <a:r>
              <a:rPr lang="en-US" b="0" i="0" dirty="0">
                <a:solidFill>
                  <a:srgbClr val="444444"/>
                </a:solidFill>
                <a:effectLst/>
                <a:latin typeface="PT Sans" panose="020B0503020203020204" pitchFamily="34" charset="77"/>
              </a:rPr>
              <a:t>A field is used more in another class than in its own class.</a:t>
            </a:r>
          </a:p>
          <a:p>
            <a:pPr algn="l"/>
            <a:r>
              <a:rPr lang="en-US" b="1" i="0" dirty="0">
                <a:solidFill>
                  <a:srgbClr val="444444"/>
                </a:solidFill>
                <a:effectLst/>
                <a:latin typeface="PT Sans" panose="020B0503020203020204" pitchFamily="34" charset="77"/>
              </a:rPr>
              <a:t>Solution</a:t>
            </a:r>
          </a:p>
          <a:p>
            <a:pPr algn="l"/>
            <a:r>
              <a:rPr lang="en-US" b="0" i="0" dirty="0">
                <a:solidFill>
                  <a:srgbClr val="444444"/>
                </a:solidFill>
                <a:effectLst/>
                <a:latin typeface="PT Sans" panose="020B0503020203020204" pitchFamily="34" charset="77"/>
              </a:rPr>
              <a:t>Create a field in a new class and redirect all users of the old field to it.</a:t>
            </a:r>
          </a:p>
        </p:txBody>
      </p:sp>
      <p:pic>
        <p:nvPicPr>
          <p:cNvPr id="5" name="Picture 4">
            <a:extLst>
              <a:ext uri="{FF2B5EF4-FFF2-40B4-BE49-F238E27FC236}">
                <a16:creationId xmlns:a16="http://schemas.microsoft.com/office/drawing/2014/main" id="{6FADE579-FDA5-EC4E-93A6-15DD7B54868F}"/>
              </a:ext>
            </a:extLst>
          </p:cNvPr>
          <p:cNvPicPr>
            <a:picLocks noChangeAspect="1"/>
          </p:cNvPicPr>
          <p:nvPr/>
        </p:nvPicPr>
        <p:blipFill>
          <a:blip r:embed="rId2"/>
          <a:stretch>
            <a:fillRect/>
          </a:stretch>
        </p:blipFill>
        <p:spPr>
          <a:xfrm>
            <a:off x="110140" y="3561326"/>
            <a:ext cx="4114321" cy="2415409"/>
          </a:xfrm>
          <a:prstGeom prst="rect">
            <a:avLst/>
          </a:prstGeom>
        </p:spPr>
      </p:pic>
      <p:sp>
        <p:nvSpPr>
          <p:cNvPr id="11" name="TextBox 10">
            <a:extLst>
              <a:ext uri="{FF2B5EF4-FFF2-40B4-BE49-F238E27FC236}">
                <a16:creationId xmlns:a16="http://schemas.microsoft.com/office/drawing/2014/main" id="{6AB8DBA6-8644-8F48-A556-F47D3CA6114F}"/>
              </a:ext>
            </a:extLst>
          </p:cNvPr>
          <p:cNvSpPr txBox="1"/>
          <p:nvPr/>
        </p:nvSpPr>
        <p:spPr>
          <a:xfrm>
            <a:off x="5223641" y="316569"/>
            <a:ext cx="6138040" cy="6186309"/>
          </a:xfrm>
          <a:prstGeom prst="rect">
            <a:avLst/>
          </a:prstGeom>
          <a:noFill/>
        </p:spPr>
        <p:txBody>
          <a:bodyPr wrap="square">
            <a:spAutoFit/>
          </a:bodyPr>
          <a:lstStyle/>
          <a:p>
            <a:pPr algn="l"/>
            <a:r>
              <a:rPr lang="en-US" b="1" i="0" dirty="0">
                <a:solidFill>
                  <a:srgbClr val="444444"/>
                </a:solidFill>
                <a:effectLst/>
                <a:latin typeface="PT Sans" panose="020B0503020203020204" pitchFamily="34" charset="77"/>
              </a:rPr>
              <a:t>Why Refactor</a:t>
            </a:r>
          </a:p>
          <a:p>
            <a:pPr algn="l"/>
            <a:r>
              <a:rPr lang="en-US" b="0" i="0" dirty="0">
                <a:solidFill>
                  <a:srgbClr val="444444"/>
                </a:solidFill>
                <a:effectLst/>
                <a:latin typeface="PT Sans" panose="020B0503020203020204" pitchFamily="34" charset="77"/>
              </a:rPr>
              <a:t>Often fields are moved as part of the </a:t>
            </a:r>
            <a:r>
              <a:rPr lang="en-US" b="1" i="0" u="none" strike="noStrike" dirty="0">
                <a:solidFill>
                  <a:srgbClr val="444444"/>
                </a:solidFill>
                <a:effectLst/>
                <a:latin typeface="PT Sans" panose="020B0503020203020204" pitchFamily="34" charset="77"/>
                <a:hlinkClick r:id="rId3"/>
              </a:rPr>
              <a:t>Extract Class</a:t>
            </a:r>
            <a:r>
              <a:rPr lang="en-US" b="0" i="0" dirty="0">
                <a:solidFill>
                  <a:srgbClr val="444444"/>
                </a:solidFill>
                <a:effectLst/>
                <a:latin typeface="PT Sans" panose="020B0503020203020204" pitchFamily="34" charset="77"/>
              </a:rPr>
              <a:t> technique. Deciding which class to leave the field in can be tough. Here is our rule of thumb: </a:t>
            </a:r>
            <a:r>
              <a:rPr lang="en-US" b="1" i="0" dirty="0">
                <a:solidFill>
                  <a:srgbClr val="444444"/>
                </a:solidFill>
                <a:effectLst/>
                <a:latin typeface="PT Sans" panose="020B0503020203020204" pitchFamily="34" charset="77"/>
              </a:rPr>
              <a:t>put a field in the same place as the methods that use it</a:t>
            </a:r>
            <a:r>
              <a:rPr lang="en-US" b="0" i="0" dirty="0">
                <a:solidFill>
                  <a:srgbClr val="444444"/>
                </a:solidFill>
                <a:effectLst/>
                <a:latin typeface="PT Sans" panose="020B0503020203020204" pitchFamily="34" charset="77"/>
              </a:rPr>
              <a:t> (or else where most of these methods are).</a:t>
            </a:r>
          </a:p>
          <a:p>
            <a:pPr algn="l"/>
            <a:r>
              <a:rPr lang="en-US" b="0" i="0" dirty="0">
                <a:solidFill>
                  <a:srgbClr val="444444"/>
                </a:solidFill>
                <a:effectLst/>
                <a:latin typeface="PT Sans" panose="020B0503020203020204" pitchFamily="34" charset="77"/>
              </a:rPr>
              <a:t>This rule will help in other cases when a field is simply located in the wrong place.</a:t>
            </a:r>
          </a:p>
          <a:p>
            <a:pPr algn="l"/>
            <a:r>
              <a:rPr lang="en-US" b="1" i="0" dirty="0">
                <a:solidFill>
                  <a:srgbClr val="444444"/>
                </a:solidFill>
                <a:effectLst/>
                <a:latin typeface="PT Sans" panose="020B0503020203020204" pitchFamily="34" charset="77"/>
              </a:rPr>
              <a:t>How to Refactor</a:t>
            </a:r>
          </a:p>
          <a:p>
            <a:pPr algn="l">
              <a:buFont typeface="+mj-lt"/>
              <a:buAutoNum type="arabicPeriod"/>
            </a:pPr>
            <a:r>
              <a:rPr lang="en-US" b="0" i="0" dirty="0">
                <a:solidFill>
                  <a:srgbClr val="444444"/>
                </a:solidFill>
                <a:effectLst/>
                <a:latin typeface="PT Sans" panose="020B0503020203020204" pitchFamily="34" charset="77"/>
              </a:rPr>
              <a:t>If the field is public, refactoring will be much easier if you make the field private and provide public access methods (for this, you can use </a:t>
            </a:r>
            <a:r>
              <a:rPr lang="en-US" b="1" i="0" u="none" strike="noStrike" dirty="0">
                <a:solidFill>
                  <a:srgbClr val="444444"/>
                </a:solidFill>
                <a:effectLst/>
                <a:latin typeface="PT Sans" panose="020B0503020203020204" pitchFamily="34" charset="77"/>
                <a:hlinkClick r:id="rId4"/>
              </a:rPr>
              <a:t>Encapsulate Field</a:t>
            </a:r>
            <a:r>
              <a:rPr lang="en-US" b="0" i="0" dirty="0">
                <a:solidFill>
                  <a:srgbClr val="444444"/>
                </a:solidFill>
                <a:effectLst/>
                <a:latin typeface="PT Sans" panose="020B0503020203020204" pitchFamily="34" charset="77"/>
              </a:rPr>
              <a:t>).</a:t>
            </a:r>
          </a:p>
          <a:p>
            <a:pPr algn="l">
              <a:buFont typeface="+mj-lt"/>
              <a:buAutoNum type="arabicPeriod"/>
            </a:pPr>
            <a:r>
              <a:rPr lang="en-US" b="0" i="0" dirty="0">
                <a:solidFill>
                  <a:srgbClr val="444444"/>
                </a:solidFill>
                <a:effectLst/>
                <a:latin typeface="PT Sans" panose="020B0503020203020204" pitchFamily="34" charset="77"/>
              </a:rPr>
              <a:t>Create the same field with access methods in the recipient class.</a:t>
            </a:r>
          </a:p>
          <a:p>
            <a:pPr algn="l">
              <a:buFont typeface="+mj-lt"/>
              <a:buAutoNum type="arabicPeriod"/>
            </a:pPr>
            <a:r>
              <a:rPr lang="en-US" b="0" i="0" dirty="0">
                <a:solidFill>
                  <a:srgbClr val="444444"/>
                </a:solidFill>
                <a:effectLst/>
                <a:latin typeface="PT Sans" panose="020B0503020203020204" pitchFamily="34" charset="77"/>
              </a:rPr>
              <a:t>Decide how you will refer to the recipient class. You may already have a field or method that returns the appropriate object; if not, you will need to write a new method or field to store the object of the recipient class.</a:t>
            </a:r>
          </a:p>
          <a:p>
            <a:pPr algn="l">
              <a:buFont typeface="+mj-lt"/>
              <a:buAutoNum type="arabicPeriod"/>
            </a:pPr>
            <a:r>
              <a:rPr lang="en-US" b="0" i="0" dirty="0">
                <a:solidFill>
                  <a:srgbClr val="444444"/>
                </a:solidFill>
                <a:effectLst/>
                <a:latin typeface="PT Sans" panose="020B0503020203020204" pitchFamily="34" charset="77"/>
              </a:rPr>
              <a:t>Replace all references to the old field with appropriate calls to methods in the recipient class. If the field isn’t private, take care of this in the superclass and subclasses.</a:t>
            </a:r>
          </a:p>
          <a:p>
            <a:pPr algn="l">
              <a:buFont typeface="+mj-lt"/>
              <a:buAutoNum type="arabicPeriod"/>
            </a:pPr>
            <a:r>
              <a:rPr lang="en-US" b="0" i="0" dirty="0">
                <a:solidFill>
                  <a:srgbClr val="444444"/>
                </a:solidFill>
                <a:effectLst/>
                <a:latin typeface="PT Sans" panose="020B0503020203020204" pitchFamily="34" charset="77"/>
              </a:rPr>
              <a:t>Delete the field in the original class.</a:t>
            </a:r>
          </a:p>
        </p:txBody>
      </p:sp>
    </p:spTree>
    <p:extLst>
      <p:ext uri="{BB962C8B-B14F-4D97-AF65-F5344CB8AC3E}">
        <p14:creationId xmlns:p14="http://schemas.microsoft.com/office/powerpoint/2010/main" val="42565543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dirty="0">
                <a:solidFill>
                  <a:srgbClr val="FFFFFF"/>
                </a:solidFill>
              </a:rPr>
              <a:t>Inline Class</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131150078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9AF4F30-759B-7E47-B38D-557BFB3508A2}"/>
              </a:ext>
            </a:extLst>
          </p:cNvPr>
          <p:cNvSpPr txBox="1">
            <a:spLocks/>
          </p:cNvSpPr>
          <p:nvPr/>
        </p:nvSpPr>
        <p:spPr>
          <a:xfrm>
            <a:off x="190500" y="316569"/>
            <a:ext cx="2288627" cy="906627"/>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Moving Features between Objects</a:t>
            </a:r>
            <a:endParaRPr lang="en-EG" sz="1200" dirty="0"/>
          </a:p>
        </p:txBody>
      </p:sp>
      <p:sp>
        <p:nvSpPr>
          <p:cNvPr id="3" name="Title 1">
            <a:extLst>
              <a:ext uri="{FF2B5EF4-FFF2-40B4-BE49-F238E27FC236}">
                <a16:creationId xmlns:a16="http://schemas.microsoft.com/office/drawing/2014/main" id="{FFEB1D0F-66DA-9C4C-A6D8-FD8A900F4C83}"/>
              </a:ext>
            </a:extLst>
          </p:cNvPr>
          <p:cNvSpPr txBox="1">
            <a:spLocks/>
          </p:cNvSpPr>
          <p:nvPr/>
        </p:nvSpPr>
        <p:spPr>
          <a:xfrm>
            <a:off x="2970486" y="316569"/>
            <a:ext cx="1601513" cy="906627"/>
          </a:xfrm>
          <a:prstGeom prst="rect">
            <a:avLst/>
          </a:prstGeom>
          <a:solidFill>
            <a:schemeClr val="accent2">
              <a:lumMod val="20000"/>
              <a:lumOff val="80000"/>
            </a:schemeClr>
          </a:solidFill>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Inline Class</a:t>
            </a:r>
          </a:p>
        </p:txBody>
      </p:sp>
      <p:sp>
        <p:nvSpPr>
          <p:cNvPr id="9" name="TextBox 8">
            <a:extLst>
              <a:ext uri="{FF2B5EF4-FFF2-40B4-BE49-F238E27FC236}">
                <a16:creationId xmlns:a16="http://schemas.microsoft.com/office/drawing/2014/main" id="{33D1050F-A3AA-B847-A8D3-C5147B2FF12F}"/>
              </a:ext>
            </a:extLst>
          </p:cNvPr>
          <p:cNvSpPr txBox="1"/>
          <p:nvPr/>
        </p:nvSpPr>
        <p:spPr>
          <a:xfrm>
            <a:off x="190500" y="1410361"/>
            <a:ext cx="4381499" cy="2585323"/>
          </a:xfrm>
          <a:prstGeom prst="rect">
            <a:avLst/>
          </a:prstGeom>
          <a:noFill/>
        </p:spPr>
        <p:txBody>
          <a:bodyPr wrap="square">
            <a:spAutoFit/>
          </a:bodyPr>
          <a:lstStyle/>
          <a:p>
            <a:pPr algn="l"/>
            <a:r>
              <a:rPr lang="en-US" b="1" i="0" dirty="0">
                <a:solidFill>
                  <a:srgbClr val="444444"/>
                </a:solidFill>
                <a:effectLst/>
                <a:latin typeface="PT Sans" panose="020B0503020203020204" pitchFamily="34" charset="77"/>
              </a:rPr>
              <a:t>Problem</a:t>
            </a:r>
          </a:p>
          <a:p>
            <a:pPr algn="l"/>
            <a:r>
              <a:rPr lang="en-US" b="0" i="0" dirty="0">
                <a:solidFill>
                  <a:srgbClr val="444444"/>
                </a:solidFill>
                <a:effectLst/>
                <a:latin typeface="PT Sans" panose="020B0503020203020204" pitchFamily="34" charset="77"/>
              </a:rPr>
              <a:t>A class does almost nothing and isn’t responsible for anything, and no additional responsibilities are planned for it.</a:t>
            </a:r>
          </a:p>
          <a:p>
            <a:pPr algn="l"/>
            <a:r>
              <a:rPr lang="en-US" b="1" i="0" dirty="0">
                <a:solidFill>
                  <a:srgbClr val="444444"/>
                </a:solidFill>
                <a:effectLst/>
                <a:latin typeface="PT Sans" panose="020B0503020203020204" pitchFamily="34" charset="77"/>
              </a:rPr>
              <a:t>Solution</a:t>
            </a:r>
          </a:p>
          <a:p>
            <a:pPr algn="l"/>
            <a:r>
              <a:rPr lang="en-US" b="0" i="0" dirty="0">
                <a:solidFill>
                  <a:srgbClr val="444444"/>
                </a:solidFill>
                <a:effectLst/>
                <a:latin typeface="PT Sans" panose="020B0503020203020204" pitchFamily="34" charset="77"/>
              </a:rPr>
              <a:t>Move all features from the class to another one.</a:t>
            </a:r>
          </a:p>
          <a:p>
            <a:pPr algn="l"/>
            <a:br>
              <a:rPr lang="en-US" b="0" i="0" dirty="0">
                <a:solidFill>
                  <a:srgbClr val="444444"/>
                </a:solidFill>
                <a:effectLst/>
                <a:latin typeface="PT Sans" panose="020B0503020203020204" pitchFamily="34" charset="77"/>
              </a:rPr>
            </a:br>
            <a:endParaRPr lang="en-US" b="0" i="0" dirty="0">
              <a:solidFill>
                <a:srgbClr val="444444"/>
              </a:solidFill>
              <a:effectLst/>
              <a:latin typeface="PT Sans" panose="020B0503020203020204" pitchFamily="34" charset="77"/>
            </a:endParaRPr>
          </a:p>
        </p:txBody>
      </p:sp>
      <p:pic>
        <p:nvPicPr>
          <p:cNvPr id="5" name="Picture 4">
            <a:extLst>
              <a:ext uri="{FF2B5EF4-FFF2-40B4-BE49-F238E27FC236}">
                <a16:creationId xmlns:a16="http://schemas.microsoft.com/office/drawing/2014/main" id="{746BD61E-C327-CA4D-AC99-038B93184E98}"/>
              </a:ext>
            </a:extLst>
          </p:cNvPr>
          <p:cNvPicPr>
            <a:picLocks noChangeAspect="1"/>
          </p:cNvPicPr>
          <p:nvPr/>
        </p:nvPicPr>
        <p:blipFill>
          <a:blip r:embed="rId2"/>
          <a:stretch>
            <a:fillRect/>
          </a:stretch>
        </p:blipFill>
        <p:spPr>
          <a:xfrm>
            <a:off x="506763" y="4182849"/>
            <a:ext cx="4927445" cy="1635016"/>
          </a:xfrm>
          <a:prstGeom prst="rect">
            <a:avLst/>
          </a:prstGeom>
        </p:spPr>
      </p:pic>
      <p:sp>
        <p:nvSpPr>
          <p:cNvPr id="11" name="TextBox 10">
            <a:extLst>
              <a:ext uri="{FF2B5EF4-FFF2-40B4-BE49-F238E27FC236}">
                <a16:creationId xmlns:a16="http://schemas.microsoft.com/office/drawing/2014/main" id="{BEF6B1F6-5F68-BD44-B5EE-56824E086109}"/>
              </a:ext>
            </a:extLst>
          </p:cNvPr>
          <p:cNvSpPr txBox="1"/>
          <p:nvPr/>
        </p:nvSpPr>
        <p:spPr>
          <a:xfrm>
            <a:off x="5213131" y="452562"/>
            <a:ext cx="6138040" cy="5632311"/>
          </a:xfrm>
          <a:prstGeom prst="rect">
            <a:avLst/>
          </a:prstGeom>
          <a:noFill/>
        </p:spPr>
        <p:txBody>
          <a:bodyPr wrap="square">
            <a:spAutoFit/>
          </a:bodyPr>
          <a:lstStyle/>
          <a:p>
            <a:pPr algn="l"/>
            <a:r>
              <a:rPr lang="en-US" b="1" i="0" dirty="0">
                <a:solidFill>
                  <a:srgbClr val="444444"/>
                </a:solidFill>
                <a:effectLst/>
                <a:latin typeface="PT Sans" panose="020B0503020203020204" pitchFamily="34" charset="77"/>
              </a:rPr>
              <a:t>Why Refactor</a:t>
            </a:r>
          </a:p>
          <a:p>
            <a:pPr algn="l">
              <a:buFont typeface="Arial" panose="020B0604020202020204" pitchFamily="34" charset="0"/>
              <a:buChar char="•"/>
            </a:pPr>
            <a:r>
              <a:rPr lang="en-US" b="0" i="0" dirty="0">
                <a:solidFill>
                  <a:srgbClr val="444444"/>
                </a:solidFill>
                <a:effectLst/>
                <a:latin typeface="PT Sans" panose="020B0503020203020204" pitchFamily="34" charset="77"/>
              </a:rPr>
              <a:t>Often this technique is needed after the features of one class are “transplanted” to other classes, leaving that class with little to do.</a:t>
            </a:r>
          </a:p>
          <a:p>
            <a:pPr algn="l"/>
            <a:r>
              <a:rPr lang="en-US" b="1" i="0" dirty="0">
                <a:solidFill>
                  <a:srgbClr val="444444"/>
                </a:solidFill>
                <a:effectLst/>
                <a:latin typeface="PT Sans" panose="020B0503020203020204" pitchFamily="34" charset="77"/>
              </a:rPr>
              <a:t>Benefits</a:t>
            </a:r>
          </a:p>
          <a:p>
            <a:pPr algn="l">
              <a:buFont typeface="Arial" panose="020B0604020202020204" pitchFamily="34" charset="0"/>
              <a:buChar char="•"/>
            </a:pPr>
            <a:r>
              <a:rPr lang="en-US" b="0" i="0" dirty="0">
                <a:solidFill>
                  <a:srgbClr val="444444"/>
                </a:solidFill>
                <a:effectLst/>
                <a:latin typeface="PT Sans" panose="020B0503020203020204" pitchFamily="34" charset="77"/>
              </a:rPr>
              <a:t>Eliminating needless classes frees up operating memory on the computer—and bandwidth in your head.</a:t>
            </a:r>
          </a:p>
          <a:p>
            <a:pPr algn="l"/>
            <a:r>
              <a:rPr lang="en-US" b="1" i="0" dirty="0">
                <a:solidFill>
                  <a:srgbClr val="444444"/>
                </a:solidFill>
                <a:effectLst/>
                <a:latin typeface="PT Sans" panose="020B0503020203020204" pitchFamily="34" charset="77"/>
              </a:rPr>
              <a:t>How to Refactor</a:t>
            </a:r>
          </a:p>
          <a:p>
            <a:pPr algn="l">
              <a:buFont typeface="+mj-lt"/>
              <a:buAutoNum type="arabicPeriod"/>
            </a:pPr>
            <a:r>
              <a:rPr lang="en-US" b="0" i="0" dirty="0">
                <a:solidFill>
                  <a:srgbClr val="444444"/>
                </a:solidFill>
                <a:effectLst/>
                <a:latin typeface="PT Sans" panose="020B0503020203020204" pitchFamily="34" charset="77"/>
              </a:rPr>
              <a:t>In the recipient class, create the public fields and methods present in the donor class. Methods should refer to the equivalent methods of the donor class.</a:t>
            </a:r>
          </a:p>
          <a:p>
            <a:pPr algn="l">
              <a:buFont typeface="+mj-lt"/>
              <a:buAutoNum type="arabicPeriod"/>
            </a:pPr>
            <a:r>
              <a:rPr lang="en-US" b="0" i="0" dirty="0">
                <a:solidFill>
                  <a:srgbClr val="444444"/>
                </a:solidFill>
                <a:effectLst/>
                <a:latin typeface="PT Sans" panose="020B0503020203020204" pitchFamily="34" charset="77"/>
              </a:rPr>
              <a:t>Replace all references to the donor class with references to the fields and methods of the recipient class.</a:t>
            </a:r>
          </a:p>
          <a:p>
            <a:pPr algn="l">
              <a:buFont typeface="+mj-lt"/>
              <a:buAutoNum type="arabicPeriod"/>
            </a:pPr>
            <a:r>
              <a:rPr lang="en-US" b="0" i="0" dirty="0">
                <a:solidFill>
                  <a:srgbClr val="444444"/>
                </a:solidFill>
                <a:effectLst/>
                <a:latin typeface="PT Sans" panose="020B0503020203020204" pitchFamily="34" charset="77"/>
              </a:rPr>
              <a:t>Now test the program and make sure that no errors have been added. If tests show that everything is working A-OK, start using </a:t>
            </a:r>
            <a:r>
              <a:rPr lang="en-US" b="1" i="0" u="none" strike="noStrike" dirty="0">
                <a:solidFill>
                  <a:srgbClr val="444444"/>
                </a:solidFill>
                <a:effectLst/>
                <a:latin typeface="PT Sans" panose="020B0503020203020204" pitchFamily="34" charset="77"/>
                <a:hlinkClick r:id="rId3"/>
              </a:rPr>
              <a:t>Move Method</a:t>
            </a:r>
            <a:r>
              <a:rPr lang="en-US" b="0" i="0" dirty="0">
                <a:solidFill>
                  <a:srgbClr val="444444"/>
                </a:solidFill>
                <a:effectLst/>
                <a:latin typeface="PT Sans" panose="020B0503020203020204" pitchFamily="34" charset="77"/>
              </a:rPr>
              <a:t> and </a:t>
            </a:r>
            <a:r>
              <a:rPr lang="en-US" b="1" i="0" u="none" strike="noStrike" dirty="0">
                <a:solidFill>
                  <a:srgbClr val="444444"/>
                </a:solidFill>
                <a:effectLst/>
                <a:latin typeface="PT Sans" panose="020B0503020203020204" pitchFamily="34" charset="77"/>
                <a:hlinkClick r:id="rId4"/>
              </a:rPr>
              <a:t>Move Field</a:t>
            </a:r>
            <a:r>
              <a:rPr lang="en-US" b="0" i="0" dirty="0">
                <a:solidFill>
                  <a:srgbClr val="444444"/>
                </a:solidFill>
                <a:effectLst/>
                <a:latin typeface="PT Sans" panose="020B0503020203020204" pitchFamily="34" charset="77"/>
              </a:rPr>
              <a:t> to completely transplant all functionality to the recipient class from the original one. Continue doing so until the original class is completely empty.</a:t>
            </a:r>
          </a:p>
          <a:p>
            <a:pPr algn="l">
              <a:buFont typeface="+mj-lt"/>
              <a:buAutoNum type="arabicPeriod"/>
            </a:pPr>
            <a:r>
              <a:rPr lang="en-US" b="0" i="0" dirty="0">
                <a:solidFill>
                  <a:srgbClr val="444444"/>
                </a:solidFill>
                <a:effectLst/>
                <a:latin typeface="PT Sans" panose="020B0503020203020204" pitchFamily="34" charset="77"/>
              </a:rPr>
              <a:t>Delete the original class</a:t>
            </a:r>
          </a:p>
        </p:txBody>
      </p:sp>
    </p:spTree>
    <p:extLst>
      <p:ext uri="{BB962C8B-B14F-4D97-AF65-F5344CB8AC3E}">
        <p14:creationId xmlns:p14="http://schemas.microsoft.com/office/powerpoint/2010/main" val="248994479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9">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A69349-6269-3544-8E04-1985D6CECE33}"/>
              </a:ext>
            </a:extLst>
          </p:cNvPr>
          <p:cNvSpPr>
            <a:spLocks noGrp="1"/>
          </p:cNvSpPr>
          <p:nvPr>
            <p:ph type="ctrTitle"/>
          </p:nvPr>
        </p:nvSpPr>
        <p:spPr>
          <a:xfrm>
            <a:off x="1848465" y="3298722"/>
            <a:ext cx="8495070" cy="1784402"/>
          </a:xfrm>
        </p:spPr>
        <p:txBody>
          <a:bodyPr anchor="b">
            <a:normAutofit/>
          </a:bodyPr>
          <a:lstStyle/>
          <a:p>
            <a:r>
              <a:rPr lang="en-EG" dirty="0">
                <a:solidFill>
                  <a:srgbClr val="FFFFFF"/>
                </a:solidFill>
              </a:rPr>
              <a:t>Code Smells</a:t>
            </a:r>
          </a:p>
        </p:txBody>
      </p:sp>
      <p:sp>
        <p:nvSpPr>
          <p:cNvPr id="3" name="Subtitle 2">
            <a:extLst>
              <a:ext uri="{FF2B5EF4-FFF2-40B4-BE49-F238E27FC236}">
                <a16:creationId xmlns:a16="http://schemas.microsoft.com/office/drawing/2014/main" id="{A74F60AA-E13C-034D-9451-D05BC81E8F80}"/>
              </a:ext>
            </a:extLst>
          </p:cNvPr>
          <p:cNvSpPr>
            <a:spLocks noGrp="1"/>
          </p:cNvSpPr>
          <p:nvPr>
            <p:ph type="subTitle" idx="1"/>
          </p:nvPr>
        </p:nvSpPr>
        <p:spPr>
          <a:xfrm>
            <a:off x="1848465" y="5258851"/>
            <a:ext cx="8495070" cy="904005"/>
          </a:xfrm>
        </p:spPr>
        <p:txBody>
          <a:bodyPr>
            <a:normAutofit/>
          </a:bodyPr>
          <a:lstStyle/>
          <a:p>
            <a:r>
              <a:rPr lang="en-EG" dirty="0">
                <a:solidFill>
                  <a:srgbClr val="FFFFFF"/>
                </a:solidFill>
              </a:rPr>
              <a:t>Abdelhalim Badr</a:t>
            </a:r>
          </a:p>
          <a:p>
            <a:r>
              <a:rPr lang="en-EG" dirty="0">
                <a:solidFill>
                  <a:srgbClr val="FFFFFF"/>
                </a:solidFill>
              </a:rPr>
              <a:t>Tech – 13 </a:t>
            </a:r>
          </a:p>
        </p:txBody>
      </p:sp>
      <p:sp>
        <p:nvSpPr>
          <p:cNvPr id="62" name="Oval 61">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5" name="Graphic 54" descr="Code">
            <a:extLst>
              <a:ext uri="{FF2B5EF4-FFF2-40B4-BE49-F238E27FC236}">
                <a16:creationId xmlns:a16="http://schemas.microsoft.com/office/drawing/2014/main" id="{842F1154-143C-46D1-B15A-D6BCD900CC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val="391852640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643BE6C-86B7-4AB9-91E8-9B5DB45AC8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0"/>
            <a:ext cx="12188825" cy="42428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A69349-6269-3544-8E04-1985D6CECE33}"/>
              </a:ext>
            </a:extLst>
          </p:cNvPr>
          <p:cNvSpPr>
            <a:spLocks noGrp="1"/>
          </p:cNvSpPr>
          <p:nvPr>
            <p:ph type="ctrTitle"/>
          </p:nvPr>
        </p:nvSpPr>
        <p:spPr>
          <a:xfrm>
            <a:off x="1293026" y="713195"/>
            <a:ext cx="9605948" cy="922565"/>
          </a:xfrm>
        </p:spPr>
        <p:txBody>
          <a:bodyPr>
            <a:normAutofit/>
          </a:bodyPr>
          <a:lstStyle/>
          <a:p>
            <a:r>
              <a:rPr lang="en-EG" sz="5400" dirty="0">
                <a:solidFill>
                  <a:srgbClr val="FFFFFF"/>
                </a:solidFill>
              </a:rPr>
              <a:t>Agenda</a:t>
            </a:r>
          </a:p>
        </p:txBody>
      </p:sp>
      <p:sp>
        <p:nvSpPr>
          <p:cNvPr id="3" name="Subtitle 2">
            <a:extLst>
              <a:ext uri="{FF2B5EF4-FFF2-40B4-BE49-F238E27FC236}">
                <a16:creationId xmlns:a16="http://schemas.microsoft.com/office/drawing/2014/main" id="{A74F60AA-E13C-034D-9451-D05BC81E8F80}"/>
              </a:ext>
            </a:extLst>
          </p:cNvPr>
          <p:cNvSpPr>
            <a:spLocks noGrp="1"/>
          </p:cNvSpPr>
          <p:nvPr>
            <p:ph type="subTitle" idx="1"/>
          </p:nvPr>
        </p:nvSpPr>
        <p:spPr>
          <a:xfrm>
            <a:off x="4882700" y="2348955"/>
            <a:ext cx="2910020" cy="1698181"/>
          </a:xfrm>
        </p:spPr>
        <p:txBody>
          <a:bodyPr>
            <a:normAutofit fontScale="85000" lnSpcReduction="20000"/>
          </a:bodyPr>
          <a:lstStyle/>
          <a:p>
            <a:pPr marL="457200" indent="-457200" algn="l">
              <a:buFont typeface="Wingdings" pitchFamily="2" charset="2"/>
              <a:buChar char="q"/>
            </a:pPr>
            <a:r>
              <a:rPr lang="en-US" sz="1700" dirty="0">
                <a:solidFill>
                  <a:srgbClr val="FFFFFF"/>
                </a:solidFill>
              </a:rPr>
              <a:t>Parallel Inheritance Hierarchies</a:t>
            </a:r>
          </a:p>
          <a:p>
            <a:pPr marL="457200" indent="-457200" algn="l">
              <a:buFont typeface="Wingdings" pitchFamily="2" charset="2"/>
              <a:buChar char="q"/>
            </a:pPr>
            <a:r>
              <a:rPr lang="en-US" sz="1700" dirty="0">
                <a:solidFill>
                  <a:srgbClr val="FFFFFF"/>
                </a:solidFill>
              </a:rPr>
              <a:t>Signs and Symptoms</a:t>
            </a:r>
          </a:p>
          <a:p>
            <a:pPr marL="457200" indent="-457200" algn="l">
              <a:buFont typeface="Wingdings" pitchFamily="2" charset="2"/>
              <a:buChar char="q"/>
            </a:pPr>
            <a:r>
              <a:rPr lang="en-EG" sz="1700" dirty="0">
                <a:solidFill>
                  <a:srgbClr val="FFFFFF"/>
                </a:solidFill>
              </a:rPr>
              <a:t>Reasons of the Problem</a:t>
            </a:r>
          </a:p>
          <a:p>
            <a:pPr marL="457200" indent="-457200" algn="l">
              <a:buFont typeface="Wingdings" pitchFamily="2" charset="2"/>
              <a:buChar char="q"/>
            </a:pPr>
            <a:r>
              <a:rPr lang="en-EG" sz="1700" dirty="0">
                <a:solidFill>
                  <a:srgbClr val="FFFFFF"/>
                </a:solidFill>
              </a:rPr>
              <a:t>Treatment</a:t>
            </a:r>
          </a:p>
          <a:p>
            <a:pPr marL="457200" indent="-457200" algn="l">
              <a:buFont typeface="Wingdings" pitchFamily="2" charset="2"/>
              <a:buChar char="q"/>
            </a:pPr>
            <a:r>
              <a:rPr lang="en-EG" sz="1700" dirty="0">
                <a:solidFill>
                  <a:srgbClr val="FFFFFF"/>
                </a:solidFill>
              </a:rPr>
              <a:t>Gains</a:t>
            </a:r>
          </a:p>
          <a:p>
            <a:pPr marL="457200" indent="-457200" algn="l">
              <a:buFont typeface="Wingdings" pitchFamily="2" charset="2"/>
              <a:buChar char="q"/>
            </a:pPr>
            <a:r>
              <a:rPr lang="en-EG" sz="1700" dirty="0">
                <a:solidFill>
                  <a:srgbClr val="FFFFFF"/>
                </a:solidFill>
              </a:rPr>
              <a:t>Code Sample</a:t>
            </a:r>
          </a:p>
        </p:txBody>
      </p:sp>
      <p:pic>
        <p:nvPicPr>
          <p:cNvPr id="7" name="Graphic 6" descr="Check List">
            <a:extLst>
              <a:ext uri="{FF2B5EF4-FFF2-40B4-BE49-F238E27FC236}">
                <a16:creationId xmlns:a16="http://schemas.microsoft.com/office/drawing/2014/main" id="{04B90D0E-AA9C-4C35-B297-8E9F1EE3A7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6089" y="4805363"/>
            <a:ext cx="1179824" cy="1179824"/>
          </a:xfrm>
          <a:prstGeom prst="rect">
            <a:avLst/>
          </a:prstGeom>
        </p:spPr>
      </p:pic>
      <p:sp>
        <p:nvSpPr>
          <p:cNvPr id="6" name="Title 1">
            <a:extLst>
              <a:ext uri="{FF2B5EF4-FFF2-40B4-BE49-F238E27FC236}">
                <a16:creationId xmlns:a16="http://schemas.microsoft.com/office/drawing/2014/main" id="{014CA02A-E445-F040-B5DE-8DC2CF6EB827}"/>
              </a:ext>
            </a:extLst>
          </p:cNvPr>
          <p:cNvSpPr txBox="1">
            <a:spLocks/>
          </p:cNvSpPr>
          <p:nvPr/>
        </p:nvSpPr>
        <p:spPr>
          <a:xfrm>
            <a:off x="1191426" y="2783840"/>
            <a:ext cx="2130894" cy="41149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panose="020F0302020204030204"/>
                <a:ea typeface="+mj-ea"/>
                <a:cs typeface="+mj-cs"/>
              </a:rPr>
              <a:t>Change Preventers</a:t>
            </a:r>
            <a:endParaRPr kumimoji="0" lang="en-EG" sz="2000" b="0" i="0" u="none" strike="noStrike" kern="1200" cap="none" spc="0" normalizeH="0" baseline="0" noProof="0" dirty="0">
              <a:ln>
                <a:noFill/>
              </a:ln>
              <a:solidFill>
                <a:srgbClr val="FFFFFF"/>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72990449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123496" y="184314"/>
            <a:ext cx="8705194" cy="587127"/>
          </a:xfrm>
        </p:spPr>
        <p:txBody>
          <a:bodyPr>
            <a:normAutofit/>
          </a:bodyPr>
          <a:lstStyle/>
          <a:p>
            <a:r>
              <a:rPr lang="en-US" sz="2400" b="1" dirty="0"/>
              <a:t>4.3. Parallel Inheritance Hierarchies</a:t>
            </a:r>
            <a:endParaRPr lang="en-EG" sz="1300" dirty="0"/>
          </a:p>
        </p:txBody>
      </p:sp>
      <p:sp>
        <p:nvSpPr>
          <p:cNvPr id="3" name="Content Placeholder 2">
            <a:extLst>
              <a:ext uri="{FF2B5EF4-FFF2-40B4-BE49-F238E27FC236}">
                <a16:creationId xmlns:a16="http://schemas.microsoft.com/office/drawing/2014/main" id="{6AC25776-4EDC-DD4E-93E0-1AB309C90155}"/>
              </a:ext>
            </a:extLst>
          </p:cNvPr>
          <p:cNvSpPr>
            <a:spLocks noGrp="1"/>
          </p:cNvSpPr>
          <p:nvPr>
            <p:ph idx="1"/>
          </p:nvPr>
        </p:nvSpPr>
        <p:spPr>
          <a:xfrm>
            <a:off x="123497" y="771442"/>
            <a:ext cx="5657193" cy="5902244"/>
          </a:xfrm>
        </p:spPr>
        <p:txBody>
          <a:bodyPr>
            <a:normAutofit/>
          </a:bodyPr>
          <a:lstStyle/>
          <a:p>
            <a:r>
              <a:rPr lang="en-US" b="1" dirty="0"/>
              <a:t>Signs and Symptoms</a:t>
            </a:r>
          </a:p>
          <a:p>
            <a:pPr lvl="1"/>
            <a:r>
              <a:rPr lang="en-US" sz="1600" dirty="0"/>
              <a:t>Whenever you create a subclass for a class, you find yourself needing to create a subclass for another class..</a:t>
            </a:r>
          </a:p>
          <a:p>
            <a:r>
              <a:rPr lang="en-US" b="1" dirty="0"/>
              <a:t>Reasons for the Problem</a:t>
            </a:r>
          </a:p>
          <a:p>
            <a:pPr lvl="1"/>
            <a:r>
              <a:rPr lang="en-US" sz="1400" dirty="0"/>
              <a:t>All was well as long as the hierarchy stayed small. But with new classes being added, making changes has become harder and harder..</a:t>
            </a:r>
          </a:p>
          <a:p>
            <a:r>
              <a:rPr lang="en-US" sz="3200" b="1" dirty="0"/>
              <a:t>Treatment</a:t>
            </a:r>
          </a:p>
          <a:p>
            <a:pPr lvl="1"/>
            <a:r>
              <a:rPr lang="en-US" sz="1400" dirty="0"/>
              <a:t>You may de-duplicate parallel class hierarchies in two steps. First, make instances of one hierarchy refer to instances of another hierarchy. Then, remove the hierarchy in the referred class, by using </a:t>
            </a:r>
            <a:r>
              <a:rPr lang="en-US" sz="1400" b="1" i="1" dirty="0"/>
              <a:t>Move Method and Move Field..</a:t>
            </a:r>
          </a:p>
        </p:txBody>
      </p:sp>
      <p:sp>
        <p:nvSpPr>
          <p:cNvPr id="4" name="Content Placeholder 2">
            <a:extLst>
              <a:ext uri="{FF2B5EF4-FFF2-40B4-BE49-F238E27FC236}">
                <a16:creationId xmlns:a16="http://schemas.microsoft.com/office/drawing/2014/main" id="{54F3B8CD-9F76-3E48-8863-51BBEBED99E7}"/>
              </a:ext>
            </a:extLst>
          </p:cNvPr>
          <p:cNvSpPr txBox="1">
            <a:spLocks/>
          </p:cNvSpPr>
          <p:nvPr/>
        </p:nvSpPr>
        <p:spPr>
          <a:xfrm>
            <a:off x="5856890" y="771441"/>
            <a:ext cx="5657193" cy="531511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Payoff</a:t>
            </a:r>
          </a:p>
          <a:p>
            <a:pPr marL="685800" lvl="2">
              <a:spcBef>
                <a:spcPts val="1000"/>
              </a:spcBef>
            </a:pPr>
            <a:r>
              <a:rPr lang="en-US" sz="2400" dirty="0"/>
              <a:t>Reduces code duplication.</a:t>
            </a:r>
          </a:p>
          <a:p>
            <a:pPr marL="685800" lvl="2">
              <a:spcBef>
                <a:spcPts val="1000"/>
              </a:spcBef>
            </a:pPr>
            <a:r>
              <a:rPr lang="en-US" sz="2400" dirty="0"/>
              <a:t>Can improve organization of code.</a:t>
            </a:r>
          </a:p>
          <a:p>
            <a:pPr marL="685800" lvl="2">
              <a:spcBef>
                <a:spcPts val="1000"/>
              </a:spcBef>
            </a:pPr>
            <a:endParaRPr lang="en-US" sz="2400" b="1" dirty="0"/>
          </a:p>
          <a:p>
            <a:pPr marL="0" indent="-457200"/>
            <a:r>
              <a:rPr lang="en-US" sz="3200" b="1" dirty="0"/>
              <a:t>When to Ignore</a:t>
            </a:r>
          </a:p>
          <a:p>
            <a:pPr marL="914400" lvl="2" indent="-457200"/>
            <a:r>
              <a:rPr lang="en-US" sz="2400" b="1" dirty="0"/>
              <a:t>Sometimes having parallel class hierarchies is just a way to avoid even bigger mess with program architecture. If you find that your attempts to de-duplicate hierarchies produce even uglier code, just step out, revert all of your changes and get used to that code.</a:t>
            </a:r>
            <a:endParaRPr lang="en-EG" sz="2400" b="1" dirty="0"/>
          </a:p>
        </p:txBody>
      </p:sp>
    </p:spTree>
    <p:extLst>
      <p:ext uri="{BB962C8B-B14F-4D97-AF65-F5344CB8AC3E}">
        <p14:creationId xmlns:p14="http://schemas.microsoft.com/office/powerpoint/2010/main" val="3195333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123497" y="184314"/>
            <a:ext cx="2451538" cy="496723"/>
          </a:xfrm>
        </p:spPr>
        <p:txBody>
          <a:bodyPr>
            <a:normAutofit/>
          </a:bodyPr>
          <a:lstStyle/>
          <a:p>
            <a:r>
              <a:rPr lang="en-US" sz="2400" b="1" dirty="0"/>
              <a:t>2.1. Long Method</a:t>
            </a:r>
            <a:endParaRPr lang="en-EG" sz="2400" dirty="0"/>
          </a:p>
        </p:txBody>
      </p:sp>
      <p:sp>
        <p:nvSpPr>
          <p:cNvPr id="3" name="Content Placeholder 2">
            <a:extLst>
              <a:ext uri="{FF2B5EF4-FFF2-40B4-BE49-F238E27FC236}">
                <a16:creationId xmlns:a16="http://schemas.microsoft.com/office/drawing/2014/main" id="{6AC25776-4EDC-DD4E-93E0-1AB309C90155}"/>
              </a:ext>
            </a:extLst>
          </p:cNvPr>
          <p:cNvSpPr>
            <a:spLocks noGrp="1"/>
          </p:cNvSpPr>
          <p:nvPr>
            <p:ph idx="1"/>
          </p:nvPr>
        </p:nvSpPr>
        <p:spPr>
          <a:xfrm>
            <a:off x="123497" y="771442"/>
            <a:ext cx="5657193" cy="5315115"/>
          </a:xfrm>
        </p:spPr>
        <p:txBody>
          <a:bodyPr>
            <a:normAutofit fontScale="77500" lnSpcReduction="20000"/>
          </a:bodyPr>
          <a:lstStyle/>
          <a:p>
            <a:r>
              <a:rPr lang="en-US" b="1" dirty="0"/>
              <a:t>Signs and Symptoms</a:t>
            </a:r>
          </a:p>
          <a:p>
            <a:pPr lvl="1"/>
            <a:r>
              <a:rPr lang="en-US" sz="1600" dirty="0"/>
              <a:t>A method contains too many lines of code. Generally, any method longer than ten lines should make you start asking questions.</a:t>
            </a:r>
          </a:p>
          <a:p>
            <a:r>
              <a:rPr lang="en-US" b="1" dirty="0"/>
              <a:t>Reasons for the Problem</a:t>
            </a:r>
          </a:p>
          <a:p>
            <a:pPr lvl="1"/>
            <a:r>
              <a:rPr lang="en-US" sz="1400" dirty="0"/>
              <a:t>Like the Hotel California, something is always being added to a method but nothing is ever taken out. Since it’s easier to write code than to read it, this “smell” remains unnoticed until the method turns into an ugly, oversized beast.</a:t>
            </a:r>
          </a:p>
          <a:p>
            <a:pPr lvl="1"/>
            <a:endParaRPr lang="en-US" sz="1400" dirty="0"/>
          </a:p>
          <a:p>
            <a:pPr lvl="1"/>
            <a:r>
              <a:rPr lang="en-US" sz="1400" dirty="0"/>
              <a:t>Mentally, it’s often harder to create a new method than to add to an existing one: “But it’s just two lines, there’s no use in creating a whole method just for that...” Which means that another line is added and then yet another, giving birth to a tangle of spaghetti code.</a:t>
            </a:r>
            <a:endParaRPr lang="en-EG" sz="1400" dirty="0"/>
          </a:p>
          <a:p>
            <a:r>
              <a:rPr lang="en-US" b="1" dirty="0"/>
              <a:t>Treatment</a:t>
            </a:r>
          </a:p>
          <a:p>
            <a:pPr lvl="1"/>
            <a:r>
              <a:rPr lang="en-US" sz="1400" dirty="0"/>
              <a:t>As a rule of thumb, if you feel the need to comment on something inside a method, you should take this code and put it in a new method. Even a single line can and should be split off into a separate method, if it requires explanations. And if the method has a descriptive name, nobody will need to look at the code to see what it does.</a:t>
            </a:r>
          </a:p>
          <a:p>
            <a:pPr lvl="1"/>
            <a:endParaRPr lang="en-US" sz="1400" dirty="0"/>
          </a:p>
          <a:p>
            <a:pPr lvl="1"/>
            <a:r>
              <a:rPr lang="en-US" sz="1400" dirty="0"/>
              <a:t>To reduce the length of a method body, use </a:t>
            </a:r>
            <a:r>
              <a:rPr lang="en-US" sz="1400" b="1" i="1" dirty="0"/>
              <a:t>Extract Method.</a:t>
            </a:r>
          </a:p>
          <a:p>
            <a:pPr lvl="1"/>
            <a:endParaRPr lang="en-US" sz="1400" dirty="0"/>
          </a:p>
          <a:p>
            <a:pPr lvl="1"/>
            <a:r>
              <a:rPr lang="en-US" sz="1400" dirty="0"/>
              <a:t>If local variables and parameters interfere with extracting a method, use </a:t>
            </a:r>
            <a:r>
              <a:rPr lang="en-US" sz="1400" b="1" i="1" dirty="0"/>
              <a:t>Replace Temp with Query, Introduce Parameter Object or Preserve Whole Object.</a:t>
            </a:r>
          </a:p>
          <a:p>
            <a:pPr lvl="1"/>
            <a:endParaRPr lang="en-US" sz="1400" dirty="0"/>
          </a:p>
          <a:p>
            <a:pPr lvl="1"/>
            <a:r>
              <a:rPr lang="en-US" sz="1400" dirty="0"/>
              <a:t>If none of the previous recipes help, try moving the entire method to a separate object via </a:t>
            </a:r>
            <a:r>
              <a:rPr lang="en-US" sz="1400" b="1" i="1" dirty="0"/>
              <a:t>Replace Method with Method Object.</a:t>
            </a:r>
          </a:p>
          <a:p>
            <a:pPr lvl="1"/>
            <a:endParaRPr lang="en-US" sz="1400" dirty="0"/>
          </a:p>
          <a:p>
            <a:pPr lvl="1"/>
            <a:r>
              <a:rPr lang="en-US" sz="1400" dirty="0"/>
              <a:t>Conditional operators and loops are a good clue that code can be moved to a separate method. </a:t>
            </a:r>
            <a:r>
              <a:rPr lang="en-US" sz="1400" b="1" i="1" dirty="0"/>
              <a:t>For conditionals, use Decompose Conditional. If loops are in the way, try Extract Method.</a:t>
            </a:r>
          </a:p>
        </p:txBody>
      </p:sp>
      <p:sp>
        <p:nvSpPr>
          <p:cNvPr id="4" name="Content Placeholder 2">
            <a:extLst>
              <a:ext uri="{FF2B5EF4-FFF2-40B4-BE49-F238E27FC236}">
                <a16:creationId xmlns:a16="http://schemas.microsoft.com/office/drawing/2014/main" id="{54F3B8CD-9F76-3E48-8863-51BBEBED99E7}"/>
              </a:ext>
            </a:extLst>
          </p:cNvPr>
          <p:cNvSpPr txBox="1">
            <a:spLocks/>
          </p:cNvSpPr>
          <p:nvPr/>
        </p:nvSpPr>
        <p:spPr>
          <a:xfrm>
            <a:off x="5856890" y="771441"/>
            <a:ext cx="5657193" cy="53151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Payoff</a:t>
            </a:r>
          </a:p>
          <a:p>
            <a:pPr lvl="1"/>
            <a:r>
              <a:rPr lang="en-US" sz="1600" dirty="0"/>
              <a:t>Among all types of object-oriented code, classes with short methods live longest. The longer a method or function is, the harder it becomes to understand and maintain it.</a:t>
            </a:r>
          </a:p>
          <a:p>
            <a:pPr lvl="1"/>
            <a:endParaRPr lang="en-US" sz="1600" dirty="0"/>
          </a:p>
          <a:p>
            <a:pPr lvl="1"/>
            <a:r>
              <a:rPr lang="en-US" sz="1600" dirty="0"/>
              <a:t>In addition, long methods offer the perfect hiding place for unwanted duplicate code.</a:t>
            </a:r>
            <a:endParaRPr lang="en-EG" sz="1400" dirty="0"/>
          </a:p>
          <a:p>
            <a:r>
              <a:rPr lang="en-US" b="1" dirty="0"/>
              <a:t>Performance</a:t>
            </a:r>
          </a:p>
          <a:p>
            <a:pPr lvl="1"/>
            <a:r>
              <a:rPr lang="en-US" sz="1400" dirty="0"/>
              <a:t>Does an increase in the number of methods hurt performance, as many people claim? In almost all cases the impact is so negligible that it’s not even worth worrying about.</a:t>
            </a:r>
          </a:p>
          <a:p>
            <a:pPr lvl="1"/>
            <a:endParaRPr lang="en-US" sz="1400" dirty="0"/>
          </a:p>
          <a:p>
            <a:pPr lvl="1"/>
            <a:r>
              <a:rPr lang="en-US" sz="1400" dirty="0"/>
              <a:t>Plus, now that you have clear and understandable code, you’re more likely to find truly effective methods for restructuring code and getting real performance gains if the need ever arises.</a:t>
            </a:r>
            <a:endParaRPr lang="en-US" sz="1400" b="1" i="1" dirty="0"/>
          </a:p>
        </p:txBody>
      </p:sp>
    </p:spTree>
    <p:extLst>
      <p:ext uri="{BB962C8B-B14F-4D97-AF65-F5344CB8AC3E}">
        <p14:creationId xmlns:p14="http://schemas.microsoft.com/office/powerpoint/2010/main" val="334559498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dirty="0">
                <a:solidFill>
                  <a:srgbClr val="FFFFFF"/>
                </a:solidFill>
              </a:rPr>
              <a:t>Move Method</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301557905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dirty="0">
                <a:solidFill>
                  <a:srgbClr val="FFFFFF"/>
                </a:solidFill>
              </a:rPr>
              <a:t>Move Field</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340213219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9">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A69349-6269-3544-8E04-1985D6CECE33}"/>
              </a:ext>
            </a:extLst>
          </p:cNvPr>
          <p:cNvSpPr>
            <a:spLocks noGrp="1"/>
          </p:cNvSpPr>
          <p:nvPr>
            <p:ph type="ctrTitle"/>
          </p:nvPr>
        </p:nvSpPr>
        <p:spPr>
          <a:xfrm>
            <a:off x="1848465" y="3298722"/>
            <a:ext cx="8495070" cy="1784402"/>
          </a:xfrm>
        </p:spPr>
        <p:txBody>
          <a:bodyPr anchor="b">
            <a:normAutofit/>
          </a:bodyPr>
          <a:lstStyle/>
          <a:p>
            <a:r>
              <a:rPr lang="en-EG" dirty="0">
                <a:solidFill>
                  <a:srgbClr val="FFFFFF"/>
                </a:solidFill>
              </a:rPr>
              <a:t>Code Smells</a:t>
            </a:r>
          </a:p>
        </p:txBody>
      </p:sp>
      <p:sp>
        <p:nvSpPr>
          <p:cNvPr id="3" name="Subtitle 2">
            <a:extLst>
              <a:ext uri="{FF2B5EF4-FFF2-40B4-BE49-F238E27FC236}">
                <a16:creationId xmlns:a16="http://schemas.microsoft.com/office/drawing/2014/main" id="{A74F60AA-E13C-034D-9451-D05BC81E8F80}"/>
              </a:ext>
            </a:extLst>
          </p:cNvPr>
          <p:cNvSpPr>
            <a:spLocks noGrp="1"/>
          </p:cNvSpPr>
          <p:nvPr>
            <p:ph type="subTitle" idx="1"/>
          </p:nvPr>
        </p:nvSpPr>
        <p:spPr>
          <a:xfrm>
            <a:off x="1848465" y="5258851"/>
            <a:ext cx="8495070" cy="904005"/>
          </a:xfrm>
        </p:spPr>
        <p:txBody>
          <a:bodyPr>
            <a:normAutofit/>
          </a:bodyPr>
          <a:lstStyle/>
          <a:p>
            <a:r>
              <a:rPr lang="en-EG" dirty="0">
                <a:solidFill>
                  <a:srgbClr val="FFFFFF"/>
                </a:solidFill>
              </a:rPr>
              <a:t>Abdelhalim Badr</a:t>
            </a:r>
          </a:p>
          <a:p>
            <a:r>
              <a:rPr lang="en-EG" dirty="0">
                <a:solidFill>
                  <a:srgbClr val="FFFFFF"/>
                </a:solidFill>
              </a:rPr>
              <a:t>Tech – 14 </a:t>
            </a:r>
          </a:p>
        </p:txBody>
      </p:sp>
      <p:sp>
        <p:nvSpPr>
          <p:cNvPr id="62" name="Oval 61">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5" name="Graphic 54" descr="Code">
            <a:extLst>
              <a:ext uri="{FF2B5EF4-FFF2-40B4-BE49-F238E27FC236}">
                <a16:creationId xmlns:a16="http://schemas.microsoft.com/office/drawing/2014/main" id="{842F1154-143C-46D1-B15A-D6BCD900CC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val="18243104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643BE6C-86B7-4AB9-91E8-9B5DB45AC8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0"/>
            <a:ext cx="12188825" cy="42428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A69349-6269-3544-8E04-1985D6CECE33}"/>
              </a:ext>
            </a:extLst>
          </p:cNvPr>
          <p:cNvSpPr>
            <a:spLocks noGrp="1"/>
          </p:cNvSpPr>
          <p:nvPr>
            <p:ph type="ctrTitle"/>
          </p:nvPr>
        </p:nvSpPr>
        <p:spPr>
          <a:xfrm>
            <a:off x="1293026" y="713195"/>
            <a:ext cx="9605948" cy="922565"/>
          </a:xfrm>
        </p:spPr>
        <p:txBody>
          <a:bodyPr>
            <a:normAutofit/>
          </a:bodyPr>
          <a:lstStyle/>
          <a:p>
            <a:r>
              <a:rPr lang="en-EG" sz="5400" dirty="0">
                <a:solidFill>
                  <a:srgbClr val="FFFFFF"/>
                </a:solidFill>
              </a:rPr>
              <a:t>Agenda</a:t>
            </a:r>
          </a:p>
        </p:txBody>
      </p:sp>
      <p:sp>
        <p:nvSpPr>
          <p:cNvPr id="3" name="Subtitle 2">
            <a:extLst>
              <a:ext uri="{FF2B5EF4-FFF2-40B4-BE49-F238E27FC236}">
                <a16:creationId xmlns:a16="http://schemas.microsoft.com/office/drawing/2014/main" id="{A74F60AA-E13C-034D-9451-D05BC81E8F80}"/>
              </a:ext>
            </a:extLst>
          </p:cNvPr>
          <p:cNvSpPr>
            <a:spLocks noGrp="1"/>
          </p:cNvSpPr>
          <p:nvPr>
            <p:ph type="subTitle" idx="1"/>
          </p:nvPr>
        </p:nvSpPr>
        <p:spPr>
          <a:xfrm>
            <a:off x="4882700" y="2348955"/>
            <a:ext cx="2910020" cy="1698181"/>
          </a:xfrm>
        </p:spPr>
        <p:txBody>
          <a:bodyPr>
            <a:normAutofit fontScale="85000" lnSpcReduction="20000"/>
          </a:bodyPr>
          <a:lstStyle/>
          <a:p>
            <a:pPr marL="457200" indent="-457200" algn="l">
              <a:buFont typeface="Wingdings" pitchFamily="2" charset="2"/>
              <a:buChar char="q"/>
            </a:pPr>
            <a:r>
              <a:rPr lang="en-US" sz="1700" dirty="0">
                <a:solidFill>
                  <a:srgbClr val="FFFFFF"/>
                </a:solidFill>
              </a:rPr>
              <a:t>Comments</a:t>
            </a:r>
          </a:p>
          <a:p>
            <a:pPr marL="457200" indent="-457200" algn="l">
              <a:buFont typeface="Wingdings" pitchFamily="2" charset="2"/>
              <a:buChar char="q"/>
            </a:pPr>
            <a:r>
              <a:rPr lang="en-US" sz="1700" dirty="0">
                <a:solidFill>
                  <a:srgbClr val="FFFFFF"/>
                </a:solidFill>
              </a:rPr>
              <a:t>Signs and Symptoms</a:t>
            </a:r>
          </a:p>
          <a:p>
            <a:pPr marL="457200" indent="-457200" algn="l">
              <a:buFont typeface="Wingdings" pitchFamily="2" charset="2"/>
              <a:buChar char="q"/>
            </a:pPr>
            <a:r>
              <a:rPr lang="en-EG" sz="1700" dirty="0">
                <a:solidFill>
                  <a:srgbClr val="FFFFFF"/>
                </a:solidFill>
              </a:rPr>
              <a:t>Reasons of the Problem</a:t>
            </a:r>
          </a:p>
          <a:p>
            <a:pPr marL="457200" indent="-457200" algn="l">
              <a:buFont typeface="Wingdings" pitchFamily="2" charset="2"/>
              <a:buChar char="q"/>
            </a:pPr>
            <a:r>
              <a:rPr lang="en-EG" sz="1700" dirty="0">
                <a:solidFill>
                  <a:srgbClr val="FFFFFF"/>
                </a:solidFill>
              </a:rPr>
              <a:t>Treatment</a:t>
            </a:r>
          </a:p>
          <a:p>
            <a:pPr marL="457200" indent="-457200" algn="l">
              <a:buFont typeface="Wingdings" pitchFamily="2" charset="2"/>
              <a:buChar char="q"/>
            </a:pPr>
            <a:r>
              <a:rPr lang="en-EG" sz="1700" dirty="0">
                <a:solidFill>
                  <a:srgbClr val="FFFFFF"/>
                </a:solidFill>
              </a:rPr>
              <a:t>Gains</a:t>
            </a:r>
          </a:p>
          <a:p>
            <a:pPr marL="457200" indent="-457200" algn="l">
              <a:buFont typeface="Wingdings" pitchFamily="2" charset="2"/>
              <a:buChar char="q"/>
            </a:pPr>
            <a:r>
              <a:rPr lang="en-EG" sz="1700" dirty="0">
                <a:solidFill>
                  <a:srgbClr val="FFFFFF"/>
                </a:solidFill>
              </a:rPr>
              <a:t>Code Sample</a:t>
            </a:r>
          </a:p>
        </p:txBody>
      </p:sp>
      <p:pic>
        <p:nvPicPr>
          <p:cNvPr id="7" name="Graphic 6" descr="Check List">
            <a:extLst>
              <a:ext uri="{FF2B5EF4-FFF2-40B4-BE49-F238E27FC236}">
                <a16:creationId xmlns:a16="http://schemas.microsoft.com/office/drawing/2014/main" id="{04B90D0E-AA9C-4C35-B297-8E9F1EE3A7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6089" y="4805363"/>
            <a:ext cx="1179824" cy="1179824"/>
          </a:xfrm>
          <a:prstGeom prst="rect">
            <a:avLst/>
          </a:prstGeom>
        </p:spPr>
      </p:pic>
      <p:sp>
        <p:nvSpPr>
          <p:cNvPr id="6" name="Title 1">
            <a:extLst>
              <a:ext uri="{FF2B5EF4-FFF2-40B4-BE49-F238E27FC236}">
                <a16:creationId xmlns:a16="http://schemas.microsoft.com/office/drawing/2014/main" id="{014CA02A-E445-F040-B5DE-8DC2CF6EB827}"/>
              </a:ext>
            </a:extLst>
          </p:cNvPr>
          <p:cNvSpPr txBox="1">
            <a:spLocks/>
          </p:cNvSpPr>
          <p:nvPr/>
        </p:nvSpPr>
        <p:spPr>
          <a:xfrm>
            <a:off x="1191426" y="2783840"/>
            <a:ext cx="2130894" cy="41149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r>
              <a:rPr lang="en-US" sz="2000" dirty="0" err="1">
                <a:solidFill>
                  <a:srgbClr val="FFFFFF"/>
                </a:solidFill>
              </a:rPr>
              <a:t>Dispensables</a:t>
            </a:r>
            <a:endParaRPr kumimoji="0" lang="en-EG" sz="2000" b="0" i="0" u="none" strike="noStrike" kern="1200" cap="none" spc="0" normalizeH="0" baseline="0" noProof="0" dirty="0">
              <a:ln>
                <a:noFill/>
              </a:ln>
              <a:solidFill>
                <a:srgbClr val="FFFFFF"/>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235191202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123496" y="184314"/>
            <a:ext cx="8705194" cy="587127"/>
          </a:xfrm>
        </p:spPr>
        <p:txBody>
          <a:bodyPr>
            <a:normAutofit/>
          </a:bodyPr>
          <a:lstStyle/>
          <a:p>
            <a:r>
              <a:rPr lang="en-US" sz="2400" b="1" dirty="0"/>
              <a:t>5.1. Comments</a:t>
            </a:r>
            <a:endParaRPr lang="en-EG" sz="1300" dirty="0"/>
          </a:p>
        </p:txBody>
      </p:sp>
      <p:sp>
        <p:nvSpPr>
          <p:cNvPr id="3" name="Content Placeholder 2">
            <a:extLst>
              <a:ext uri="{FF2B5EF4-FFF2-40B4-BE49-F238E27FC236}">
                <a16:creationId xmlns:a16="http://schemas.microsoft.com/office/drawing/2014/main" id="{6AC25776-4EDC-DD4E-93E0-1AB309C90155}"/>
              </a:ext>
            </a:extLst>
          </p:cNvPr>
          <p:cNvSpPr>
            <a:spLocks noGrp="1"/>
          </p:cNvSpPr>
          <p:nvPr>
            <p:ph idx="1"/>
          </p:nvPr>
        </p:nvSpPr>
        <p:spPr>
          <a:xfrm>
            <a:off x="123497" y="771442"/>
            <a:ext cx="5657193" cy="5902244"/>
          </a:xfrm>
        </p:spPr>
        <p:txBody>
          <a:bodyPr>
            <a:normAutofit fontScale="92500" lnSpcReduction="10000"/>
          </a:bodyPr>
          <a:lstStyle/>
          <a:p>
            <a:r>
              <a:rPr lang="en-US" b="1" dirty="0"/>
              <a:t>Signs and Symptoms</a:t>
            </a:r>
          </a:p>
          <a:p>
            <a:pPr lvl="1"/>
            <a:r>
              <a:rPr lang="en-US" sz="1600" dirty="0"/>
              <a:t>A method is filled with explanatory comments.</a:t>
            </a:r>
          </a:p>
          <a:p>
            <a:r>
              <a:rPr lang="en-US" b="1" dirty="0"/>
              <a:t>Reasons for the Problem</a:t>
            </a:r>
          </a:p>
          <a:p>
            <a:pPr lvl="1"/>
            <a:r>
              <a:rPr lang="en-US" sz="1400" dirty="0"/>
              <a:t>Comments are usually created with the best of intentions, when the author realizes that his or her code isn’t intuitive or obvious. In such cases, comments are like a deodorant masking the smell of fishy code that could be improved.</a:t>
            </a:r>
          </a:p>
          <a:p>
            <a:pPr lvl="1"/>
            <a:r>
              <a:rPr lang="en-US" sz="1400" dirty="0"/>
              <a:t>The best comment is a good name for a method or class.</a:t>
            </a:r>
          </a:p>
          <a:p>
            <a:pPr lvl="1"/>
            <a:r>
              <a:rPr lang="en-US" sz="1400" dirty="0"/>
              <a:t>If you feel that a code fragment can’t be understood without comments, try to change the code structure in a way that makes comments unnecessary.</a:t>
            </a:r>
          </a:p>
          <a:p>
            <a:r>
              <a:rPr lang="en-US" sz="3200" b="1" dirty="0"/>
              <a:t>Treatment</a:t>
            </a:r>
          </a:p>
          <a:p>
            <a:pPr lvl="1"/>
            <a:r>
              <a:rPr lang="en-US" sz="1400" dirty="0"/>
              <a:t>If a comment is intended to explain a complex expression, the expression should be split into understandable subexpressions using </a:t>
            </a:r>
            <a:r>
              <a:rPr lang="en-US" sz="1400" b="1" i="1" dirty="0"/>
              <a:t>Extract Variable.</a:t>
            </a:r>
          </a:p>
          <a:p>
            <a:pPr lvl="1"/>
            <a:endParaRPr lang="en-US" sz="1400" dirty="0"/>
          </a:p>
          <a:p>
            <a:pPr lvl="1"/>
            <a:r>
              <a:rPr lang="en-US" sz="1400" dirty="0"/>
              <a:t>If a comment explains a section of code, this section can be turned into a separate method via </a:t>
            </a:r>
            <a:r>
              <a:rPr lang="en-US" sz="1400" b="1" i="1" dirty="0"/>
              <a:t>Extract Method. </a:t>
            </a:r>
            <a:r>
              <a:rPr lang="en-US" sz="1400" dirty="0"/>
              <a:t>The name of the new method can be taken from the comment text itself, most likely.</a:t>
            </a:r>
          </a:p>
          <a:p>
            <a:pPr lvl="1"/>
            <a:endParaRPr lang="en-US" sz="1400" dirty="0"/>
          </a:p>
          <a:p>
            <a:pPr lvl="1"/>
            <a:r>
              <a:rPr lang="en-US" sz="1400" dirty="0"/>
              <a:t>If a method has already been extracted, but comments are still necessary to explain what the method does, give the method a self-explanatory name. Use </a:t>
            </a:r>
            <a:r>
              <a:rPr lang="en-US" sz="1400" b="1" i="1" dirty="0"/>
              <a:t>Rename Method </a:t>
            </a:r>
            <a:r>
              <a:rPr lang="en-US" sz="1400" dirty="0"/>
              <a:t>for this.</a:t>
            </a:r>
          </a:p>
          <a:p>
            <a:pPr lvl="1"/>
            <a:endParaRPr lang="en-US" sz="1400" dirty="0"/>
          </a:p>
          <a:p>
            <a:pPr lvl="1"/>
            <a:r>
              <a:rPr lang="en-US" sz="1400" dirty="0"/>
              <a:t>If you need to assert rules about a state that’s necessary for the system to work, use </a:t>
            </a:r>
            <a:r>
              <a:rPr lang="en-US" sz="1400" b="1" i="1" dirty="0"/>
              <a:t>Introduce Assertion</a:t>
            </a:r>
            <a:r>
              <a:rPr lang="en-US" sz="1400" dirty="0"/>
              <a:t>..</a:t>
            </a:r>
          </a:p>
        </p:txBody>
      </p:sp>
      <p:sp>
        <p:nvSpPr>
          <p:cNvPr id="4" name="Content Placeholder 2">
            <a:extLst>
              <a:ext uri="{FF2B5EF4-FFF2-40B4-BE49-F238E27FC236}">
                <a16:creationId xmlns:a16="http://schemas.microsoft.com/office/drawing/2014/main" id="{54F3B8CD-9F76-3E48-8863-51BBEBED99E7}"/>
              </a:ext>
            </a:extLst>
          </p:cNvPr>
          <p:cNvSpPr txBox="1">
            <a:spLocks/>
          </p:cNvSpPr>
          <p:nvPr/>
        </p:nvSpPr>
        <p:spPr>
          <a:xfrm>
            <a:off x="5856890" y="771441"/>
            <a:ext cx="5657193" cy="53151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Payoff</a:t>
            </a:r>
          </a:p>
          <a:p>
            <a:pPr marL="685800" lvl="2">
              <a:spcBef>
                <a:spcPts val="1000"/>
              </a:spcBef>
            </a:pPr>
            <a:r>
              <a:rPr lang="en-US" sz="1800" dirty="0"/>
              <a:t>Code becomes more intuitive and obvious.</a:t>
            </a:r>
            <a:endParaRPr lang="en-US" sz="1800" b="1" dirty="0"/>
          </a:p>
          <a:p>
            <a:pPr marL="0" indent="-457200"/>
            <a:r>
              <a:rPr lang="en-US" sz="3200" b="1" dirty="0"/>
              <a:t>When to Ignore</a:t>
            </a:r>
          </a:p>
          <a:p>
            <a:pPr marL="914400" lvl="2" indent="-457200"/>
            <a:r>
              <a:rPr lang="en-US" sz="1600" dirty="0"/>
              <a:t>Comments can sometimes be useful:</a:t>
            </a:r>
          </a:p>
          <a:p>
            <a:pPr marL="914400" lvl="2" indent="-457200"/>
            <a:endParaRPr lang="en-US" sz="1600" dirty="0"/>
          </a:p>
          <a:p>
            <a:pPr marL="914400" lvl="2" indent="-457200"/>
            <a:r>
              <a:rPr lang="en-US" sz="1600" dirty="0"/>
              <a:t>When explaining why something is being implemented in a particular way.</a:t>
            </a:r>
          </a:p>
          <a:p>
            <a:pPr marL="914400" lvl="2" indent="-457200"/>
            <a:endParaRPr lang="en-US" sz="1600" dirty="0"/>
          </a:p>
          <a:p>
            <a:pPr marL="914400" lvl="2" indent="-457200"/>
            <a:r>
              <a:rPr lang="en-US" sz="1600" dirty="0"/>
              <a:t>When explaining complex algorithms (when all other methods for simplifying the algorithm have been tried and come up short)..</a:t>
            </a:r>
            <a:endParaRPr lang="en-EG" sz="1600" dirty="0"/>
          </a:p>
        </p:txBody>
      </p:sp>
    </p:spTree>
    <p:extLst>
      <p:ext uri="{BB962C8B-B14F-4D97-AF65-F5344CB8AC3E}">
        <p14:creationId xmlns:p14="http://schemas.microsoft.com/office/powerpoint/2010/main" val="410333082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dirty="0">
                <a:solidFill>
                  <a:srgbClr val="FFFFFF"/>
                </a:solidFill>
              </a:rPr>
              <a:t>Variable Extractor</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14857205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210207" y="365125"/>
            <a:ext cx="1453055" cy="906627"/>
          </a:xfrm>
          <a:solidFill>
            <a:schemeClr val="accent2">
              <a:lumMod val="20000"/>
              <a:lumOff val="80000"/>
            </a:schemeClr>
          </a:solidFill>
        </p:spPr>
        <p:txBody>
          <a:bodyPr>
            <a:normAutofit/>
          </a:bodyPr>
          <a:lstStyle/>
          <a:p>
            <a:pPr algn="ctr"/>
            <a:r>
              <a:rPr lang="en-US" sz="1200" b="1" dirty="0"/>
              <a:t>Composing Methods</a:t>
            </a:r>
            <a:endParaRPr lang="en-EG" sz="1200" dirty="0"/>
          </a:p>
        </p:txBody>
      </p:sp>
      <p:sp>
        <p:nvSpPr>
          <p:cNvPr id="12" name="Title 1">
            <a:extLst>
              <a:ext uri="{FF2B5EF4-FFF2-40B4-BE49-F238E27FC236}">
                <a16:creationId xmlns:a16="http://schemas.microsoft.com/office/drawing/2014/main" id="{38ACFE81-3873-3F44-ABC0-CD0B9507AC4F}"/>
              </a:ext>
            </a:extLst>
          </p:cNvPr>
          <p:cNvSpPr txBox="1">
            <a:spLocks/>
          </p:cNvSpPr>
          <p:nvPr/>
        </p:nvSpPr>
        <p:spPr>
          <a:xfrm>
            <a:off x="3275286" y="664670"/>
            <a:ext cx="1453055" cy="906627"/>
          </a:xfrm>
          <a:prstGeom prst="rect">
            <a:avLst/>
          </a:prstGeom>
          <a:solidFill>
            <a:schemeClr val="accent2">
              <a:lumMod val="20000"/>
              <a:lumOff val="80000"/>
            </a:schemeClr>
          </a:solidFill>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Extract Variable</a:t>
            </a:r>
          </a:p>
        </p:txBody>
      </p:sp>
      <p:sp>
        <p:nvSpPr>
          <p:cNvPr id="8" name="TextBox 7">
            <a:extLst>
              <a:ext uri="{FF2B5EF4-FFF2-40B4-BE49-F238E27FC236}">
                <a16:creationId xmlns:a16="http://schemas.microsoft.com/office/drawing/2014/main" id="{B7C4653E-3128-D440-820C-850A3E74638B}"/>
              </a:ext>
            </a:extLst>
          </p:cNvPr>
          <p:cNvSpPr txBox="1"/>
          <p:nvPr/>
        </p:nvSpPr>
        <p:spPr>
          <a:xfrm>
            <a:off x="210207" y="1571297"/>
            <a:ext cx="4939862" cy="5909310"/>
          </a:xfrm>
          <a:prstGeom prst="rect">
            <a:avLst/>
          </a:prstGeom>
          <a:noFill/>
        </p:spPr>
        <p:txBody>
          <a:bodyPr wrap="square">
            <a:spAutoFit/>
          </a:bodyPr>
          <a:lstStyle/>
          <a:p>
            <a:pPr algn="l"/>
            <a:r>
              <a:rPr lang="en-US" b="1" i="0" dirty="0">
                <a:solidFill>
                  <a:srgbClr val="444444"/>
                </a:solidFill>
                <a:effectLst/>
                <a:latin typeface="PT Sans" panose="020B0503020203020204" pitchFamily="34" charset="77"/>
              </a:rPr>
              <a:t>Problem</a:t>
            </a:r>
          </a:p>
          <a:p>
            <a:pPr algn="l"/>
            <a:r>
              <a:rPr lang="en-US" b="0" i="0" dirty="0">
                <a:solidFill>
                  <a:srgbClr val="444444"/>
                </a:solidFill>
                <a:effectLst/>
                <a:latin typeface="PT Sans" panose="020B0503020203020204" pitchFamily="34" charset="77"/>
              </a:rPr>
              <a:t>You have an expression that’s hard to understand.</a:t>
            </a:r>
          </a:p>
          <a:p>
            <a:pPr algn="l"/>
            <a:r>
              <a:rPr lang="en-US" b="1" i="0" dirty="0">
                <a:solidFill>
                  <a:srgbClr val="444444"/>
                </a:solidFill>
                <a:effectLst/>
                <a:latin typeface="PT Sans" panose="020B0503020203020204" pitchFamily="34" charset="77"/>
              </a:rPr>
              <a:t>Solution</a:t>
            </a:r>
          </a:p>
          <a:p>
            <a:pPr algn="l"/>
            <a:r>
              <a:rPr lang="en-US" b="0" i="0" dirty="0">
                <a:solidFill>
                  <a:srgbClr val="444444"/>
                </a:solidFill>
                <a:effectLst/>
                <a:latin typeface="PT Sans" panose="020B0503020203020204" pitchFamily="34" charset="77"/>
              </a:rPr>
              <a:t>Place the result of the expression or its parts in separate variables that are self-explanatory.</a:t>
            </a:r>
          </a:p>
          <a:p>
            <a:pPr algn="ctr"/>
            <a:r>
              <a:rPr lang="en-US" b="1" i="0" u="none" strike="noStrike" dirty="0" err="1">
                <a:solidFill>
                  <a:srgbClr val="444444"/>
                </a:solidFill>
                <a:effectLst/>
                <a:latin typeface="PT Sans" panose="020B0503020203020204" pitchFamily="34" charset="77"/>
                <a:hlinkClick r:id="rId2"/>
              </a:rPr>
              <a:t>Java</a:t>
            </a:r>
            <a:r>
              <a:rPr lang="en-US" b="0" i="0" u="none" strike="noStrike" dirty="0" err="1">
                <a:solidFill>
                  <a:srgbClr val="444444"/>
                </a:solidFill>
                <a:effectLst/>
                <a:latin typeface="PT Sans" panose="020B0503020203020204" pitchFamily="34" charset="77"/>
                <a:hlinkClick r:id="rId3"/>
              </a:rPr>
              <a:t>C#</a:t>
            </a:r>
            <a:r>
              <a:rPr lang="en-US" b="0" i="0" u="none" strike="noStrike" dirty="0" err="1">
                <a:solidFill>
                  <a:srgbClr val="444444"/>
                </a:solidFill>
                <a:effectLst/>
                <a:latin typeface="PT Sans" panose="020B0503020203020204" pitchFamily="34" charset="77"/>
                <a:hlinkClick r:id="rId4"/>
              </a:rPr>
              <a:t>PHP</a:t>
            </a:r>
            <a:r>
              <a:rPr lang="en-US" b="0" i="0" u="none" strike="noStrike" dirty="0" err="1">
                <a:solidFill>
                  <a:srgbClr val="444444"/>
                </a:solidFill>
                <a:effectLst/>
                <a:latin typeface="PT Sans" panose="020B0503020203020204" pitchFamily="34" charset="77"/>
                <a:hlinkClick r:id="rId5"/>
              </a:rPr>
              <a:t>Python</a:t>
            </a:r>
            <a:r>
              <a:rPr lang="en-US" b="0" i="0" u="none" strike="noStrike" dirty="0" err="1">
                <a:solidFill>
                  <a:srgbClr val="444444"/>
                </a:solidFill>
                <a:effectLst/>
                <a:latin typeface="PT Sans" panose="020B0503020203020204" pitchFamily="34" charset="77"/>
                <a:hlinkClick r:id="rId6"/>
              </a:rPr>
              <a:t>TypeScript</a:t>
            </a:r>
            <a:endParaRPr lang="en-US" b="0" i="0" dirty="0">
              <a:solidFill>
                <a:srgbClr val="444444"/>
              </a:solidFill>
              <a:effectLst/>
              <a:latin typeface="PT Sans" panose="020B0503020203020204" pitchFamily="34" charset="77"/>
            </a:endParaRPr>
          </a:p>
          <a:p>
            <a:pPr algn="l"/>
            <a:r>
              <a:rPr lang="en-US" b="1" i="0" dirty="0">
                <a:solidFill>
                  <a:srgbClr val="000000"/>
                </a:solidFill>
                <a:effectLst/>
                <a:latin typeface="PT Sans" panose="020B0503020203020204" pitchFamily="34" charset="77"/>
              </a:rPr>
              <a:t>void</a:t>
            </a:r>
            <a:r>
              <a:rPr lang="en-US" b="0" i="0" dirty="0">
                <a:solidFill>
                  <a:srgbClr val="444444"/>
                </a:solidFill>
                <a:effectLst/>
                <a:latin typeface="PT Sans" panose="020B0503020203020204" pitchFamily="34" charset="77"/>
              </a:rPr>
              <a:t> </a:t>
            </a:r>
            <a:r>
              <a:rPr lang="en-US" b="1" i="0" dirty="0" err="1">
                <a:solidFill>
                  <a:srgbClr val="990000"/>
                </a:solidFill>
                <a:effectLst/>
                <a:latin typeface="PT Sans" panose="020B0503020203020204" pitchFamily="34" charset="77"/>
              </a:rPr>
              <a:t>renderBanner</a:t>
            </a:r>
            <a:r>
              <a:rPr lang="en-US" b="0" i="0" dirty="0">
                <a:solidFill>
                  <a:srgbClr val="444444"/>
                </a:solidFill>
                <a:effectLst/>
                <a:latin typeface="PT Sans" panose="020B0503020203020204" pitchFamily="34" charset="77"/>
              </a:rPr>
              <a:t>() { </a:t>
            </a:r>
            <a:r>
              <a:rPr lang="en-US" b="1" i="0" dirty="0">
                <a:solidFill>
                  <a:srgbClr val="000000"/>
                </a:solidFill>
                <a:effectLst/>
                <a:latin typeface="PT Sans" panose="020B0503020203020204" pitchFamily="34" charset="77"/>
              </a:rPr>
              <a:t>if</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platform</a:t>
            </a:r>
            <a:r>
              <a:rPr lang="en-US" b="0" i="0" dirty="0" err="1">
                <a:solidFill>
                  <a:srgbClr val="444444"/>
                </a:solidFill>
                <a:effectLst/>
                <a:latin typeface="PT Sans" panose="020B0503020203020204" pitchFamily="34" charset="77"/>
              </a:rPr>
              <a:t>.</a:t>
            </a:r>
            <a:r>
              <a:rPr lang="en-US" b="0" i="0" dirty="0" err="1">
                <a:solidFill>
                  <a:srgbClr val="000000"/>
                </a:solidFill>
                <a:effectLst/>
                <a:latin typeface="PT Sans" panose="020B0503020203020204" pitchFamily="34" charset="77"/>
              </a:rPr>
              <a:t>toUpperCase</a:t>
            </a:r>
            <a:r>
              <a:rPr lang="en-US" b="0" i="0" dirty="0">
                <a:solidFill>
                  <a:srgbClr val="444444"/>
                </a:solidFill>
                <a:effectLst/>
                <a:latin typeface="PT Sans" panose="020B0503020203020204" pitchFamily="34" charset="77"/>
              </a:rPr>
              <a:t>().</a:t>
            </a:r>
            <a:r>
              <a:rPr lang="en-US" b="0" i="0" dirty="0" err="1">
                <a:solidFill>
                  <a:srgbClr val="000000"/>
                </a:solidFill>
                <a:effectLst/>
                <a:latin typeface="PT Sans" panose="020B0503020203020204" pitchFamily="34" charset="77"/>
              </a:rPr>
              <a:t>indexOf</a:t>
            </a:r>
            <a:r>
              <a:rPr lang="en-US" b="0" i="0" dirty="0">
                <a:solidFill>
                  <a:srgbClr val="444444"/>
                </a:solidFill>
                <a:effectLst/>
                <a:latin typeface="PT Sans" panose="020B0503020203020204" pitchFamily="34" charset="77"/>
              </a:rPr>
              <a:t>(</a:t>
            </a:r>
            <a:r>
              <a:rPr lang="en-US" b="0" i="0" dirty="0">
                <a:solidFill>
                  <a:srgbClr val="DD1144"/>
                </a:solidFill>
                <a:effectLst/>
                <a:latin typeface="PT Sans" panose="020B0503020203020204" pitchFamily="34" charset="77"/>
              </a:rPr>
              <a:t>"MAC"</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&gt;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005CC5"/>
                </a:solidFill>
                <a:effectLst/>
                <a:latin typeface="PT Sans" panose="020B0503020203020204" pitchFamily="34" charset="77"/>
              </a:rPr>
              <a:t>1</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&amp;&amp;</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browser</a:t>
            </a:r>
            <a:r>
              <a:rPr lang="en-US" b="0" i="0" dirty="0" err="1">
                <a:solidFill>
                  <a:srgbClr val="444444"/>
                </a:solidFill>
                <a:effectLst/>
                <a:latin typeface="PT Sans" panose="020B0503020203020204" pitchFamily="34" charset="77"/>
              </a:rPr>
              <a:t>.</a:t>
            </a:r>
            <a:r>
              <a:rPr lang="en-US" b="0" i="0" dirty="0" err="1">
                <a:solidFill>
                  <a:srgbClr val="000000"/>
                </a:solidFill>
                <a:effectLst/>
                <a:latin typeface="PT Sans" panose="020B0503020203020204" pitchFamily="34" charset="77"/>
              </a:rPr>
              <a:t>toUpperCase</a:t>
            </a:r>
            <a:r>
              <a:rPr lang="en-US" b="0" i="0" dirty="0">
                <a:solidFill>
                  <a:srgbClr val="444444"/>
                </a:solidFill>
                <a:effectLst/>
                <a:latin typeface="PT Sans" panose="020B0503020203020204" pitchFamily="34" charset="77"/>
              </a:rPr>
              <a:t>().</a:t>
            </a:r>
            <a:r>
              <a:rPr lang="en-US" b="0" i="0" dirty="0" err="1">
                <a:solidFill>
                  <a:srgbClr val="000000"/>
                </a:solidFill>
                <a:effectLst/>
                <a:latin typeface="PT Sans" panose="020B0503020203020204" pitchFamily="34" charset="77"/>
              </a:rPr>
              <a:t>indexOf</a:t>
            </a:r>
            <a:r>
              <a:rPr lang="en-US" b="0" i="0" dirty="0">
                <a:solidFill>
                  <a:srgbClr val="444444"/>
                </a:solidFill>
                <a:effectLst/>
                <a:latin typeface="PT Sans" panose="020B0503020203020204" pitchFamily="34" charset="77"/>
              </a:rPr>
              <a:t>(</a:t>
            </a:r>
            <a:r>
              <a:rPr lang="en-US" b="0" i="0" dirty="0">
                <a:solidFill>
                  <a:srgbClr val="DD1144"/>
                </a:solidFill>
                <a:effectLst/>
                <a:latin typeface="PT Sans" panose="020B0503020203020204" pitchFamily="34" charset="77"/>
              </a:rPr>
              <a:t>"IE"</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&gt;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005CC5"/>
                </a:solidFill>
                <a:effectLst/>
                <a:latin typeface="PT Sans" panose="020B0503020203020204" pitchFamily="34" charset="77"/>
              </a:rPr>
              <a:t>1</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&amp;&amp;</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wasInitialized</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&amp;&amp;</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resize</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&gt;</a:t>
            </a:r>
            <a:r>
              <a:rPr lang="en-US" b="0" i="0" dirty="0">
                <a:solidFill>
                  <a:srgbClr val="444444"/>
                </a:solidFill>
                <a:effectLst/>
                <a:latin typeface="PT Sans" panose="020B0503020203020204" pitchFamily="34" charset="77"/>
              </a:rPr>
              <a:t> </a:t>
            </a:r>
            <a:r>
              <a:rPr lang="en-US" b="0" i="0" dirty="0">
                <a:solidFill>
                  <a:srgbClr val="005CC5"/>
                </a:solidFill>
                <a:effectLst/>
                <a:latin typeface="PT Sans" panose="020B0503020203020204" pitchFamily="34" charset="77"/>
              </a:rPr>
              <a:t>0</a:t>
            </a:r>
            <a:r>
              <a:rPr lang="en-US" b="0" i="0" dirty="0">
                <a:solidFill>
                  <a:srgbClr val="444444"/>
                </a:solidFill>
                <a:effectLst/>
                <a:latin typeface="PT Sans" panose="020B0503020203020204" pitchFamily="34" charset="77"/>
              </a:rPr>
              <a:t> ) { </a:t>
            </a:r>
            <a:r>
              <a:rPr lang="en-US" b="0" i="0" dirty="0">
                <a:solidFill>
                  <a:srgbClr val="009900"/>
                </a:solidFill>
                <a:effectLst/>
                <a:latin typeface="PT Sans" panose="020B0503020203020204" pitchFamily="34" charset="77"/>
              </a:rPr>
              <a:t>// do something</a:t>
            </a:r>
            <a:r>
              <a:rPr lang="en-US" b="0" i="0" dirty="0">
                <a:solidFill>
                  <a:srgbClr val="444444"/>
                </a:solidFill>
                <a:effectLst/>
                <a:latin typeface="PT Sans" panose="020B0503020203020204" pitchFamily="34" charset="77"/>
              </a:rPr>
              <a:t> } }</a:t>
            </a:r>
          </a:p>
          <a:p>
            <a:pPr algn="l"/>
            <a:r>
              <a:rPr lang="en-US" b="1" i="0" dirty="0">
                <a:solidFill>
                  <a:srgbClr val="000000"/>
                </a:solidFill>
                <a:effectLst/>
                <a:latin typeface="PT Sans" panose="020B0503020203020204" pitchFamily="34" charset="77"/>
              </a:rPr>
              <a:t>void</a:t>
            </a:r>
            <a:r>
              <a:rPr lang="en-US" b="0" i="0" dirty="0">
                <a:solidFill>
                  <a:srgbClr val="444444"/>
                </a:solidFill>
                <a:effectLst/>
                <a:latin typeface="PT Sans" panose="020B0503020203020204" pitchFamily="34" charset="77"/>
              </a:rPr>
              <a:t> </a:t>
            </a:r>
            <a:r>
              <a:rPr lang="en-US" b="1" i="0" dirty="0" err="1">
                <a:solidFill>
                  <a:srgbClr val="990000"/>
                </a:solidFill>
                <a:effectLst/>
                <a:latin typeface="PT Sans" panose="020B0503020203020204" pitchFamily="34" charset="77"/>
              </a:rPr>
              <a:t>renderBanner</a:t>
            </a:r>
            <a:r>
              <a:rPr lang="en-US" b="0" i="0" dirty="0">
                <a:solidFill>
                  <a:srgbClr val="444444"/>
                </a:solidFill>
                <a:effectLst/>
                <a:latin typeface="PT Sans" panose="020B0503020203020204" pitchFamily="34" charset="77"/>
              </a:rPr>
              <a:t>() { </a:t>
            </a:r>
            <a:r>
              <a:rPr lang="en-US" b="1" i="0" dirty="0">
                <a:solidFill>
                  <a:srgbClr val="000000"/>
                </a:solidFill>
                <a:effectLst/>
                <a:latin typeface="PT Sans" panose="020B0503020203020204" pitchFamily="34" charset="77"/>
              </a:rPr>
              <a:t>final</a:t>
            </a:r>
            <a:r>
              <a:rPr lang="en-US" b="0" i="0" dirty="0">
                <a:solidFill>
                  <a:srgbClr val="444444"/>
                </a:solidFill>
                <a:effectLst/>
                <a:latin typeface="PT Sans" panose="020B0503020203020204" pitchFamily="34" charset="77"/>
              </a:rPr>
              <a:t> </a:t>
            </a:r>
            <a:r>
              <a:rPr lang="en-US" b="1" i="0" dirty="0" err="1">
                <a:solidFill>
                  <a:srgbClr val="000000"/>
                </a:solidFill>
                <a:effectLst/>
                <a:latin typeface="PT Sans" panose="020B0503020203020204" pitchFamily="34" charset="77"/>
              </a:rPr>
              <a:t>boolean</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isMacOs</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platform</a:t>
            </a:r>
            <a:r>
              <a:rPr lang="en-US" b="0" i="0" dirty="0" err="1">
                <a:solidFill>
                  <a:srgbClr val="444444"/>
                </a:solidFill>
                <a:effectLst/>
                <a:latin typeface="PT Sans" panose="020B0503020203020204" pitchFamily="34" charset="77"/>
              </a:rPr>
              <a:t>.</a:t>
            </a:r>
            <a:r>
              <a:rPr lang="en-US" b="0" i="0" dirty="0" err="1">
                <a:solidFill>
                  <a:srgbClr val="000000"/>
                </a:solidFill>
                <a:effectLst/>
                <a:latin typeface="PT Sans" panose="020B0503020203020204" pitchFamily="34" charset="77"/>
              </a:rPr>
              <a:t>toUpperCase</a:t>
            </a:r>
            <a:r>
              <a:rPr lang="en-US" b="0" i="0" dirty="0">
                <a:solidFill>
                  <a:srgbClr val="444444"/>
                </a:solidFill>
                <a:effectLst/>
                <a:latin typeface="PT Sans" panose="020B0503020203020204" pitchFamily="34" charset="77"/>
              </a:rPr>
              <a:t>().</a:t>
            </a:r>
            <a:r>
              <a:rPr lang="en-US" b="0" i="0" dirty="0" err="1">
                <a:solidFill>
                  <a:srgbClr val="000000"/>
                </a:solidFill>
                <a:effectLst/>
                <a:latin typeface="PT Sans" panose="020B0503020203020204" pitchFamily="34" charset="77"/>
              </a:rPr>
              <a:t>indexOf</a:t>
            </a:r>
            <a:r>
              <a:rPr lang="en-US" b="0" i="0" dirty="0">
                <a:solidFill>
                  <a:srgbClr val="444444"/>
                </a:solidFill>
                <a:effectLst/>
                <a:latin typeface="PT Sans" panose="020B0503020203020204" pitchFamily="34" charset="77"/>
              </a:rPr>
              <a:t>(</a:t>
            </a:r>
            <a:r>
              <a:rPr lang="en-US" b="0" i="0" dirty="0">
                <a:solidFill>
                  <a:srgbClr val="DD1144"/>
                </a:solidFill>
                <a:effectLst/>
                <a:latin typeface="PT Sans" panose="020B0503020203020204" pitchFamily="34" charset="77"/>
              </a:rPr>
              <a:t>"MAC"</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&gt;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005CC5"/>
                </a:solidFill>
                <a:effectLst/>
                <a:latin typeface="PT Sans" panose="020B0503020203020204" pitchFamily="34" charset="77"/>
              </a:rPr>
              <a:t>1</a:t>
            </a:r>
            <a:r>
              <a:rPr lang="en-US" b="0" i="0" dirty="0">
                <a:solidFill>
                  <a:srgbClr val="444444"/>
                </a:solidFill>
                <a:effectLst/>
                <a:latin typeface="PT Sans" panose="020B0503020203020204" pitchFamily="34" charset="77"/>
              </a:rPr>
              <a:t>; </a:t>
            </a:r>
            <a:r>
              <a:rPr lang="en-US" b="1" i="0" dirty="0">
                <a:solidFill>
                  <a:srgbClr val="000000"/>
                </a:solidFill>
                <a:effectLst/>
                <a:latin typeface="PT Sans" panose="020B0503020203020204" pitchFamily="34" charset="77"/>
              </a:rPr>
              <a:t>final</a:t>
            </a:r>
            <a:r>
              <a:rPr lang="en-US" b="0" i="0" dirty="0">
                <a:solidFill>
                  <a:srgbClr val="444444"/>
                </a:solidFill>
                <a:effectLst/>
                <a:latin typeface="PT Sans" panose="020B0503020203020204" pitchFamily="34" charset="77"/>
              </a:rPr>
              <a:t> </a:t>
            </a:r>
            <a:r>
              <a:rPr lang="en-US" b="1" i="0" dirty="0" err="1">
                <a:solidFill>
                  <a:srgbClr val="000000"/>
                </a:solidFill>
                <a:effectLst/>
                <a:latin typeface="PT Sans" panose="020B0503020203020204" pitchFamily="34" charset="77"/>
              </a:rPr>
              <a:t>boolean</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isIE</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browser</a:t>
            </a:r>
            <a:r>
              <a:rPr lang="en-US" b="0" i="0" dirty="0" err="1">
                <a:solidFill>
                  <a:srgbClr val="444444"/>
                </a:solidFill>
                <a:effectLst/>
                <a:latin typeface="PT Sans" panose="020B0503020203020204" pitchFamily="34" charset="77"/>
              </a:rPr>
              <a:t>.</a:t>
            </a:r>
            <a:r>
              <a:rPr lang="en-US" b="0" i="0" dirty="0" err="1">
                <a:solidFill>
                  <a:srgbClr val="000000"/>
                </a:solidFill>
                <a:effectLst/>
                <a:latin typeface="PT Sans" panose="020B0503020203020204" pitchFamily="34" charset="77"/>
              </a:rPr>
              <a:t>toUpperCase</a:t>
            </a:r>
            <a:r>
              <a:rPr lang="en-US" b="0" i="0" dirty="0">
                <a:solidFill>
                  <a:srgbClr val="444444"/>
                </a:solidFill>
                <a:effectLst/>
                <a:latin typeface="PT Sans" panose="020B0503020203020204" pitchFamily="34" charset="77"/>
              </a:rPr>
              <a:t>().</a:t>
            </a:r>
            <a:r>
              <a:rPr lang="en-US" b="0" i="0" dirty="0" err="1">
                <a:solidFill>
                  <a:srgbClr val="000000"/>
                </a:solidFill>
                <a:effectLst/>
                <a:latin typeface="PT Sans" panose="020B0503020203020204" pitchFamily="34" charset="77"/>
              </a:rPr>
              <a:t>indexOf</a:t>
            </a:r>
            <a:r>
              <a:rPr lang="en-US" b="0" i="0" dirty="0">
                <a:solidFill>
                  <a:srgbClr val="444444"/>
                </a:solidFill>
                <a:effectLst/>
                <a:latin typeface="PT Sans" panose="020B0503020203020204" pitchFamily="34" charset="77"/>
              </a:rPr>
              <a:t>(</a:t>
            </a:r>
            <a:r>
              <a:rPr lang="en-US" b="0" i="0" dirty="0">
                <a:solidFill>
                  <a:srgbClr val="DD1144"/>
                </a:solidFill>
                <a:effectLst/>
                <a:latin typeface="PT Sans" panose="020B0503020203020204" pitchFamily="34" charset="77"/>
              </a:rPr>
              <a:t>"IE"</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&gt;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005CC5"/>
                </a:solidFill>
                <a:effectLst/>
                <a:latin typeface="PT Sans" panose="020B0503020203020204" pitchFamily="34" charset="77"/>
              </a:rPr>
              <a:t>1</a:t>
            </a:r>
            <a:r>
              <a:rPr lang="en-US" b="0" i="0" dirty="0">
                <a:solidFill>
                  <a:srgbClr val="444444"/>
                </a:solidFill>
                <a:effectLst/>
                <a:latin typeface="PT Sans" panose="020B0503020203020204" pitchFamily="34" charset="77"/>
              </a:rPr>
              <a:t>; </a:t>
            </a:r>
            <a:r>
              <a:rPr lang="en-US" b="1" i="0" dirty="0">
                <a:solidFill>
                  <a:srgbClr val="000000"/>
                </a:solidFill>
                <a:effectLst/>
                <a:latin typeface="PT Sans" panose="020B0503020203020204" pitchFamily="34" charset="77"/>
              </a:rPr>
              <a:t>final</a:t>
            </a:r>
            <a:r>
              <a:rPr lang="en-US" b="0" i="0" dirty="0">
                <a:solidFill>
                  <a:srgbClr val="444444"/>
                </a:solidFill>
                <a:effectLst/>
                <a:latin typeface="PT Sans" panose="020B0503020203020204" pitchFamily="34" charset="77"/>
              </a:rPr>
              <a:t> </a:t>
            </a:r>
            <a:r>
              <a:rPr lang="en-US" b="1" i="0" dirty="0" err="1">
                <a:solidFill>
                  <a:srgbClr val="000000"/>
                </a:solidFill>
                <a:effectLst/>
                <a:latin typeface="PT Sans" panose="020B0503020203020204" pitchFamily="34" charset="77"/>
              </a:rPr>
              <a:t>boolean</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wasResized</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resize</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&gt;</a:t>
            </a:r>
            <a:r>
              <a:rPr lang="en-US" b="0" i="0" dirty="0">
                <a:solidFill>
                  <a:srgbClr val="444444"/>
                </a:solidFill>
                <a:effectLst/>
                <a:latin typeface="PT Sans" panose="020B0503020203020204" pitchFamily="34" charset="77"/>
              </a:rPr>
              <a:t> </a:t>
            </a:r>
            <a:r>
              <a:rPr lang="en-US" b="0" i="0" dirty="0">
                <a:solidFill>
                  <a:srgbClr val="005CC5"/>
                </a:solidFill>
                <a:effectLst/>
                <a:latin typeface="PT Sans" panose="020B0503020203020204" pitchFamily="34" charset="77"/>
              </a:rPr>
              <a:t>0</a:t>
            </a:r>
            <a:r>
              <a:rPr lang="en-US" b="0" i="0" dirty="0">
                <a:solidFill>
                  <a:srgbClr val="444444"/>
                </a:solidFill>
                <a:effectLst/>
                <a:latin typeface="PT Sans" panose="020B0503020203020204" pitchFamily="34" charset="77"/>
              </a:rPr>
              <a:t>; </a:t>
            </a:r>
            <a:r>
              <a:rPr lang="en-US" b="1" i="0" dirty="0">
                <a:solidFill>
                  <a:srgbClr val="000000"/>
                </a:solidFill>
                <a:effectLst/>
                <a:latin typeface="PT Sans" panose="020B0503020203020204" pitchFamily="34" charset="77"/>
              </a:rPr>
              <a:t>if</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isMacOs</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&amp;&amp;</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isIE</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&amp;&amp;</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wasInitialized</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&amp;&amp;</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wasResized</a:t>
            </a:r>
            <a:r>
              <a:rPr lang="en-US" b="0" i="0" dirty="0">
                <a:solidFill>
                  <a:srgbClr val="444444"/>
                </a:solidFill>
                <a:effectLst/>
                <a:latin typeface="PT Sans" panose="020B0503020203020204" pitchFamily="34" charset="77"/>
              </a:rPr>
              <a:t>) { </a:t>
            </a:r>
            <a:r>
              <a:rPr lang="en-US" b="0" i="0" dirty="0">
                <a:solidFill>
                  <a:srgbClr val="009900"/>
                </a:solidFill>
                <a:effectLst/>
                <a:latin typeface="PT Sans" panose="020B0503020203020204" pitchFamily="34" charset="77"/>
              </a:rPr>
              <a:t>// do something</a:t>
            </a:r>
            <a:r>
              <a:rPr lang="en-US" b="0" i="0" dirty="0">
                <a:solidFill>
                  <a:srgbClr val="444444"/>
                </a:solidFill>
                <a:effectLst/>
                <a:latin typeface="PT Sans" panose="020B0503020203020204" pitchFamily="34" charset="77"/>
              </a:rPr>
              <a:t> } }</a:t>
            </a:r>
          </a:p>
          <a:p>
            <a:br>
              <a:rPr lang="en-US" dirty="0"/>
            </a:br>
            <a:endParaRPr lang="en-EG" dirty="0"/>
          </a:p>
        </p:txBody>
      </p:sp>
      <p:sp>
        <p:nvSpPr>
          <p:cNvPr id="9" name="TextBox 8">
            <a:extLst>
              <a:ext uri="{FF2B5EF4-FFF2-40B4-BE49-F238E27FC236}">
                <a16:creationId xmlns:a16="http://schemas.microsoft.com/office/drawing/2014/main" id="{2E5B647B-B98B-684F-9DC3-CBFC86FBA0FE}"/>
              </a:ext>
            </a:extLst>
          </p:cNvPr>
          <p:cNvSpPr txBox="1"/>
          <p:nvPr/>
        </p:nvSpPr>
        <p:spPr>
          <a:xfrm>
            <a:off x="5675586" y="897214"/>
            <a:ext cx="6138040" cy="5262979"/>
          </a:xfrm>
          <a:prstGeom prst="rect">
            <a:avLst/>
          </a:prstGeom>
          <a:noFill/>
        </p:spPr>
        <p:txBody>
          <a:bodyPr wrap="square">
            <a:spAutoFit/>
          </a:bodyPr>
          <a:lstStyle/>
          <a:p>
            <a:pPr algn="l"/>
            <a:r>
              <a:rPr lang="en-US" sz="1200" b="1" i="0" dirty="0">
                <a:solidFill>
                  <a:srgbClr val="444444"/>
                </a:solidFill>
                <a:effectLst/>
                <a:latin typeface="PT Sans" panose="020B0503020203020204" pitchFamily="34" charset="77"/>
              </a:rPr>
              <a:t>Why Refactor</a:t>
            </a:r>
          </a:p>
          <a:p>
            <a:pPr algn="l"/>
            <a:r>
              <a:rPr lang="en-US" sz="1200" b="0" i="0" dirty="0">
                <a:solidFill>
                  <a:srgbClr val="444444"/>
                </a:solidFill>
                <a:effectLst/>
                <a:latin typeface="PT Sans" panose="020B0503020203020204" pitchFamily="34" charset="77"/>
              </a:rPr>
              <a:t>The main reason for extracting variables is to make a complex expression more understandable, by dividing it into its intermediate parts. These could be:</a:t>
            </a:r>
          </a:p>
          <a:p>
            <a:pPr algn="l">
              <a:buFont typeface="Arial" panose="020B0604020202020204" pitchFamily="34" charset="0"/>
              <a:buChar char="•"/>
            </a:pPr>
            <a:r>
              <a:rPr lang="en-US" sz="1200" b="0" i="0" dirty="0">
                <a:solidFill>
                  <a:srgbClr val="444444"/>
                </a:solidFill>
                <a:effectLst/>
                <a:latin typeface="PT Sans" panose="020B0503020203020204" pitchFamily="34" charset="77"/>
              </a:rPr>
              <a:t>Condition of the if() operator or a part of the ?: operator in C-based languages</a:t>
            </a:r>
          </a:p>
          <a:p>
            <a:pPr algn="l">
              <a:buFont typeface="Arial" panose="020B0604020202020204" pitchFamily="34" charset="0"/>
              <a:buChar char="•"/>
            </a:pPr>
            <a:r>
              <a:rPr lang="en-US" sz="1200" b="0" i="0" dirty="0">
                <a:solidFill>
                  <a:srgbClr val="444444"/>
                </a:solidFill>
                <a:effectLst/>
                <a:latin typeface="PT Sans" panose="020B0503020203020204" pitchFamily="34" charset="77"/>
              </a:rPr>
              <a:t>A long arithmetic expression without intermediate results</a:t>
            </a:r>
          </a:p>
          <a:p>
            <a:pPr algn="l">
              <a:buFont typeface="Arial" panose="020B0604020202020204" pitchFamily="34" charset="0"/>
              <a:buChar char="•"/>
            </a:pPr>
            <a:r>
              <a:rPr lang="en-US" sz="1200" b="0" i="0" dirty="0">
                <a:solidFill>
                  <a:srgbClr val="444444"/>
                </a:solidFill>
                <a:effectLst/>
                <a:latin typeface="PT Sans" panose="020B0503020203020204" pitchFamily="34" charset="77"/>
              </a:rPr>
              <a:t>Long multipart lines</a:t>
            </a:r>
          </a:p>
          <a:p>
            <a:pPr algn="l"/>
            <a:r>
              <a:rPr lang="en-US" sz="1200" b="0" i="0" dirty="0">
                <a:solidFill>
                  <a:srgbClr val="444444"/>
                </a:solidFill>
                <a:effectLst/>
                <a:latin typeface="PT Sans" panose="020B0503020203020204" pitchFamily="34" charset="77"/>
              </a:rPr>
              <a:t>Extracting a variable may be the first step towards performing </a:t>
            </a:r>
            <a:r>
              <a:rPr lang="en-US" sz="1200" b="1" i="0" u="none" strike="noStrike" dirty="0">
                <a:solidFill>
                  <a:srgbClr val="444444"/>
                </a:solidFill>
                <a:effectLst/>
                <a:latin typeface="PT Sans" panose="020B0503020203020204" pitchFamily="34" charset="77"/>
                <a:hlinkClick r:id="rId7"/>
              </a:rPr>
              <a:t>Extract Method</a:t>
            </a:r>
            <a:r>
              <a:rPr lang="en-US" sz="1200" b="0" i="0" dirty="0">
                <a:solidFill>
                  <a:srgbClr val="444444"/>
                </a:solidFill>
                <a:effectLst/>
                <a:latin typeface="PT Sans" panose="020B0503020203020204" pitchFamily="34" charset="77"/>
              </a:rPr>
              <a:t> if you see that the extracted expression is used in other places in your code.</a:t>
            </a:r>
          </a:p>
          <a:p>
            <a:pPr algn="l"/>
            <a:r>
              <a:rPr lang="en-US" sz="1200" b="1" i="0" dirty="0">
                <a:solidFill>
                  <a:srgbClr val="444444"/>
                </a:solidFill>
                <a:effectLst/>
                <a:latin typeface="PT Sans" panose="020B0503020203020204" pitchFamily="34" charset="77"/>
              </a:rPr>
              <a:t>Benefits</a:t>
            </a:r>
          </a:p>
          <a:p>
            <a:pPr algn="l">
              <a:buFont typeface="Arial" panose="020B0604020202020204" pitchFamily="34" charset="0"/>
              <a:buChar char="•"/>
            </a:pPr>
            <a:r>
              <a:rPr lang="en-US" sz="1200" b="0" i="0" dirty="0">
                <a:solidFill>
                  <a:srgbClr val="444444"/>
                </a:solidFill>
                <a:effectLst/>
                <a:latin typeface="PT Sans" panose="020B0503020203020204" pitchFamily="34" charset="77"/>
              </a:rPr>
              <a:t>More readable code! Try to give the extracted variables good names that announce the variable’s purpose loud and clear. More readability, fewer long-winded comments. Go for names like </a:t>
            </a:r>
            <a:r>
              <a:rPr lang="en-US" sz="1200" b="0" i="0" dirty="0" err="1">
                <a:solidFill>
                  <a:srgbClr val="444444"/>
                </a:solidFill>
                <a:effectLst/>
                <a:latin typeface="PT Sans" panose="020B0503020203020204" pitchFamily="34" charset="77"/>
              </a:rPr>
              <a:t>customerTaxValue</a:t>
            </a:r>
            <a:r>
              <a:rPr lang="en-US" sz="1200" b="0" i="0" dirty="0">
                <a:solidFill>
                  <a:srgbClr val="444444"/>
                </a:solidFill>
                <a:effectLst/>
                <a:latin typeface="PT Sans" panose="020B0503020203020204" pitchFamily="34" charset="77"/>
              </a:rPr>
              <a:t>, </a:t>
            </a:r>
            <a:r>
              <a:rPr lang="en-US" sz="1200" b="0" i="0" dirty="0" err="1">
                <a:solidFill>
                  <a:srgbClr val="444444"/>
                </a:solidFill>
                <a:effectLst/>
                <a:latin typeface="PT Sans" panose="020B0503020203020204" pitchFamily="34" charset="77"/>
              </a:rPr>
              <a:t>cityUnemploymentRate</a:t>
            </a:r>
            <a:r>
              <a:rPr lang="en-US" sz="1200" b="0" i="0" dirty="0">
                <a:solidFill>
                  <a:srgbClr val="444444"/>
                </a:solidFill>
                <a:effectLst/>
                <a:latin typeface="PT Sans" panose="020B0503020203020204" pitchFamily="34" charset="77"/>
              </a:rPr>
              <a:t>, </a:t>
            </a:r>
            <a:r>
              <a:rPr lang="en-US" sz="1200" b="0" i="0" dirty="0" err="1">
                <a:solidFill>
                  <a:srgbClr val="444444"/>
                </a:solidFill>
                <a:effectLst/>
                <a:latin typeface="PT Sans" panose="020B0503020203020204" pitchFamily="34" charset="77"/>
              </a:rPr>
              <a:t>clientSalutationString</a:t>
            </a:r>
            <a:r>
              <a:rPr lang="en-US" sz="1200" b="0" i="0" dirty="0">
                <a:solidFill>
                  <a:srgbClr val="444444"/>
                </a:solidFill>
                <a:effectLst/>
                <a:latin typeface="PT Sans" panose="020B0503020203020204" pitchFamily="34" charset="77"/>
              </a:rPr>
              <a:t>, etc.</a:t>
            </a:r>
          </a:p>
          <a:p>
            <a:pPr algn="l"/>
            <a:r>
              <a:rPr lang="en-US" sz="1200" b="1" i="0" dirty="0">
                <a:solidFill>
                  <a:srgbClr val="444444"/>
                </a:solidFill>
                <a:effectLst/>
                <a:latin typeface="PT Sans" panose="020B0503020203020204" pitchFamily="34" charset="77"/>
              </a:rPr>
              <a:t>Drawbacks</a:t>
            </a:r>
          </a:p>
          <a:p>
            <a:pPr algn="l">
              <a:buFont typeface="Arial" panose="020B0604020202020204" pitchFamily="34" charset="0"/>
              <a:buChar char="•"/>
            </a:pPr>
            <a:r>
              <a:rPr lang="en-US" sz="1200" b="0" i="0" dirty="0">
                <a:solidFill>
                  <a:srgbClr val="444444"/>
                </a:solidFill>
                <a:effectLst/>
                <a:latin typeface="PT Sans" panose="020B0503020203020204" pitchFamily="34" charset="77"/>
              </a:rPr>
              <a:t>More variables are present in your code. But this is counterbalanced by the ease of reading your code.</a:t>
            </a:r>
          </a:p>
          <a:p>
            <a:pPr algn="l">
              <a:buFont typeface="Arial" panose="020B0604020202020204" pitchFamily="34" charset="0"/>
              <a:buChar char="•"/>
            </a:pPr>
            <a:r>
              <a:rPr lang="en-US" sz="1200" b="0" i="0" dirty="0">
                <a:solidFill>
                  <a:srgbClr val="444444"/>
                </a:solidFill>
                <a:effectLst/>
                <a:latin typeface="PT Sans" panose="020B0503020203020204" pitchFamily="34" charset="77"/>
              </a:rPr>
              <a:t>When refactoring conditional expressions, remember that the compiler will most likely optimize it to minimize the amount of calculations needed to establish the resulting value. Say you have a following expression if (a() || b()) .... The program won’t call the method b if the method a returns true because the resulting value will still be true, no matter what value returns b.</a:t>
            </a:r>
          </a:p>
          <a:p>
            <a:pPr algn="l">
              <a:buFont typeface="Arial" panose="020B0604020202020204" pitchFamily="34" charset="0"/>
              <a:buChar char="•"/>
            </a:pPr>
            <a:r>
              <a:rPr lang="en-US" sz="1200" b="0" i="0" dirty="0">
                <a:solidFill>
                  <a:srgbClr val="444444"/>
                </a:solidFill>
                <a:effectLst/>
                <a:latin typeface="PT Sans" panose="020B0503020203020204" pitchFamily="34" charset="77"/>
              </a:rPr>
              <a:t>However, if you extract parts of this expression into variables, both methods will always be called, which might hurt performance of the program, especially if these methods do some heavyweight work.</a:t>
            </a:r>
          </a:p>
          <a:p>
            <a:pPr algn="l"/>
            <a:r>
              <a:rPr lang="en-US" sz="1200" b="1" i="0" dirty="0">
                <a:solidFill>
                  <a:srgbClr val="444444"/>
                </a:solidFill>
                <a:effectLst/>
                <a:latin typeface="PT Sans" panose="020B0503020203020204" pitchFamily="34" charset="77"/>
              </a:rPr>
              <a:t>How to Refactor</a:t>
            </a:r>
          </a:p>
          <a:p>
            <a:pPr algn="l">
              <a:buFont typeface="+mj-lt"/>
              <a:buAutoNum type="arabicPeriod"/>
            </a:pPr>
            <a:r>
              <a:rPr lang="en-US" sz="1200" b="0" i="0" dirty="0">
                <a:solidFill>
                  <a:srgbClr val="444444"/>
                </a:solidFill>
                <a:effectLst/>
                <a:latin typeface="PT Sans" panose="020B0503020203020204" pitchFamily="34" charset="77"/>
              </a:rPr>
              <a:t>Insert a new line before the relevant expression and declare a new variable there. Assign part of the complex expression to this variable.</a:t>
            </a:r>
          </a:p>
          <a:p>
            <a:pPr algn="l">
              <a:buFont typeface="+mj-lt"/>
              <a:buAutoNum type="arabicPeriod"/>
            </a:pPr>
            <a:r>
              <a:rPr lang="en-US" sz="1200" b="0" i="0" dirty="0">
                <a:solidFill>
                  <a:srgbClr val="444444"/>
                </a:solidFill>
                <a:effectLst/>
                <a:latin typeface="PT Sans" panose="020B0503020203020204" pitchFamily="34" charset="77"/>
              </a:rPr>
              <a:t>Replace that part of the expression with the new variable.</a:t>
            </a:r>
          </a:p>
          <a:p>
            <a:pPr algn="l">
              <a:buFont typeface="+mj-lt"/>
              <a:buAutoNum type="arabicPeriod"/>
            </a:pPr>
            <a:r>
              <a:rPr lang="en-US" sz="1200" b="0" i="0" dirty="0">
                <a:solidFill>
                  <a:srgbClr val="444444"/>
                </a:solidFill>
                <a:effectLst/>
                <a:latin typeface="PT Sans" panose="020B0503020203020204" pitchFamily="34" charset="77"/>
              </a:rPr>
              <a:t>Repeat the process for all complex parts of the expression.</a:t>
            </a:r>
          </a:p>
        </p:txBody>
      </p:sp>
    </p:spTree>
    <p:extLst>
      <p:ext uri="{BB962C8B-B14F-4D97-AF65-F5344CB8AC3E}">
        <p14:creationId xmlns:p14="http://schemas.microsoft.com/office/powerpoint/2010/main" val="224378380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dirty="0">
                <a:solidFill>
                  <a:srgbClr val="FFFFFF"/>
                </a:solidFill>
              </a:rPr>
              <a:t>Method Extractor</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219946790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dirty="0">
                <a:solidFill>
                  <a:srgbClr val="FFFFFF"/>
                </a:solidFill>
              </a:rPr>
              <a:t>Rename Method</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25535794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dirty="0">
                <a:solidFill>
                  <a:srgbClr val="FFFFFF"/>
                </a:solidFill>
              </a:rPr>
              <a:t>Introduce Assertion</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38957592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Text&#10;&#10;Description automatically generated">
            <a:extLst>
              <a:ext uri="{FF2B5EF4-FFF2-40B4-BE49-F238E27FC236}">
                <a16:creationId xmlns:a16="http://schemas.microsoft.com/office/drawing/2014/main" id="{BFCF9E5E-0496-954C-8881-BE6D1EA143F1}"/>
              </a:ext>
            </a:extLst>
          </p:cNvPr>
          <p:cNvPicPr>
            <a:picLocks noChangeAspect="1"/>
          </p:cNvPicPr>
          <p:nvPr/>
        </p:nvPicPr>
        <p:blipFill>
          <a:blip r:embed="rId3"/>
          <a:stretch>
            <a:fillRect/>
          </a:stretch>
        </p:blipFill>
        <p:spPr>
          <a:xfrm>
            <a:off x="6110958" y="256135"/>
            <a:ext cx="5459413" cy="1703388"/>
          </a:xfrm>
          <a:prstGeom prst="rect">
            <a:avLst/>
          </a:prstGeom>
        </p:spPr>
      </p:pic>
      <p:pic>
        <p:nvPicPr>
          <p:cNvPr id="12" name="Picture 11" descr="Text&#10;&#10;Description automatically generated">
            <a:extLst>
              <a:ext uri="{FF2B5EF4-FFF2-40B4-BE49-F238E27FC236}">
                <a16:creationId xmlns:a16="http://schemas.microsoft.com/office/drawing/2014/main" id="{5F1AD785-69A7-7C4A-A8D7-2CFE9DAC551D}"/>
              </a:ext>
            </a:extLst>
          </p:cNvPr>
          <p:cNvPicPr>
            <a:picLocks noChangeAspect="1"/>
          </p:cNvPicPr>
          <p:nvPr/>
        </p:nvPicPr>
        <p:blipFill>
          <a:blip r:embed="rId4"/>
          <a:stretch>
            <a:fillRect/>
          </a:stretch>
        </p:blipFill>
        <p:spPr>
          <a:xfrm>
            <a:off x="6096000" y="2392473"/>
            <a:ext cx="5459413" cy="1282700"/>
          </a:xfrm>
          <a:prstGeom prst="rect">
            <a:avLst/>
          </a:prstGeom>
        </p:spPr>
      </p:pic>
      <p:pic>
        <p:nvPicPr>
          <p:cNvPr id="8" name="Picture 7" descr="Text&#10;&#10;Description automatically generated with medium confidence">
            <a:extLst>
              <a:ext uri="{FF2B5EF4-FFF2-40B4-BE49-F238E27FC236}">
                <a16:creationId xmlns:a16="http://schemas.microsoft.com/office/drawing/2014/main" id="{FF36E46F-2E40-DF4E-84DA-900F93DB36F4}"/>
              </a:ext>
            </a:extLst>
          </p:cNvPr>
          <p:cNvPicPr>
            <a:picLocks noChangeAspect="1"/>
          </p:cNvPicPr>
          <p:nvPr/>
        </p:nvPicPr>
        <p:blipFill>
          <a:blip r:embed="rId5"/>
          <a:stretch>
            <a:fillRect/>
          </a:stretch>
        </p:blipFill>
        <p:spPr>
          <a:xfrm>
            <a:off x="6096001" y="3943624"/>
            <a:ext cx="4099034" cy="817661"/>
          </a:xfrm>
          <a:prstGeom prst="rect">
            <a:avLst/>
          </a:prstGeom>
        </p:spPr>
      </p:pic>
      <p:pic>
        <p:nvPicPr>
          <p:cNvPr id="9" name="Picture 8" descr="Text&#10;&#10;Description automatically generated">
            <a:extLst>
              <a:ext uri="{FF2B5EF4-FFF2-40B4-BE49-F238E27FC236}">
                <a16:creationId xmlns:a16="http://schemas.microsoft.com/office/drawing/2014/main" id="{CAFF268B-B28C-DD44-892D-DEEFA53B0FF3}"/>
              </a:ext>
            </a:extLst>
          </p:cNvPr>
          <p:cNvPicPr>
            <a:picLocks noChangeAspect="1"/>
          </p:cNvPicPr>
          <p:nvPr/>
        </p:nvPicPr>
        <p:blipFill>
          <a:blip r:embed="rId6"/>
          <a:stretch>
            <a:fillRect/>
          </a:stretch>
        </p:blipFill>
        <p:spPr>
          <a:xfrm>
            <a:off x="6110958" y="5174977"/>
            <a:ext cx="4099034" cy="754490"/>
          </a:xfrm>
          <a:prstGeom prst="rect">
            <a:avLst/>
          </a:prstGeom>
        </p:spPr>
      </p:pic>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kern="1200" dirty="0">
                <a:solidFill>
                  <a:srgbClr val="FFFFFF"/>
                </a:solidFill>
                <a:latin typeface="+mj-lt"/>
                <a:ea typeface="+mj-ea"/>
                <a:cs typeface="+mj-cs"/>
              </a:rPr>
              <a:t>Method Extractor</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393279906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4B31CFC-70C2-CB49-BBE9-413ED16DF9D6}"/>
              </a:ext>
            </a:extLst>
          </p:cNvPr>
          <p:cNvSpPr txBox="1">
            <a:spLocks/>
          </p:cNvSpPr>
          <p:nvPr/>
        </p:nvSpPr>
        <p:spPr>
          <a:xfrm>
            <a:off x="243051" y="306058"/>
            <a:ext cx="2288627" cy="906627"/>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Simplifying Condition Expressions</a:t>
            </a:r>
            <a:endParaRPr lang="en-EG" sz="1200" dirty="0"/>
          </a:p>
        </p:txBody>
      </p:sp>
      <p:sp>
        <p:nvSpPr>
          <p:cNvPr id="4" name="Title 1">
            <a:extLst>
              <a:ext uri="{FF2B5EF4-FFF2-40B4-BE49-F238E27FC236}">
                <a16:creationId xmlns:a16="http://schemas.microsoft.com/office/drawing/2014/main" id="{3CC399FB-4A24-9B4A-8DE6-794DEAEF36B3}"/>
              </a:ext>
            </a:extLst>
          </p:cNvPr>
          <p:cNvSpPr txBox="1">
            <a:spLocks/>
          </p:cNvSpPr>
          <p:nvPr/>
        </p:nvSpPr>
        <p:spPr>
          <a:xfrm>
            <a:off x="3012527" y="306058"/>
            <a:ext cx="2288627" cy="906627"/>
          </a:xfrm>
          <a:prstGeom prst="rect">
            <a:avLst/>
          </a:prstGeom>
          <a:solidFill>
            <a:schemeClr val="accent2">
              <a:lumMod val="20000"/>
              <a:lumOff val="80000"/>
            </a:schemeClr>
          </a:solidFill>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Introduce Assertion</a:t>
            </a:r>
          </a:p>
        </p:txBody>
      </p:sp>
      <p:sp>
        <p:nvSpPr>
          <p:cNvPr id="8" name="TextBox 7">
            <a:extLst>
              <a:ext uri="{FF2B5EF4-FFF2-40B4-BE49-F238E27FC236}">
                <a16:creationId xmlns:a16="http://schemas.microsoft.com/office/drawing/2014/main" id="{2976B8C8-1653-E548-9D1B-0BFD6C6C2F81}"/>
              </a:ext>
            </a:extLst>
          </p:cNvPr>
          <p:cNvSpPr txBox="1"/>
          <p:nvPr/>
        </p:nvSpPr>
        <p:spPr>
          <a:xfrm>
            <a:off x="0" y="1317633"/>
            <a:ext cx="5301154" cy="2308324"/>
          </a:xfrm>
          <a:prstGeom prst="rect">
            <a:avLst/>
          </a:prstGeom>
          <a:noFill/>
        </p:spPr>
        <p:txBody>
          <a:bodyPr wrap="square">
            <a:spAutoFit/>
          </a:bodyPr>
          <a:lstStyle/>
          <a:p>
            <a:pPr algn="l"/>
            <a:r>
              <a:rPr lang="en-US" b="1" i="0" dirty="0">
                <a:solidFill>
                  <a:srgbClr val="444444"/>
                </a:solidFill>
                <a:effectLst/>
                <a:latin typeface="PT Sans" panose="020B0503020203020204" pitchFamily="34" charset="77"/>
              </a:rPr>
              <a:t>Problem</a:t>
            </a:r>
          </a:p>
          <a:p>
            <a:pPr algn="l"/>
            <a:r>
              <a:rPr lang="en-US" b="0" i="0" dirty="0">
                <a:solidFill>
                  <a:srgbClr val="444444"/>
                </a:solidFill>
                <a:effectLst/>
                <a:latin typeface="PT Sans" panose="020B0503020203020204" pitchFamily="34" charset="77"/>
              </a:rPr>
              <a:t>For a portion of code to work correctly, certain conditions or values must be true.</a:t>
            </a:r>
          </a:p>
          <a:p>
            <a:pPr algn="l"/>
            <a:r>
              <a:rPr lang="en-US" b="1" i="0" dirty="0">
                <a:solidFill>
                  <a:srgbClr val="444444"/>
                </a:solidFill>
                <a:effectLst/>
                <a:latin typeface="PT Sans" panose="020B0503020203020204" pitchFamily="34" charset="77"/>
              </a:rPr>
              <a:t>Solution</a:t>
            </a:r>
          </a:p>
          <a:p>
            <a:pPr algn="l"/>
            <a:r>
              <a:rPr lang="en-US" b="0" i="0" dirty="0">
                <a:solidFill>
                  <a:srgbClr val="444444"/>
                </a:solidFill>
                <a:effectLst/>
                <a:latin typeface="PT Sans" panose="020B0503020203020204" pitchFamily="34" charset="77"/>
              </a:rPr>
              <a:t>Replace these assumptions with specific assertion checks.</a:t>
            </a:r>
          </a:p>
          <a:p>
            <a:pPr algn="l"/>
            <a:br>
              <a:rPr lang="en-US" b="0" i="0" dirty="0">
                <a:solidFill>
                  <a:srgbClr val="444444"/>
                </a:solidFill>
                <a:effectLst/>
                <a:latin typeface="PT Sans" panose="020B0503020203020204" pitchFamily="34" charset="77"/>
              </a:rPr>
            </a:br>
            <a:endParaRPr lang="en-US" b="0" i="0" dirty="0">
              <a:solidFill>
                <a:srgbClr val="444444"/>
              </a:solidFill>
              <a:effectLst/>
              <a:latin typeface="PT Sans" panose="020B0503020203020204" pitchFamily="34" charset="77"/>
            </a:endParaRPr>
          </a:p>
        </p:txBody>
      </p:sp>
      <p:sp>
        <p:nvSpPr>
          <p:cNvPr id="10" name="TextBox 9">
            <a:extLst>
              <a:ext uri="{FF2B5EF4-FFF2-40B4-BE49-F238E27FC236}">
                <a16:creationId xmlns:a16="http://schemas.microsoft.com/office/drawing/2014/main" id="{3BEBE8C2-398A-6E4B-BB77-C442DB7CE412}"/>
              </a:ext>
            </a:extLst>
          </p:cNvPr>
          <p:cNvSpPr txBox="1"/>
          <p:nvPr/>
        </p:nvSpPr>
        <p:spPr>
          <a:xfrm>
            <a:off x="157655" y="3420465"/>
            <a:ext cx="6138040" cy="2862322"/>
          </a:xfrm>
          <a:prstGeom prst="rect">
            <a:avLst/>
          </a:prstGeom>
          <a:noFill/>
        </p:spPr>
        <p:txBody>
          <a:bodyPr wrap="square">
            <a:spAutoFit/>
          </a:bodyPr>
          <a:lstStyle/>
          <a:p>
            <a:pPr algn="l"/>
            <a:r>
              <a:rPr lang="en-US" b="1" i="0" dirty="0">
                <a:solidFill>
                  <a:srgbClr val="000000"/>
                </a:solidFill>
                <a:effectLst/>
                <a:latin typeface="PT Sans" panose="020B0503020203020204" pitchFamily="34" charset="77"/>
              </a:rPr>
              <a:t>double</a:t>
            </a:r>
            <a:r>
              <a:rPr lang="en-US" b="0" i="0" dirty="0">
                <a:solidFill>
                  <a:srgbClr val="444444"/>
                </a:solidFill>
                <a:effectLst/>
                <a:latin typeface="PT Sans" panose="020B0503020203020204" pitchFamily="34" charset="77"/>
              </a:rPr>
              <a:t> </a:t>
            </a:r>
            <a:r>
              <a:rPr lang="en-US" b="1" i="0" dirty="0" err="1">
                <a:solidFill>
                  <a:srgbClr val="990000"/>
                </a:solidFill>
                <a:effectLst/>
                <a:latin typeface="PT Sans" panose="020B0503020203020204" pitchFamily="34" charset="77"/>
              </a:rPr>
              <a:t>getExpenseLimit</a:t>
            </a:r>
            <a:r>
              <a:rPr lang="en-US" b="0" i="0" dirty="0">
                <a:solidFill>
                  <a:srgbClr val="444444"/>
                </a:solidFill>
                <a:effectLst/>
                <a:latin typeface="PT Sans" panose="020B0503020203020204" pitchFamily="34" charset="77"/>
              </a:rPr>
              <a:t>() { </a:t>
            </a:r>
            <a:r>
              <a:rPr lang="en-US" b="0" i="0" dirty="0">
                <a:solidFill>
                  <a:srgbClr val="009900"/>
                </a:solidFill>
                <a:effectLst/>
                <a:latin typeface="PT Sans" panose="020B0503020203020204" pitchFamily="34" charset="77"/>
              </a:rPr>
              <a:t>// Should have either expense limit or</a:t>
            </a:r>
            <a:r>
              <a:rPr lang="en-US" b="0" i="0" dirty="0">
                <a:solidFill>
                  <a:srgbClr val="444444"/>
                </a:solidFill>
                <a:effectLst/>
                <a:latin typeface="PT Sans" panose="020B0503020203020204" pitchFamily="34" charset="77"/>
              </a:rPr>
              <a:t> </a:t>
            </a:r>
            <a:r>
              <a:rPr lang="en-US" b="0" i="0" dirty="0">
                <a:solidFill>
                  <a:srgbClr val="009900"/>
                </a:solidFill>
                <a:effectLst/>
                <a:latin typeface="PT Sans" panose="020B0503020203020204" pitchFamily="34" charset="77"/>
              </a:rPr>
              <a:t>// a primary project.</a:t>
            </a:r>
            <a:r>
              <a:rPr lang="en-US" b="0" i="0" dirty="0">
                <a:solidFill>
                  <a:srgbClr val="444444"/>
                </a:solidFill>
                <a:effectLst/>
                <a:latin typeface="PT Sans" panose="020B0503020203020204" pitchFamily="34" charset="77"/>
              </a:rPr>
              <a:t> </a:t>
            </a:r>
            <a:r>
              <a:rPr lang="en-US" b="1" i="0" dirty="0">
                <a:solidFill>
                  <a:srgbClr val="000000"/>
                </a:solidFill>
                <a:effectLst/>
                <a:latin typeface="PT Sans" panose="020B0503020203020204" pitchFamily="34" charset="77"/>
              </a:rPr>
              <a:t>return</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expenseLimit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NULL_EXPENSE</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expenseLimit</a:t>
            </a:r>
            <a:r>
              <a:rPr lang="en-US" b="0" i="0" dirty="0">
                <a:solidFill>
                  <a:srgbClr val="444444"/>
                </a:solidFill>
                <a:effectLst/>
                <a:latin typeface="PT Sans" panose="020B0503020203020204" pitchFamily="34" charset="77"/>
              </a:rPr>
              <a:t> : </a:t>
            </a:r>
            <a:r>
              <a:rPr lang="en-US" b="0" i="0" dirty="0" err="1">
                <a:solidFill>
                  <a:srgbClr val="000000"/>
                </a:solidFill>
                <a:effectLst/>
                <a:latin typeface="PT Sans" panose="020B0503020203020204" pitchFamily="34" charset="77"/>
              </a:rPr>
              <a:t>primaryProject</a:t>
            </a:r>
            <a:r>
              <a:rPr lang="en-US" b="0" i="0" dirty="0" err="1">
                <a:solidFill>
                  <a:srgbClr val="444444"/>
                </a:solidFill>
                <a:effectLst/>
                <a:latin typeface="PT Sans" panose="020B0503020203020204" pitchFamily="34" charset="77"/>
              </a:rPr>
              <a:t>.</a:t>
            </a:r>
            <a:r>
              <a:rPr lang="en-US" b="0" i="0" dirty="0" err="1">
                <a:solidFill>
                  <a:srgbClr val="000000"/>
                </a:solidFill>
                <a:effectLst/>
                <a:latin typeface="PT Sans" panose="020B0503020203020204" pitchFamily="34" charset="77"/>
              </a:rPr>
              <a:t>getMemberExpenseLimit</a:t>
            </a:r>
            <a:r>
              <a:rPr lang="en-US" b="0" i="0" dirty="0">
                <a:solidFill>
                  <a:srgbClr val="444444"/>
                </a:solidFill>
                <a:effectLst/>
                <a:latin typeface="PT Sans" panose="020B0503020203020204" pitchFamily="34" charset="77"/>
              </a:rPr>
              <a:t>(); }</a:t>
            </a:r>
          </a:p>
          <a:p>
            <a:pPr algn="l"/>
            <a:endParaRPr lang="en-US" dirty="0">
              <a:solidFill>
                <a:srgbClr val="444444"/>
              </a:solidFill>
              <a:latin typeface="PT Sans" panose="020B0503020203020204" pitchFamily="34" charset="77"/>
            </a:endParaRPr>
          </a:p>
          <a:p>
            <a:pPr algn="l"/>
            <a:endParaRPr lang="en-US" b="0" i="0" dirty="0">
              <a:solidFill>
                <a:srgbClr val="444444"/>
              </a:solidFill>
              <a:effectLst/>
              <a:latin typeface="PT Sans" panose="020B0503020203020204" pitchFamily="34" charset="77"/>
            </a:endParaRPr>
          </a:p>
          <a:p>
            <a:pPr algn="l"/>
            <a:r>
              <a:rPr lang="en-US" b="1" i="0" dirty="0">
                <a:solidFill>
                  <a:srgbClr val="000000"/>
                </a:solidFill>
                <a:effectLst/>
                <a:latin typeface="PT Sans" panose="020B0503020203020204" pitchFamily="34" charset="77"/>
              </a:rPr>
              <a:t>double</a:t>
            </a:r>
            <a:r>
              <a:rPr lang="en-US" b="0" i="0" dirty="0">
                <a:solidFill>
                  <a:srgbClr val="444444"/>
                </a:solidFill>
                <a:effectLst/>
                <a:latin typeface="PT Sans" panose="020B0503020203020204" pitchFamily="34" charset="77"/>
              </a:rPr>
              <a:t> </a:t>
            </a:r>
            <a:r>
              <a:rPr lang="en-US" b="1" i="0" dirty="0" err="1">
                <a:solidFill>
                  <a:srgbClr val="990000"/>
                </a:solidFill>
                <a:effectLst/>
                <a:latin typeface="PT Sans" panose="020B0503020203020204" pitchFamily="34" charset="77"/>
              </a:rPr>
              <a:t>getExpenseLimit</a:t>
            </a:r>
            <a:r>
              <a:rPr lang="en-US" b="0" i="0" dirty="0">
                <a:solidFill>
                  <a:srgbClr val="444444"/>
                </a:solidFill>
                <a:effectLst/>
                <a:latin typeface="PT Sans" panose="020B0503020203020204" pitchFamily="34" charset="77"/>
              </a:rPr>
              <a:t>() { </a:t>
            </a:r>
            <a:r>
              <a:rPr lang="en-US" b="0" i="0" dirty="0" err="1">
                <a:solidFill>
                  <a:srgbClr val="000000"/>
                </a:solidFill>
                <a:effectLst/>
                <a:latin typeface="PT Sans" panose="020B0503020203020204" pitchFamily="34" charset="77"/>
              </a:rPr>
              <a:t>Assert</a:t>
            </a:r>
            <a:r>
              <a:rPr lang="en-US" b="0" i="0" dirty="0" err="1">
                <a:solidFill>
                  <a:srgbClr val="444444"/>
                </a:solidFill>
                <a:effectLst/>
                <a:latin typeface="PT Sans" panose="020B0503020203020204" pitchFamily="34" charset="77"/>
              </a:rPr>
              <a:t>.</a:t>
            </a:r>
            <a:r>
              <a:rPr lang="en-US" b="0" i="0" dirty="0" err="1">
                <a:solidFill>
                  <a:srgbClr val="000000"/>
                </a:solidFill>
                <a:effectLst/>
                <a:latin typeface="PT Sans" panose="020B0503020203020204" pitchFamily="34" charset="77"/>
              </a:rPr>
              <a:t>isTrue</a:t>
            </a:r>
            <a:r>
              <a:rPr lang="en-US" b="0" i="0" dirty="0">
                <a:solidFill>
                  <a:srgbClr val="444444"/>
                </a:solidFill>
                <a:effectLst/>
                <a:latin typeface="PT Sans" panose="020B0503020203020204" pitchFamily="34" charset="77"/>
              </a:rPr>
              <a:t>(</a:t>
            </a:r>
            <a:r>
              <a:rPr lang="en-US" b="0" i="0" dirty="0" err="1">
                <a:solidFill>
                  <a:srgbClr val="000000"/>
                </a:solidFill>
                <a:effectLst/>
                <a:latin typeface="PT Sans" panose="020B0503020203020204" pitchFamily="34" charset="77"/>
              </a:rPr>
              <a:t>expenseLimit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NULL_EXPENSE</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primaryProject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1" i="0" dirty="0">
                <a:solidFill>
                  <a:srgbClr val="000000"/>
                </a:solidFill>
                <a:effectLst/>
                <a:latin typeface="PT Sans" panose="020B0503020203020204" pitchFamily="34" charset="77"/>
              </a:rPr>
              <a:t>null</a:t>
            </a:r>
            <a:r>
              <a:rPr lang="en-US" b="0" i="0" dirty="0">
                <a:solidFill>
                  <a:srgbClr val="444444"/>
                </a:solidFill>
                <a:effectLst/>
                <a:latin typeface="PT Sans" panose="020B0503020203020204" pitchFamily="34" charset="77"/>
              </a:rPr>
              <a:t>); </a:t>
            </a:r>
            <a:r>
              <a:rPr lang="en-US" b="1" i="0" dirty="0">
                <a:solidFill>
                  <a:srgbClr val="000000"/>
                </a:solidFill>
                <a:effectLst/>
                <a:latin typeface="PT Sans" panose="020B0503020203020204" pitchFamily="34" charset="77"/>
              </a:rPr>
              <a:t>return</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expenseLimit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NULL_EXPENSE</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expenseLimit</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primaryProject</a:t>
            </a:r>
            <a:r>
              <a:rPr lang="en-US" b="0" i="0" dirty="0" err="1">
                <a:solidFill>
                  <a:srgbClr val="444444"/>
                </a:solidFill>
                <a:effectLst/>
                <a:latin typeface="PT Sans" panose="020B0503020203020204" pitchFamily="34" charset="77"/>
              </a:rPr>
              <a:t>.</a:t>
            </a:r>
            <a:r>
              <a:rPr lang="en-US" b="0" i="0" dirty="0" err="1">
                <a:solidFill>
                  <a:srgbClr val="000000"/>
                </a:solidFill>
                <a:effectLst/>
                <a:latin typeface="PT Sans" panose="020B0503020203020204" pitchFamily="34" charset="77"/>
              </a:rPr>
              <a:t>getMemberExpenseLimit</a:t>
            </a:r>
            <a:r>
              <a:rPr lang="en-US" b="0" i="0" dirty="0">
                <a:solidFill>
                  <a:srgbClr val="444444"/>
                </a:solidFill>
                <a:effectLst/>
                <a:latin typeface="PT Sans" panose="020B0503020203020204" pitchFamily="34" charset="77"/>
              </a:rPr>
              <a:t>(); }</a:t>
            </a:r>
          </a:p>
        </p:txBody>
      </p:sp>
      <p:sp>
        <p:nvSpPr>
          <p:cNvPr id="13" name="TextBox 12">
            <a:extLst>
              <a:ext uri="{FF2B5EF4-FFF2-40B4-BE49-F238E27FC236}">
                <a16:creationId xmlns:a16="http://schemas.microsoft.com/office/drawing/2014/main" id="{704F4A35-69EE-5143-8509-7A7441E87AF8}"/>
              </a:ext>
            </a:extLst>
          </p:cNvPr>
          <p:cNvSpPr txBox="1"/>
          <p:nvPr/>
        </p:nvSpPr>
        <p:spPr>
          <a:xfrm>
            <a:off x="6029001" y="527365"/>
            <a:ext cx="6138040" cy="4324261"/>
          </a:xfrm>
          <a:prstGeom prst="rect">
            <a:avLst/>
          </a:prstGeom>
          <a:noFill/>
        </p:spPr>
        <p:txBody>
          <a:bodyPr wrap="square">
            <a:spAutoFit/>
          </a:bodyPr>
          <a:lstStyle/>
          <a:p>
            <a:pPr algn="l"/>
            <a:r>
              <a:rPr lang="en-US" sz="1100" b="1" i="0" dirty="0">
                <a:solidFill>
                  <a:srgbClr val="444444"/>
                </a:solidFill>
                <a:effectLst/>
                <a:latin typeface="PT Sans" panose="020B0503020203020204" pitchFamily="34" charset="77"/>
              </a:rPr>
              <a:t>Why Refactor</a:t>
            </a:r>
          </a:p>
          <a:p>
            <a:pPr algn="l"/>
            <a:r>
              <a:rPr lang="en-US" sz="1100" b="0" i="0" dirty="0">
                <a:solidFill>
                  <a:srgbClr val="444444"/>
                </a:solidFill>
                <a:effectLst/>
                <a:latin typeface="PT Sans" panose="020B0503020203020204" pitchFamily="34" charset="77"/>
              </a:rPr>
              <a:t>Say that a portion of code assumes something about, for example, the current condition of an object or value of a parameter or local variable. Usually this assumption will always hold true except in the event of an error.</a:t>
            </a:r>
          </a:p>
          <a:p>
            <a:pPr algn="l"/>
            <a:r>
              <a:rPr lang="en-US" sz="1100" b="0" i="0" dirty="0">
                <a:solidFill>
                  <a:srgbClr val="444444"/>
                </a:solidFill>
                <a:effectLst/>
                <a:latin typeface="PT Sans" panose="020B0503020203020204" pitchFamily="34" charset="77"/>
              </a:rPr>
              <a:t>Make these assumptions obvious by adding corresponding assertions. As with type hinting in method parameters, these assertions can act as live documentation for your code.</a:t>
            </a:r>
          </a:p>
          <a:p>
            <a:pPr algn="l"/>
            <a:r>
              <a:rPr lang="en-US" sz="1100" b="0" i="0" dirty="0">
                <a:solidFill>
                  <a:srgbClr val="444444"/>
                </a:solidFill>
                <a:effectLst/>
                <a:latin typeface="PT Sans" panose="020B0503020203020204" pitchFamily="34" charset="77"/>
              </a:rPr>
              <a:t>As a guideline to see where your code needs assertions, check for comments that describe the conditions under which a particular method will work.</a:t>
            </a:r>
          </a:p>
          <a:p>
            <a:pPr algn="l"/>
            <a:r>
              <a:rPr lang="en-US" sz="1100" b="1" i="0" dirty="0">
                <a:solidFill>
                  <a:srgbClr val="444444"/>
                </a:solidFill>
                <a:effectLst/>
                <a:latin typeface="PT Sans" panose="020B0503020203020204" pitchFamily="34" charset="77"/>
              </a:rPr>
              <a:t>Benefits</a:t>
            </a:r>
          </a:p>
          <a:p>
            <a:pPr algn="l">
              <a:buFont typeface="Arial" panose="020B0604020202020204" pitchFamily="34" charset="0"/>
              <a:buChar char="•"/>
            </a:pPr>
            <a:r>
              <a:rPr lang="en-US" sz="1100" b="0" i="0" dirty="0">
                <a:solidFill>
                  <a:srgbClr val="444444"/>
                </a:solidFill>
                <a:effectLst/>
                <a:latin typeface="PT Sans" panose="020B0503020203020204" pitchFamily="34" charset="77"/>
              </a:rPr>
              <a:t>If an assumption isn’t true and the code therefore gives the wrong result, it’s better to stop execution before this causes fatal consequences and data corruption. This also means that you neglected to write a necessary test when devising ways to perform testing of the program.</a:t>
            </a:r>
          </a:p>
          <a:p>
            <a:pPr algn="l"/>
            <a:r>
              <a:rPr lang="en-US" sz="1100" b="1" i="0" dirty="0">
                <a:solidFill>
                  <a:srgbClr val="444444"/>
                </a:solidFill>
                <a:effectLst/>
                <a:latin typeface="PT Sans" panose="020B0503020203020204" pitchFamily="34" charset="77"/>
              </a:rPr>
              <a:t>Drawbacks</a:t>
            </a:r>
          </a:p>
          <a:p>
            <a:pPr algn="l">
              <a:buFont typeface="Arial" panose="020B0604020202020204" pitchFamily="34" charset="0"/>
              <a:buChar char="•"/>
            </a:pPr>
            <a:r>
              <a:rPr lang="en-US" sz="1100" b="0" i="0" dirty="0">
                <a:solidFill>
                  <a:srgbClr val="444444"/>
                </a:solidFill>
                <a:effectLst/>
                <a:latin typeface="PT Sans" panose="020B0503020203020204" pitchFamily="34" charset="77"/>
              </a:rPr>
              <a:t>Sometimes an exception is more appropriate than a simple assertion. You can select the necessary class of the exception and let the remaining code handle it correctly.</a:t>
            </a:r>
          </a:p>
          <a:p>
            <a:pPr algn="l">
              <a:buFont typeface="Arial" panose="020B0604020202020204" pitchFamily="34" charset="0"/>
              <a:buChar char="•"/>
            </a:pPr>
            <a:r>
              <a:rPr lang="en-US" sz="1100" b="0" i="0" dirty="0">
                <a:solidFill>
                  <a:srgbClr val="444444"/>
                </a:solidFill>
                <a:effectLst/>
                <a:latin typeface="PT Sans" panose="020B0503020203020204" pitchFamily="34" charset="77"/>
              </a:rPr>
              <a:t>When is an exception better than a simple assertion? If the exception can be caused by actions of the user or system and you can handle the exception. On the other hand, ordinary unnamed and unhandled exceptions are basically equivalent to simple assertions—you don’t handle them and they’re caused exclusively as the result of a program bug that never should have occurred.</a:t>
            </a:r>
          </a:p>
          <a:p>
            <a:pPr algn="l"/>
            <a:r>
              <a:rPr lang="en-US" sz="1100" b="1" i="0" dirty="0">
                <a:solidFill>
                  <a:srgbClr val="444444"/>
                </a:solidFill>
                <a:effectLst/>
                <a:latin typeface="PT Sans" panose="020B0503020203020204" pitchFamily="34" charset="77"/>
              </a:rPr>
              <a:t>How to Refactor</a:t>
            </a:r>
          </a:p>
          <a:p>
            <a:pPr algn="l"/>
            <a:r>
              <a:rPr lang="en-US" sz="1100" b="0" i="0" dirty="0">
                <a:solidFill>
                  <a:srgbClr val="444444"/>
                </a:solidFill>
                <a:effectLst/>
                <a:latin typeface="PT Sans" panose="020B0503020203020204" pitchFamily="34" charset="77"/>
              </a:rPr>
              <a:t>When you see that a condition is assumed, add an assertion for this condition in order to make sure.</a:t>
            </a:r>
          </a:p>
          <a:p>
            <a:pPr algn="l"/>
            <a:r>
              <a:rPr lang="en-US" sz="1100" b="0" i="0" dirty="0">
                <a:solidFill>
                  <a:srgbClr val="444444"/>
                </a:solidFill>
                <a:effectLst/>
                <a:latin typeface="PT Sans" panose="020B0503020203020204" pitchFamily="34" charset="77"/>
              </a:rPr>
              <a:t>Adding the assertion shouldn’t change the program’s behavior.</a:t>
            </a:r>
          </a:p>
          <a:p>
            <a:pPr algn="l"/>
            <a:r>
              <a:rPr lang="en-US" sz="1100" b="0" i="0" dirty="0">
                <a:solidFill>
                  <a:srgbClr val="444444"/>
                </a:solidFill>
                <a:effectLst/>
                <a:latin typeface="PT Sans" panose="020B0503020203020204" pitchFamily="34" charset="77"/>
              </a:rPr>
              <a:t>Don’t overdo it with use of assertions for </a:t>
            </a:r>
            <a:r>
              <a:rPr lang="en-US" sz="1100" b="1" i="0" dirty="0">
                <a:solidFill>
                  <a:srgbClr val="444444"/>
                </a:solidFill>
                <a:effectLst/>
                <a:latin typeface="PT Sans" panose="020B0503020203020204" pitchFamily="34" charset="77"/>
              </a:rPr>
              <a:t>everything</a:t>
            </a:r>
            <a:r>
              <a:rPr lang="en-US" sz="1100" b="0" i="0" dirty="0">
                <a:solidFill>
                  <a:srgbClr val="444444"/>
                </a:solidFill>
                <a:effectLst/>
                <a:latin typeface="PT Sans" panose="020B0503020203020204" pitchFamily="34" charset="77"/>
              </a:rPr>
              <a:t> in your code. Check for only the conditions that are necessary for correct functioning of the code. If your code is working normally even when a particular assertion is false, you can safely remove the assertion</a:t>
            </a:r>
          </a:p>
        </p:txBody>
      </p:sp>
    </p:spTree>
    <p:extLst>
      <p:ext uri="{BB962C8B-B14F-4D97-AF65-F5344CB8AC3E}">
        <p14:creationId xmlns:p14="http://schemas.microsoft.com/office/powerpoint/2010/main" val="118042829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9">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A69349-6269-3544-8E04-1985D6CECE33}"/>
              </a:ext>
            </a:extLst>
          </p:cNvPr>
          <p:cNvSpPr>
            <a:spLocks noGrp="1"/>
          </p:cNvSpPr>
          <p:nvPr>
            <p:ph type="ctrTitle"/>
          </p:nvPr>
        </p:nvSpPr>
        <p:spPr>
          <a:xfrm>
            <a:off x="1848465" y="3298722"/>
            <a:ext cx="8495070" cy="1784402"/>
          </a:xfrm>
        </p:spPr>
        <p:txBody>
          <a:bodyPr anchor="b">
            <a:normAutofit/>
          </a:bodyPr>
          <a:lstStyle/>
          <a:p>
            <a:r>
              <a:rPr lang="en-EG" dirty="0">
                <a:solidFill>
                  <a:srgbClr val="FFFFFF"/>
                </a:solidFill>
              </a:rPr>
              <a:t>Code Smells</a:t>
            </a:r>
          </a:p>
        </p:txBody>
      </p:sp>
      <p:sp>
        <p:nvSpPr>
          <p:cNvPr id="3" name="Subtitle 2">
            <a:extLst>
              <a:ext uri="{FF2B5EF4-FFF2-40B4-BE49-F238E27FC236}">
                <a16:creationId xmlns:a16="http://schemas.microsoft.com/office/drawing/2014/main" id="{A74F60AA-E13C-034D-9451-D05BC81E8F80}"/>
              </a:ext>
            </a:extLst>
          </p:cNvPr>
          <p:cNvSpPr>
            <a:spLocks noGrp="1"/>
          </p:cNvSpPr>
          <p:nvPr>
            <p:ph type="subTitle" idx="1"/>
          </p:nvPr>
        </p:nvSpPr>
        <p:spPr>
          <a:xfrm>
            <a:off x="1848465" y="5258851"/>
            <a:ext cx="8495070" cy="904005"/>
          </a:xfrm>
        </p:spPr>
        <p:txBody>
          <a:bodyPr>
            <a:normAutofit/>
          </a:bodyPr>
          <a:lstStyle/>
          <a:p>
            <a:r>
              <a:rPr lang="en-EG" dirty="0">
                <a:solidFill>
                  <a:srgbClr val="FFFFFF"/>
                </a:solidFill>
              </a:rPr>
              <a:t>Abdelhalim Badr</a:t>
            </a:r>
          </a:p>
          <a:p>
            <a:r>
              <a:rPr lang="en-EG" dirty="0">
                <a:solidFill>
                  <a:srgbClr val="FFFFFF"/>
                </a:solidFill>
              </a:rPr>
              <a:t>Tech – 15 </a:t>
            </a:r>
          </a:p>
        </p:txBody>
      </p:sp>
      <p:sp>
        <p:nvSpPr>
          <p:cNvPr id="62" name="Oval 61">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5" name="Graphic 54" descr="Code">
            <a:extLst>
              <a:ext uri="{FF2B5EF4-FFF2-40B4-BE49-F238E27FC236}">
                <a16:creationId xmlns:a16="http://schemas.microsoft.com/office/drawing/2014/main" id="{842F1154-143C-46D1-B15A-D6BCD900CC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val="111505746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643BE6C-86B7-4AB9-91E8-9B5DB45AC8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0"/>
            <a:ext cx="12188825" cy="42428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A69349-6269-3544-8E04-1985D6CECE33}"/>
              </a:ext>
            </a:extLst>
          </p:cNvPr>
          <p:cNvSpPr>
            <a:spLocks noGrp="1"/>
          </p:cNvSpPr>
          <p:nvPr>
            <p:ph type="ctrTitle"/>
          </p:nvPr>
        </p:nvSpPr>
        <p:spPr>
          <a:xfrm>
            <a:off x="1293026" y="713195"/>
            <a:ext cx="9605948" cy="922565"/>
          </a:xfrm>
        </p:spPr>
        <p:txBody>
          <a:bodyPr>
            <a:normAutofit/>
          </a:bodyPr>
          <a:lstStyle/>
          <a:p>
            <a:r>
              <a:rPr lang="en-EG" sz="5400" dirty="0">
                <a:solidFill>
                  <a:srgbClr val="FFFFFF"/>
                </a:solidFill>
              </a:rPr>
              <a:t>Agenda</a:t>
            </a:r>
          </a:p>
        </p:txBody>
      </p:sp>
      <p:sp>
        <p:nvSpPr>
          <p:cNvPr id="3" name="Subtitle 2">
            <a:extLst>
              <a:ext uri="{FF2B5EF4-FFF2-40B4-BE49-F238E27FC236}">
                <a16:creationId xmlns:a16="http://schemas.microsoft.com/office/drawing/2014/main" id="{A74F60AA-E13C-034D-9451-D05BC81E8F80}"/>
              </a:ext>
            </a:extLst>
          </p:cNvPr>
          <p:cNvSpPr>
            <a:spLocks noGrp="1"/>
          </p:cNvSpPr>
          <p:nvPr>
            <p:ph type="subTitle" idx="1"/>
          </p:nvPr>
        </p:nvSpPr>
        <p:spPr>
          <a:xfrm>
            <a:off x="4882700" y="2348955"/>
            <a:ext cx="2910020" cy="1698181"/>
          </a:xfrm>
        </p:spPr>
        <p:txBody>
          <a:bodyPr>
            <a:normAutofit fontScale="85000" lnSpcReduction="20000"/>
          </a:bodyPr>
          <a:lstStyle/>
          <a:p>
            <a:pPr marL="457200" indent="-457200" algn="l">
              <a:buFont typeface="Wingdings" pitchFamily="2" charset="2"/>
              <a:buChar char="q"/>
            </a:pPr>
            <a:r>
              <a:rPr lang="en-US" sz="1700" dirty="0">
                <a:solidFill>
                  <a:srgbClr val="FFFFFF"/>
                </a:solidFill>
              </a:rPr>
              <a:t>Duplicate Code</a:t>
            </a:r>
          </a:p>
          <a:p>
            <a:pPr marL="457200" indent="-457200" algn="l">
              <a:buFont typeface="Wingdings" pitchFamily="2" charset="2"/>
              <a:buChar char="q"/>
            </a:pPr>
            <a:r>
              <a:rPr lang="en-US" sz="1700" dirty="0">
                <a:solidFill>
                  <a:srgbClr val="FFFFFF"/>
                </a:solidFill>
              </a:rPr>
              <a:t>Signs and Symptoms</a:t>
            </a:r>
          </a:p>
          <a:p>
            <a:pPr marL="457200" indent="-457200" algn="l">
              <a:buFont typeface="Wingdings" pitchFamily="2" charset="2"/>
              <a:buChar char="q"/>
            </a:pPr>
            <a:r>
              <a:rPr lang="en-EG" sz="1700" dirty="0">
                <a:solidFill>
                  <a:srgbClr val="FFFFFF"/>
                </a:solidFill>
              </a:rPr>
              <a:t>Reasons of the Problem</a:t>
            </a:r>
          </a:p>
          <a:p>
            <a:pPr marL="457200" indent="-457200" algn="l">
              <a:buFont typeface="Wingdings" pitchFamily="2" charset="2"/>
              <a:buChar char="q"/>
            </a:pPr>
            <a:r>
              <a:rPr lang="en-EG" sz="1700" dirty="0">
                <a:solidFill>
                  <a:srgbClr val="FFFFFF"/>
                </a:solidFill>
              </a:rPr>
              <a:t>Treatment</a:t>
            </a:r>
          </a:p>
          <a:p>
            <a:pPr marL="457200" indent="-457200" algn="l">
              <a:buFont typeface="Wingdings" pitchFamily="2" charset="2"/>
              <a:buChar char="q"/>
            </a:pPr>
            <a:r>
              <a:rPr lang="en-EG" sz="1700" dirty="0">
                <a:solidFill>
                  <a:srgbClr val="FFFFFF"/>
                </a:solidFill>
              </a:rPr>
              <a:t>Gains</a:t>
            </a:r>
          </a:p>
          <a:p>
            <a:pPr marL="457200" indent="-457200" algn="l">
              <a:buFont typeface="Wingdings" pitchFamily="2" charset="2"/>
              <a:buChar char="q"/>
            </a:pPr>
            <a:r>
              <a:rPr lang="en-EG" sz="1700" dirty="0">
                <a:solidFill>
                  <a:srgbClr val="FFFFFF"/>
                </a:solidFill>
              </a:rPr>
              <a:t>Code Sample</a:t>
            </a:r>
          </a:p>
        </p:txBody>
      </p:sp>
      <p:pic>
        <p:nvPicPr>
          <p:cNvPr id="7" name="Graphic 6" descr="Check List">
            <a:extLst>
              <a:ext uri="{FF2B5EF4-FFF2-40B4-BE49-F238E27FC236}">
                <a16:creationId xmlns:a16="http://schemas.microsoft.com/office/drawing/2014/main" id="{04B90D0E-AA9C-4C35-B297-8E9F1EE3A7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6089" y="4805363"/>
            <a:ext cx="1179824" cy="1179824"/>
          </a:xfrm>
          <a:prstGeom prst="rect">
            <a:avLst/>
          </a:prstGeom>
        </p:spPr>
      </p:pic>
      <p:sp>
        <p:nvSpPr>
          <p:cNvPr id="6" name="Title 1">
            <a:extLst>
              <a:ext uri="{FF2B5EF4-FFF2-40B4-BE49-F238E27FC236}">
                <a16:creationId xmlns:a16="http://schemas.microsoft.com/office/drawing/2014/main" id="{014CA02A-E445-F040-B5DE-8DC2CF6EB827}"/>
              </a:ext>
            </a:extLst>
          </p:cNvPr>
          <p:cNvSpPr txBox="1">
            <a:spLocks/>
          </p:cNvSpPr>
          <p:nvPr/>
        </p:nvSpPr>
        <p:spPr>
          <a:xfrm>
            <a:off x="1191426" y="2783840"/>
            <a:ext cx="2130894" cy="41149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err="1">
                <a:ln>
                  <a:noFill/>
                </a:ln>
                <a:solidFill>
                  <a:srgbClr val="FFFFFF"/>
                </a:solidFill>
                <a:effectLst/>
                <a:uLnTx/>
                <a:uFillTx/>
                <a:latin typeface="Calibri Light" panose="020F0302020204030204"/>
                <a:ea typeface="+mj-ea"/>
                <a:cs typeface="+mj-cs"/>
              </a:rPr>
              <a:t>Dispensables</a:t>
            </a:r>
            <a:endParaRPr kumimoji="0" lang="en-EG" sz="2000" b="0" i="0" u="none" strike="noStrike" kern="1200" cap="none" spc="0" normalizeH="0" baseline="0" noProof="0" dirty="0">
              <a:ln>
                <a:noFill/>
              </a:ln>
              <a:solidFill>
                <a:srgbClr val="FFFFFF"/>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39529578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123496" y="184314"/>
            <a:ext cx="8705194" cy="587127"/>
          </a:xfrm>
        </p:spPr>
        <p:txBody>
          <a:bodyPr>
            <a:normAutofit/>
          </a:bodyPr>
          <a:lstStyle/>
          <a:p>
            <a:r>
              <a:rPr lang="en-US" sz="2400" b="1" dirty="0"/>
              <a:t>5.2. Duplicate Code</a:t>
            </a:r>
            <a:endParaRPr lang="en-EG" sz="1300" dirty="0"/>
          </a:p>
        </p:txBody>
      </p:sp>
      <p:sp>
        <p:nvSpPr>
          <p:cNvPr id="3" name="Content Placeholder 2">
            <a:extLst>
              <a:ext uri="{FF2B5EF4-FFF2-40B4-BE49-F238E27FC236}">
                <a16:creationId xmlns:a16="http://schemas.microsoft.com/office/drawing/2014/main" id="{6AC25776-4EDC-DD4E-93E0-1AB309C90155}"/>
              </a:ext>
            </a:extLst>
          </p:cNvPr>
          <p:cNvSpPr>
            <a:spLocks noGrp="1"/>
          </p:cNvSpPr>
          <p:nvPr>
            <p:ph idx="1"/>
          </p:nvPr>
        </p:nvSpPr>
        <p:spPr>
          <a:xfrm>
            <a:off x="123497" y="771442"/>
            <a:ext cx="5733393" cy="2276558"/>
          </a:xfrm>
        </p:spPr>
        <p:txBody>
          <a:bodyPr>
            <a:normAutofit/>
          </a:bodyPr>
          <a:lstStyle/>
          <a:p>
            <a:r>
              <a:rPr lang="en-US" sz="1400" b="1" dirty="0"/>
              <a:t>Signs and Symptoms</a:t>
            </a:r>
          </a:p>
          <a:p>
            <a:pPr lvl="1"/>
            <a:r>
              <a:rPr lang="en-US" sz="800" dirty="0"/>
              <a:t>Two code fragments look almost identical.</a:t>
            </a:r>
          </a:p>
          <a:p>
            <a:pPr lvl="1"/>
            <a:endParaRPr lang="en-US" sz="800" dirty="0"/>
          </a:p>
          <a:p>
            <a:r>
              <a:rPr lang="en-US" sz="1400" b="1" dirty="0"/>
              <a:t>Reasons for the Problem</a:t>
            </a:r>
          </a:p>
          <a:p>
            <a:pPr lvl="1"/>
            <a:r>
              <a:rPr lang="en-US" sz="700" dirty="0"/>
              <a:t>Duplication usually occurs when multiple programmers are working on different parts of the same program at the same time. Since they’re working on different tasks, they may be unaware their colleague has already written similar code that could be repurposed for their own needs.</a:t>
            </a:r>
          </a:p>
          <a:p>
            <a:pPr lvl="1"/>
            <a:endParaRPr lang="en-US" sz="700" dirty="0"/>
          </a:p>
          <a:p>
            <a:pPr lvl="1"/>
            <a:r>
              <a:rPr lang="en-US" sz="700" dirty="0"/>
              <a:t>There’s also more subtle duplication, when specific parts of code look different but actually perform the same job. This kind of duplication can be hard to find and fix.</a:t>
            </a:r>
          </a:p>
          <a:p>
            <a:pPr lvl="1"/>
            <a:endParaRPr lang="en-US" sz="700" dirty="0"/>
          </a:p>
          <a:p>
            <a:pPr lvl="1"/>
            <a:r>
              <a:rPr lang="en-US" sz="700" dirty="0"/>
              <a:t>Sometimes duplication is purposeful. When rushing to meet deadlines and the existing code is “almost right” for the job, novice programmers may not be able to resist the temptation of copying and pasting the relevant code. And in some cases, the programmer is simply too lazy to de-clutter..</a:t>
            </a:r>
          </a:p>
        </p:txBody>
      </p:sp>
      <p:sp>
        <p:nvSpPr>
          <p:cNvPr id="4" name="Content Placeholder 2">
            <a:extLst>
              <a:ext uri="{FF2B5EF4-FFF2-40B4-BE49-F238E27FC236}">
                <a16:creationId xmlns:a16="http://schemas.microsoft.com/office/drawing/2014/main" id="{54F3B8CD-9F76-3E48-8863-51BBEBED99E7}"/>
              </a:ext>
            </a:extLst>
          </p:cNvPr>
          <p:cNvSpPr txBox="1">
            <a:spLocks/>
          </p:cNvSpPr>
          <p:nvPr/>
        </p:nvSpPr>
        <p:spPr>
          <a:xfrm>
            <a:off x="6096000" y="372690"/>
            <a:ext cx="4198883" cy="1971758"/>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Payoff</a:t>
            </a:r>
          </a:p>
          <a:p>
            <a:pPr marL="685800" lvl="2">
              <a:spcBef>
                <a:spcPts val="1000"/>
              </a:spcBef>
            </a:pPr>
            <a:r>
              <a:rPr lang="en-US" sz="1800" dirty="0"/>
              <a:t>Merging duplicate code simplifies the structure of your code and makes it shorter.</a:t>
            </a:r>
          </a:p>
          <a:p>
            <a:pPr marL="685800" lvl="2">
              <a:spcBef>
                <a:spcPts val="1000"/>
              </a:spcBef>
            </a:pPr>
            <a:endParaRPr lang="en-US" sz="1800" dirty="0"/>
          </a:p>
          <a:p>
            <a:pPr marL="685800" lvl="2">
              <a:spcBef>
                <a:spcPts val="1000"/>
              </a:spcBef>
            </a:pPr>
            <a:r>
              <a:rPr lang="en-US" sz="1800" dirty="0"/>
              <a:t>Simplification + shortness = code that’s easier to simplify and cheaper to support.</a:t>
            </a:r>
          </a:p>
          <a:p>
            <a:pPr marL="0" indent="-457200"/>
            <a:r>
              <a:rPr lang="en-US" sz="4000" b="1" dirty="0"/>
              <a:t>When to Ignore</a:t>
            </a:r>
          </a:p>
          <a:p>
            <a:pPr marL="914400" lvl="2" indent="-457200"/>
            <a:r>
              <a:rPr lang="en-US" sz="1600" dirty="0"/>
              <a:t>In very rare cases, merging two identical fragments of code can make the code less intuitive and obvious.</a:t>
            </a:r>
            <a:endParaRPr lang="en-EG" sz="1600" dirty="0"/>
          </a:p>
        </p:txBody>
      </p:sp>
      <p:sp>
        <p:nvSpPr>
          <p:cNvPr id="6" name="TextBox 5">
            <a:extLst>
              <a:ext uri="{FF2B5EF4-FFF2-40B4-BE49-F238E27FC236}">
                <a16:creationId xmlns:a16="http://schemas.microsoft.com/office/drawing/2014/main" id="{43599E2E-70F0-E84D-AD00-1836C6665431}"/>
              </a:ext>
            </a:extLst>
          </p:cNvPr>
          <p:cNvSpPr txBox="1"/>
          <p:nvPr/>
        </p:nvSpPr>
        <p:spPr>
          <a:xfrm>
            <a:off x="500556" y="3008753"/>
            <a:ext cx="10951779" cy="3531736"/>
          </a:xfrm>
          <a:prstGeom prst="rect">
            <a:avLst/>
          </a:prstGeom>
          <a:noFill/>
        </p:spPr>
        <p:txBody>
          <a:bodyPr wrap="square">
            <a:spAutoFit/>
          </a:bodyPr>
          <a:lstStyle/>
          <a:p>
            <a:r>
              <a:rPr lang="en-US" sz="2800" b="1" dirty="0"/>
              <a:t>Treatment</a:t>
            </a:r>
          </a:p>
          <a:p>
            <a:pPr lvl="1"/>
            <a:r>
              <a:rPr lang="en-US" sz="1050" dirty="0"/>
              <a:t>If the same code is found in two or more methods in the same class: use Extract Method and place calls for the new method in both places.</a:t>
            </a:r>
          </a:p>
          <a:p>
            <a:pPr lvl="1"/>
            <a:r>
              <a:rPr lang="en-US" sz="1050" dirty="0"/>
              <a:t>If the same code is found in two subclasses of the same level:</a:t>
            </a:r>
          </a:p>
          <a:p>
            <a:pPr lvl="1"/>
            <a:endParaRPr lang="en-US" sz="1050" dirty="0"/>
          </a:p>
          <a:p>
            <a:pPr lvl="2"/>
            <a:r>
              <a:rPr lang="en-US" sz="800" dirty="0"/>
              <a:t>Use Extract Method for both classes, followed by Pull Up Field for the fields used in the method that you’re pulling up.</a:t>
            </a:r>
          </a:p>
          <a:p>
            <a:pPr lvl="2"/>
            <a:endParaRPr lang="en-US" sz="800" dirty="0"/>
          </a:p>
          <a:p>
            <a:pPr lvl="2"/>
            <a:r>
              <a:rPr lang="en-US" sz="800" dirty="0"/>
              <a:t>If the duplicate code is inside a constructor, use Pull Up Constructor Body.</a:t>
            </a:r>
          </a:p>
          <a:p>
            <a:pPr lvl="2"/>
            <a:endParaRPr lang="en-US" sz="800" dirty="0"/>
          </a:p>
          <a:p>
            <a:pPr lvl="2"/>
            <a:r>
              <a:rPr lang="en-US" sz="800" dirty="0"/>
              <a:t>If the duplicate code is similar but not completely identical, use Form Template Method.</a:t>
            </a:r>
          </a:p>
          <a:p>
            <a:pPr lvl="2"/>
            <a:endParaRPr lang="en-US" sz="800" dirty="0"/>
          </a:p>
          <a:p>
            <a:pPr lvl="2"/>
            <a:r>
              <a:rPr lang="en-US" sz="800" dirty="0"/>
              <a:t>If two methods do the same thing but use different algorithms, select the best algorithm and apply Substitute Algorithm.</a:t>
            </a:r>
          </a:p>
          <a:p>
            <a:pPr lvl="1"/>
            <a:endParaRPr lang="en-US" sz="1050" dirty="0"/>
          </a:p>
          <a:p>
            <a:pPr lvl="1"/>
            <a:r>
              <a:rPr lang="en-US" sz="1050" dirty="0"/>
              <a:t>If duplicate code is found in two different classes:</a:t>
            </a:r>
          </a:p>
          <a:p>
            <a:pPr lvl="1"/>
            <a:endParaRPr lang="en-US" sz="1050" dirty="0"/>
          </a:p>
          <a:p>
            <a:pPr lvl="2"/>
            <a:r>
              <a:rPr lang="en-US" sz="800" dirty="0"/>
              <a:t>If the classes aren’t part of a hierarchy, use </a:t>
            </a:r>
            <a:r>
              <a:rPr lang="en-US" sz="800" b="1" i="1" dirty="0"/>
              <a:t>Extract Superclass </a:t>
            </a:r>
            <a:r>
              <a:rPr lang="en-US" sz="800" dirty="0"/>
              <a:t>in order to create a single superclass for these classes that maintains all the previous functionality.</a:t>
            </a:r>
          </a:p>
          <a:p>
            <a:pPr lvl="2"/>
            <a:endParaRPr lang="en-US" sz="800" dirty="0"/>
          </a:p>
          <a:p>
            <a:pPr lvl="2"/>
            <a:r>
              <a:rPr lang="en-US" sz="800" dirty="0"/>
              <a:t>If it’s difficult or impossible to create a superclass, use </a:t>
            </a:r>
            <a:r>
              <a:rPr lang="en-US" sz="800" b="1" i="1" dirty="0"/>
              <a:t>Extract Class </a:t>
            </a:r>
            <a:r>
              <a:rPr lang="en-US" sz="800" dirty="0"/>
              <a:t>in one class and use the new component in the other.</a:t>
            </a:r>
          </a:p>
          <a:p>
            <a:pPr lvl="1"/>
            <a:endParaRPr lang="en-US" sz="1050" dirty="0"/>
          </a:p>
          <a:p>
            <a:pPr lvl="1"/>
            <a:r>
              <a:rPr lang="en-US" sz="1050" dirty="0"/>
              <a:t>If a large number of conditional expressions are present and perform the same code (differing only in their conditions), merge these operators into a single condition using </a:t>
            </a:r>
            <a:r>
              <a:rPr lang="en-US" sz="1050" b="1" i="1" dirty="0"/>
              <a:t>Consolidate Conditional Expression </a:t>
            </a:r>
            <a:r>
              <a:rPr lang="en-US" sz="1050" dirty="0"/>
              <a:t>and use </a:t>
            </a:r>
            <a:r>
              <a:rPr lang="en-US" sz="1050" b="1" i="1" dirty="0"/>
              <a:t>Extract Method </a:t>
            </a:r>
            <a:r>
              <a:rPr lang="en-US" sz="1050" dirty="0"/>
              <a:t>to place the condition in a separate method with an easy-to-understand name.</a:t>
            </a:r>
          </a:p>
          <a:p>
            <a:pPr lvl="1"/>
            <a:endParaRPr lang="en-US" sz="1050" dirty="0"/>
          </a:p>
          <a:p>
            <a:pPr lvl="1"/>
            <a:r>
              <a:rPr lang="en-US" sz="1050" dirty="0"/>
              <a:t>If the same code is performed in all branches of a conditional expression: place the identical code outside of the condition tree by using </a:t>
            </a:r>
            <a:r>
              <a:rPr lang="en-US" sz="1050" b="1" i="1" dirty="0"/>
              <a:t>Consolidate Duplicate Conditional Fragments</a:t>
            </a:r>
            <a:r>
              <a:rPr lang="en-US" sz="1050" dirty="0"/>
              <a:t>.</a:t>
            </a:r>
          </a:p>
        </p:txBody>
      </p:sp>
    </p:spTree>
    <p:extLst>
      <p:ext uri="{BB962C8B-B14F-4D97-AF65-F5344CB8AC3E}">
        <p14:creationId xmlns:p14="http://schemas.microsoft.com/office/powerpoint/2010/main" val="317380810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dirty="0">
                <a:solidFill>
                  <a:srgbClr val="FFFFFF"/>
                </a:solidFill>
              </a:rPr>
              <a:t>Form Template Method</a:t>
            </a:r>
          </a:p>
        </p:txBody>
      </p:sp>
    </p:spTree>
    <p:extLst>
      <p:ext uri="{BB962C8B-B14F-4D97-AF65-F5344CB8AC3E}">
        <p14:creationId xmlns:p14="http://schemas.microsoft.com/office/powerpoint/2010/main" val="258702243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F274172-5DC6-A247-A13C-1641F36C7D58}"/>
              </a:ext>
            </a:extLst>
          </p:cNvPr>
          <p:cNvSpPr txBox="1">
            <a:spLocks/>
          </p:cNvSpPr>
          <p:nvPr/>
        </p:nvSpPr>
        <p:spPr>
          <a:xfrm>
            <a:off x="222031" y="337590"/>
            <a:ext cx="2288627" cy="906627"/>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Dealing with Generalization</a:t>
            </a:r>
            <a:endParaRPr lang="en-EG" sz="1200" dirty="0"/>
          </a:p>
        </p:txBody>
      </p:sp>
      <p:sp>
        <p:nvSpPr>
          <p:cNvPr id="3" name="Title 1">
            <a:extLst>
              <a:ext uri="{FF2B5EF4-FFF2-40B4-BE49-F238E27FC236}">
                <a16:creationId xmlns:a16="http://schemas.microsoft.com/office/drawing/2014/main" id="{B001C8F0-E760-4045-BD8C-C8398C706E9A}"/>
              </a:ext>
            </a:extLst>
          </p:cNvPr>
          <p:cNvSpPr txBox="1">
            <a:spLocks/>
          </p:cNvSpPr>
          <p:nvPr/>
        </p:nvSpPr>
        <p:spPr>
          <a:xfrm>
            <a:off x="2718238" y="337589"/>
            <a:ext cx="2288627" cy="906627"/>
          </a:xfrm>
          <a:prstGeom prst="rect">
            <a:avLst/>
          </a:prstGeom>
          <a:solidFill>
            <a:schemeClr val="accent2">
              <a:lumMod val="20000"/>
              <a:lumOff val="80000"/>
            </a:schemeClr>
          </a:solidFill>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Form Template Method</a:t>
            </a:r>
          </a:p>
        </p:txBody>
      </p:sp>
      <p:sp>
        <p:nvSpPr>
          <p:cNvPr id="10" name="TextBox 9">
            <a:extLst>
              <a:ext uri="{FF2B5EF4-FFF2-40B4-BE49-F238E27FC236}">
                <a16:creationId xmlns:a16="http://schemas.microsoft.com/office/drawing/2014/main" id="{FD2EC956-1EA8-9C4C-93C8-1EED393E0450}"/>
              </a:ext>
            </a:extLst>
          </p:cNvPr>
          <p:cNvSpPr txBox="1"/>
          <p:nvPr/>
        </p:nvSpPr>
        <p:spPr>
          <a:xfrm>
            <a:off x="147144" y="1397675"/>
            <a:ext cx="4859721" cy="2031325"/>
          </a:xfrm>
          <a:prstGeom prst="rect">
            <a:avLst/>
          </a:prstGeom>
          <a:noFill/>
        </p:spPr>
        <p:txBody>
          <a:bodyPr wrap="square">
            <a:spAutoFit/>
          </a:bodyPr>
          <a:lstStyle/>
          <a:p>
            <a:pPr algn="l"/>
            <a:r>
              <a:rPr lang="en-US" b="1" i="0" dirty="0">
                <a:solidFill>
                  <a:srgbClr val="444444"/>
                </a:solidFill>
                <a:effectLst/>
                <a:latin typeface="PT Sans" panose="020B0503020203020204" pitchFamily="34" charset="77"/>
              </a:rPr>
              <a:t>Problem</a:t>
            </a:r>
          </a:p>
          <a:p>
            <a:pPr algn="l"/>
            <a:r>
              <a:rPr lang="en-US" b="0" i="0" dirty="0">
                <a:solidFill>
                  <a:srgbClr val="444444"/>
                </a:solidFill>
                <a:effectLst/>
                <a:latin typeface="PT Sans" panose="020B0503020203020204" pitchFamily="34" charset="77"/>
              </a:rPr>
              <a:t>Your subclasses implement algorithms that contain similar steps in the same order.</a:t>
            </a:r>
          </a:p>
          <a:p>
            <a:pPr algn="l"/>
            <a:r>
              <a:rPr lang="en-US" b="1" i="0" dirty="0">
                <a:solidFill>
                  <a:srgbClr val="444444"/>
                </a:solidFill>
                <a:effectLst/>
                <a:latin typeface="PT Sans" panose="020B0503020203020204" pitchFamily="34" charset="77"/>
              </a:rPr>
              <a:t>Solution</a:t>
            </a:r>
          </a:p>
          <a:p>
            <a:pPr algn="l"/>
            <a:r>
              <a:rPr lang="en-US" b="0" i="0" dirty="0">
                <a:solidFill>
                  <a:srgbClr val="444444"/>
                </a:solidFill>
                <a:effectLst/>
                <a:latin typeface="PT Sans" panose="020B0503020203020204" pitchFamily="34" charset="77"/>
              </a:rPr>
              <a:t>Move the algorithm structure and identical steps to a superclass, and leave implementation of the different steps in the subclasses.</a:t>
            </a:r>
          </a:p>
        </p:txBody>
      </p:sp>
      <p:pic>
        <p:nvPicPr>
          <p:cNvPr id="4" name="Picture 3">
            <a:extLst>
              <a:ext uri="{FF2B5EF4-FFF2-40B4-BE49-F238E27FC236}">
                <a16:creationId xmlns:a16="http://schemas.microsoft.com/office/drawing/2014/main" id="{31F28A2D-06BF-9649-907E-FA0D39412357}"/>
              </a:ext>
            </a:extLst>
          </p:cNvPr>
          <p:cNvPicPr>
            <a:picLocks noChangeAspect="1"/>
          </p:cNvPicPr>
          <p:nvPr/>
        </p:nvPicPr>
        <p:blipFill>
          <a:blip r:embed="rId2"/>
          <a:stretch>
            <a:fillRect/>
          </a:stretch>
        </p:blipFill>
        <p:spPr>
          <a:xfrm>
            <a:off x="147144" y="3836276"/>
            <a:ext cx="5298392" cy="1624049"/>
          </a:xfrm>
          <a:prstGeom prst="rect">
            <a:avLst/>
          </a:prstGeom>
        </p:spPr>
      </p:pic>
      <p:sp>
        <p:nvSpPr>
          <p:cNvPr id="11" name="TextBox 10">
            <a:extLst>
              <a:ext uri="{FF2B5EF4-FFF2-40B4-BE49-F238E27FC236}">
                <a16:creationId xmlns:a16="http://schemas.microsoft.com/office/drawing/2014/main" id="{16BE7D64-20B4-1D4E-9A76-B506CE804A9C}"/>
              </a:ext>
            </a:extLst>
          </p:cNvPr>
          <p:cNvSpPr txBox="1"/>
          <p:nvPr/>
        </p:nvSpPr>
        <p:spPr>
          <a:xfrm>
            <a:off x="5791065" y="790902"/>
            <a:ext cx="6138040" cy="4339650"/>
          </a:xfrm>
          <a:prstGeom prst="rect">
            <a:avLst/>
          </a:prstGeom>
          <a:noFill/>
        </p:spPr>
        <p:txBody>
          <a:bodyPr wrap="square">
            <a:spAutoFit/>
          </a:bodyPr>
          <a:lstStyle/>
          <a:p>
            <a:pPr algn="l"/>
            <a:r>
              <a:rPr lang="en-US" sz="1200" b="1" i="0" dirty="0">
                <a:solidFill>
                  <a:srgbClr val="444444"/>
                </a:solidFill>
                <a:effectLst/>
                <a:latin typeface="PT Sans" panose="020B0503020203020204" pitchFamily="34" charset="77"/>
              </a:rPr>
              <a:t>Why Refactor</a:t>
            </a:r>
          </a:p>
          <a:p>
            <a:pPr algn="l"/>
            <a:r>
              <a:rPr lang="en-US" sz="1200" b="0" i="0" dirty="0">
                <a:solidFill>
                  <a:srgbClr val="444444"/>
                </a:solidFill>
                <a:effectLst/>
                <a:latin typeface="PT Sans" panose="020B0503020203020204" pitchFamily="34" charset="77"/>
              </a:rPr>
              <a:t>Subclasses are developed in parallel, sometimes by different people, which leads to code duplication, errors, and difficulties in code maintenance, since each change must be made in all subclasses.</a:t>
            </a:r>
          </a:p>
          <a:p>
            <a:pPr algn="l"/>
            <a:r>
              <a:rPr lang="en-US" sz="1200" b="1" i="0" dirty="0">
                <a:solidFill>
                  <a:srgbClr val="444444"/>
                </a:solidFill>
                <a:effectLst/>
                <a:latin typeface="PT Sans" panose="020B0503020203020204" pitchFamily="34" charset="77"/>
              </a:rPr>
              <a:t>Benefits</a:t>
            </a:r>
          </a:p>
          <a:p>
            <a:pPr algn="l">
              <a:buFont typeface="Arial" panose="020B0604020202020204" pitchFamily="34" charset="0"/>
              <a:buChar char="•"/>
            </a:pPr>
            <a:r>
              <a:rPr lang="en-US" sz="1200" b="0" i="0" dirty="0">
                <a:solidFill>
                  <a:srgbClr val="444444"/>
                </a:solidFill>
                <a:effectLst/>
                <a:latin typeface="PT Sans" panose="020B0503020203020204" pitchFamily="34" charset="77"/>
              </a:rPr>
              <a:t>Code duplication doesn’t always refer to cases of simple copy/paste. Often duplication occurs at a higher level, such as when you have a method for sorting numbers and a method for sorting object collections that are differentiated only by the comparison of elements. Creating a template method eliminates this duplication by merging the shared algorithm steps in a superclass and leaving just the differences in the subclasses.</a:t>
            </a:r>
          </a:p>
          <a:p>
            <a:pPr algn="l">
              <a:buFont typeface="Arial" panose="020B0604020202020204" pitchFamily="34" charset="0"/>
              <a:buChar char="•"/>
            </a:pPr>
            <a:r>
              <a:rPr lang="en-US" sz="1200" b="0" i="0" dirty="0">
                <a:solidFill>
                  <a:srgbClr val="444444"/>
                </a:solidFill>
                <a:effectLst/>
                <a:latin typeface="PT Sans" panose="020B0503020203020204" pitchFamily="34" charset="77"/>
              </a:rPr>
              <a:t>Forming a template method is an example of the </a:t>
            </a:r>
            <a:r>
              <a:rPr lang="en-US" sz="1200" b="0" i="1" dirty="0">
                <a:solidFill>
                  <a:srgbClr val="444444"/>
                </a:solidFill>
                <a:effectLst/>
                <a:latin typeface="PT Sans" panose="020B0503020203020204" pitchFamily="34" charset="77"/>
              </a:rPr>
              <a:t>Open/Closed Principle</a:t>
            </a:r>
            <a:r>
              <a:rPr lang="en-US" sz="1200" b="0" i="0" dirty="0">
                <a:solidFill>
                  <a:srgbClr val="444444"/>
                </a:solidFill>
                <a:effectLst/>
                <a:latin typeface="PT Sans" panose="020B0503020203020204" pitchFamily="34" charset="77"/>
              </a:rPr>
              <a:t> in action. When a new algorithm version appears, you need only to create a new subclass; no changes to existing code are required.</a:t>
            </a:r>
          </a:p>
          <a:p>
            <a:pPr algn="l"/>
            <a:r>
              <a:rPr lang="en-US" sz="1200" b="1" i="0" dirty="0">
                <a:solidFill>
                  <a:srgbClr val="444444"/>
                </a:solidFill>
                <a:effectLst/>
                <a:latin typeface="PT Sans" panose="020B0503020203020204" pitchFamily="34" charset="77"/>
              </a:rPr>
              <a:t>How to Refactor</a:t>
            </a:r>
          </a:p>
          <a:p>
            <a:pPr algn="l">
              <a:buFont typeface="+mj-lt"/>
              <a:buAutoNum type="arabicPeriod"/>
            </a:pPr>
            <a:r>
              <a:rPr lang="en-US" sz="1200" b="0" i="0" dirty="0">
                <a:solidFill>
                  <a:srgbClr val="444444"/>
                </a:solidFill>
                <a:effectLst/>
                <a:latin typeface="PT Sans" panose="020B0503020203020204" pitchFamily="34" charset="77"/>
              </a:rPr>
              <a:t>Split algorithms in the subclasses into their constituent parts described in separate methods. </a:t>
            </a:r>
            <a:r>
              <a:rPr lang="en-US" sz="1200" b="1" i="0" u="none" strike="noStrike" dirty="0">
                <a:solidFill>
                  <a:srgbClr val="444444"/>
                </a:solidFill>
                <a:effectLst/>
                <a:latin typeface="PT Sans" panose="020B0503020203020204" pitchFamily="34" charset="77"/>
                <a:hlinkClick r:id="rId3"/>
              </a:rPr>
              <a:t>Extract Method</a:t>
            </a:r>
            <a:r>
              <a:rPr lang="en-US" sz="1200" b="0" i="0" dirty="0">
                <a:solidFill>
                  <a:srgbClr val="444444"/>
                </a:solidFill>
                <a:effectLst/>
                <a:latin typeface="PT Sans" panose="020B0503020203020204" pitchFamily="34" charset="77"/>
              </a:rPr>
              <a:t> can help with this.</a:t>
            </a:r>
          </a:p>
          <a:p>
            <a:pPr algn="l">
              <a:buFont typeface="+mj-lt"/>
              <a:buAutoNum type="arabicPeriod"/>
            </a:pPr>
            <a:r>
              <a:rPr lang="en-US" sz="1200" b="0" i="0" dirty="0">
                <a:solidFill>
                  <a:srgbClr val="444444"/>
                </a:solidFill>
                <a:effectLst/>
                <a:latin typeface="PT Sans" panose="020B0503020203020204" pitchFamily="34" charset="77"/>
              </a:rPr>
              <a:t>The resulting methods that are identical for all subclasses can be moved to a superclass via </a:t>
            </a:r>
            <a:r>
              <a:rPr lang="en-US" sz="1200" b="1" i="0" u="none" strike="noStrike" dirty="0">
                <a:solidFill>
                  <a:srgbClr val="444444"/>
                </a:solidFill>
                <a:effectLst/>
                <a:latin typeface="PT Sans" panose="020B0503020203020204" pitchFamily="34" charset="77"/>
                <a:hlinkClick r:id="rId4"/>
              </a:rPr>
              <a:t>Pull Up Method</a:t>
            </a:r>
            <a:r>
              <a:rPr lang="en-US" sz="1200" b="0" i="0" dirty="0">
                <a:solidFill>
                  <a:srgbClr val="444444"/>
                </a:solidFill>
                <a:effectLst/>
                <a:latin typeface="PT Sans" panose="020B0503020203020204" pitchFamily="34" charset="77"/>
              </a:rPr>
              <a:t>.</a:t>
            </a:r>
          </a:p>
          <a:p>
            <a:pPr algn="l">
              <a:buFont typeface="+mj-lt"/>
              <a:buAutoNum type="arabicPeriod"/>
            </a:pPr>
            <a:r>
              <a:rPr lang="en-US" sz="1200" b="0" i="0" dirty="0">
                <a:solidFill>
                  <a:srgbClr val="444444"/>
                </a:solidFill>
                <a:effectLst/>
                <a:latin typeface="PT Sans" panose="020B0503020203020204" pitchFamily="34" charset="77"/>
              </a:rPr>
              <a:t>The non-similar methods can be given consistent names via </a:t>
            </a:r>
            <a:r>
              <a:rPr lang="en-US" sz="1200" b="1" i="0" u="none" strike="noStrike" dirty="0">
                <a:solidFill>
                  <a:srgbClr val="444444"/>
                </a:solidFill>
                <a:effectLst/>
                <a:latin typeface="PT Sans" panose="020B0503020203020204" pitchFamily="34" charset="77"/>
                <a:hlinkClick r:id="rId5"/>
              </a:rPr>
              <a:t>Rename Method</a:t>
            </a:r>
            <a:r>
              <a:rPr lang="en-US" sz="1200" b="0" i="0" dirty="0">
                <a:solidFill>
                  <a:srgbClr val="444444"/>
                </a:solidFill>
                <a:effectLst/>
                <a:latin typeface="PT Sans" panose="020B0503020203020204" pitchFamily="34" charset="77"/>
              </a:rPr>
              <a:t>.</a:t>
            </a:r>
          </a:p>
          <a:p>
            <a:pPr algn="l">
              <a:buFont typeface="+mj-lt"/>
              <a:buAutoNum type="arabicPeriod"/>
            </a:pPr>
            <a:r>
              <a:rPr lang="en-US" sz="1200" b="0" i="0" dirty="0">
                <a:solidFill>
                  <a:srgbClr val="444444"/>
                </a:solidFill>
                <a:effectLst/>
                <a:latin typeface="PT Sans" panose="020B0503020203020204" pitchFamily="34" charset="77"/>
              </a:rPr>
              <a:t>Move the signatures of non-similar methods to a superclass as abstract ones by using </a:t>
            </a:r>
            <a:r>
              <a:rPr lang="en-US" sz="1200" b="1" i="0" u="none" strike="noStrike" dirty="0">
                <a:solidFill>
                  <a:srgbClr val="444444"/>
                </a:solidFill>
                <a:effectLst/>
                <a:latin typeface="PT Sans" panose="020B0503020203020204" pitchFamily="34" charset="77"/>
                <a:hlinkClick r:id="rId4"/>
              </a:rPr>
              <a:t>Pull Up Method</a:t>
            </a:r>
            <a:r>
              <a:rPr lang="en-US" sz="1200" b="0" i="0" dirty="0">
                <a:solidFill>
                  <a:srgbClr val="444444"/>
                </a:solidFill>
                <a:effectLst/>
                <a:latin typeface="PT Sans" panose="020B0503020203020204" pitchFamily="34" charset="77"/>
              </a:rPr>
              <a:t>. Leave their implementations in the subclasses.</a:t>
            </a:r>
          </a:p>
          <a:p>
            <a:pPr algn="l">
              <a:buFont typeface="+mj-lt"/>
              <a:buAutoNum type="arabicPeriod"/>
            </a:pPr>
            <a:r>
              <a:rPr lang="en-US" sz="1200" b="0" i="0" dirty="0">
                <a:solidFill>
                  <a:srgbClr val="444444"/>
                </a:solidFill>
                <a:effectLst/>
                <a:latin typeface="PT Sans" panose="020B0503020203020204" pitchFamily="34" charset="77"/>
              </a:rPr>
              <a:t>And finally, pull up the main method of the algorithm to the superclass. Now it should work with the method steps described in the superclass, both real and abstract.</a:t>
            </a:r>
          </a:p>
        </p:txBody>
      </p:sp>
    </p:spTree>
    <p:extLst>
      <p:ext uri="{BB962C8B-B14F-4D97-AF65-F5344CB8AC3E}">
        <p14:creationId xmlns:p14="http://schemas.microsoft.com/office/powerpoint/2010/main" val="29712027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dirty="0">
                <a:solidFill>
                  <a:srgbClr val="FFFFFF"/>
                </a:solidFill>
              </a:rPr>
              <a:t>Substitute Algorithm</a:t>
            </a:r>
          </a:p>
        </p:txBody>
      </p:sp>
    </p:spTree>
    <p:extLst>
      <p:ext uri="{BB962C8B-B14F-4D97-AF65-F5344CB8AC3E}">
        <p14:creationId xmlns:p14="http://schemas.microsoft.com/office/powerpoint/2010/main" val="29543575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210207" y="365125"/>
            <a:ext cx="1453055" cy="906627"/>
          </a:xfrm>
          <a:solidFill>
            <a:schemeClr val="accent2">
              <a:lumMod val="20000"/>
              <a:lumOff val="80000"/>
            </a:schemeClr>
          </a:solidFill>
        </p:spPr>
        <p:txBody>
          <a:bodyPr>
            <a:normAutofit/>
          </a:bodyPr>
          <a:lstStyle/>
          <a:p>
            <a:pPr algn="ctr"/>
            <a:r>
              <a:rPr lang="en-US" sz="1200" b="1" dirty="0"/>
              <a:t>Composing Methods</a:t>
            </a:r>
            <a:endParaRPr lang="en-EG" sz="1200" dirty="0"/>
          </a:p>
        </p:txBody>
      </p:sp>
      <p:sp>
        <p:nvSpPr>
          <p:cNvPr id="12" name="Title 1">
            <a:extLst>
              <a:ext uri="{FF2B5EF4-FFF2-40B4-BE49-F238E27FC236}">
                <a16:creationId xmlns:a16="http://schemas.microsoft.com/office/drawing/2014/main" id="{38ACFE81-3873-3F44-ABC0-CD0B9507AC4F}"/>
              </a:ext>
            </a:extLst>
          </p:cNvPr>
          <p:cNvSpPr txBox="1">
            <a:spLocks/>
          </p:cNvSpPr>
          <p:nvPr/>
        </p:nvSpPr>
        <p:spPr>
          <a:xfrm>
            <a:off x="3279227" y="416308"/>
            <a:ext cx="1569983" cy="906627"/>
          </a:xfrm>
          <a:prstGeom prst="rect">
            <a:avLst/>
          </a:prstGeom>
          <a:solidFill>
            <a:schemeClr val="accent2">
              <a:lumMod val="20000"/>
              <a:lumOff val="80000"/>
            </a:schemeClr>
          </a:solidFill>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Substitute Algorithm</a:t>
            </a:r>
          </a:p>
        </p:txBody>
      </p:sp>
      <p:sp>
        <p:nvSpPr>
          <p:cNvPr id="8" name="TextBox 7">
            <a:extLst>
              <a:ext uri="{FF2B5EF4-FFF2-40B4-BE49-F238E27FC236}">
                <a16:creationId xmlns:a16="http://schemas.microsoft.com/office/drawing/2014/main" id="{CB15A604-FC9A-1542-9AB4-27EBC24BC330}"/>
              </a:ext>
            </a:extLst>
          </p:cNvPr>
          <p:cNvSpPr txBox="1"/>
          <p:nvPr/>
        </p:nvSpPr>
        <p:spPr>
          <a:xfrm>
            <a:off x="210207" y="1425108"/>
            <a:ext cx="5391807" cy="5909310"/>
          </a:xfrm>
          <a:prstGeom prst="rect">
            <a:avLst/>
          </a:prstGeom>
          <a:noFill/>
        </p:spPr>
        <p:txBody>
          <a:bodyPr wrap="square">
            <a:spAutoFit/>
          </a:bodyPr>
          <a:lstStyle/>
          <a:p>
            <a:pPr algn="l"/>
            <a:r>
              <a:rPr lang="en-US" b="1" i="0" dirty="0">
                <a:solidFill>
                  <a:srgbClr val="444444"/>
                </a:solidFill>
                <a:effectLst/>
                <a:latin typeface="PT Sans" panose="020B0503020203020204" pitchFamily="34" charset="77"/>
              </a:rPr>
              <a:t>Problem</a:t>
            </a:r>
          </a:p>
          <a:p>
            <a:pPr algn="l"/>
            <a:r>
              <a:rPr lang="en-US" b="0" i="0" dirty="0">
                <a:solidFill>
                  <a:srgbClr val="444444"/>
                </a:solidFill>
                <a:effectLst/>
                <a:latin typeface="PT Sans" panose="020B0503020203020204" pitchFamily="34" charset="77"/>
              </a:rPr>
              <a:t>So you want to replace an existing algorithm with a new one?</a:t>
            </a:r>
          </a:p>
          <a:p>
            <a:pPr algn="l"/>
            <a:r>
              <a:rPr lang="en-US" b="1" i="0" dirty="0">
                <a:solidFill>
                  <a:srgbClr val="444444"/>
                </a:solidFill>
                <a:effectLst/>
                <a:latin typeface="PT Sans" panose="020B0503020203020204" pitchFamily="34" charset="77"/>
              </a:rPr>
              <a:t>Solution</a:t>
            </a:r>
          </a:p>
          <a:p>
            <a:pPr algn="l"/>
            <a:r>
              <a:rPr lang="en-US" b="0" i="0" dirty="0">
                <a:solidFill>
                  <a:srgbClr val="444444"/>
                </a:solidFill>
                <a:effectLst/>
                <a:latin typeface="PT Sans" panose="020B0503020203020204" pitchFamily="34" charset="77"/>
              </a:rPr>
              <a:t>Replace the body of the method that implements the algorithm with a new algorithm.</a:t>
            </a:r>
          </a:p>
          <a:p>
            <a:pPr algn="ctr"/>
            <a:r>
              <a:rPr lang="en-US" b="1" i="0" u="none" strike="noStrike" dirty="0" err="1">
                <a:solidFill>
                  <a:srgbClr val="444444"/>
                </a:solidFill>
                <a:effectLst/>
                <a:latin typeface="PT Sans" panose="020B0503020203020204" pitchFamily="34" charset="77"/>
                <a:hlinkClick r:id="rId2"/>
              </a:rPr>
              <a:t>Java</a:t>
            </a:r>
            <a:r>
              <a:rPr lang="en-US" b="0" i="0" u="none" strike="noStrike" dirty="0" err="1">
                <a:solidFill>
                  <a:srgbClr val="444444"/>
                </a:solidFill>
                <a:effectLst/>
                <a:latin typeface="PT Sans" panose="020B0503020203020204" pitchFamily="34" charset="77"/>
                <a:hlinkClick r:id="rId3"/>
              </a:rPr>
              <a:t>C#</a:t>
            </a:r>
            <a:r>
              <a:rPr lang="en-US" b="0" i="0" u="none" strike="noStrike" dirty="0" err="1">
                <a:solidFill>
                  <a:srgbClr val="444444"/>
                </a:solidFill>
                <a:effectLst/>
                <a:latin typeface="PT Sans" panose="020B0503020203020204" pitchFamily="34" charset="77"/>
                <a:hlinkClick r:id="rId4"/>
              </a:rPr>
              <a:t>PHP</a:t>
            </a:r>
            <a:r>
              <a:rPr lang="en-US" b="0" i="0" u="none" strike="noStrike" dirty="0" err="1">
                <a:solidFill>
                  <a:srgbClr val="444444"/>
                </a:solidFill>
                <a:effectLst/>
                <a:latin typeface="PT Sans" panose="020B0503020203020204" pitchFamily="34" charset="77"/>
                <a:hlinkClick r:id="rId5"/>
              </a:rPr>
              <a:t>Python</a:t>
            </a:r>
            <a:r>
              <a:rPr lang="en-US" b="0" i="0" u="none" strike="noStrike" dirty="0" err="1">
                <a:solidFill>
                  <a:srgbClr val="444444"/>
                </a:solidFill>
                <a:effectLst/>
                <a:latin typeface="PT Sans" panose="020B0503020203020204" pitchFamily="34" charset="77"/>
                <a:hlinkClick r:id="rId6"/>
              </a:rPr>
              <a:t>TypeScript</a:t>
            </a:r>
            <a:endParaRPr lang="en-US" b="0" i="0" dirty="0">
              <a:solidFill>
                <a:srgbClr val="444444"/>
              </a:solidFill>
              <a:effectLst/>
              <a:latin typeface="PT Sans" panose="020B0503020203020204" pitchFamily="34" charset="77"/>
            </a:endParaRPr>
          </a:p>
          <a:p>
            <a:pPr algn="l"/>
            <a:r>
              <a:rPr lang="en-US" b="1" i="0" dirty="0">
                <a:solidFill>
                  <a:srgbClr val="000000"/>
                </a:solidFill>
                <a:effectLst/>
                <a:latin typeface="PT Sans" panose="020B0503020203020204" pitchFamily="34" charset="77"/>
              </a:rPr>
              <a:t>String</a:t>
            </a:r>
            <a:r>
              <a:rPr lang="en-US" b="0" i="0" dirty="0">
                <a:solidFill>
                  <a:srgbClr val="444444"/>
                </a:solidFill>
                <a:effectLst/>
                <a:latin typeface="PT Sans" panose="020B0503020203020204" pitchFamily="34" charset="77"/>
              </a:rPr>
              <a:t> </a:t>
            </a:r>
            <a:r>
              <a:rPr lang="en-US" b="1" i="0" dirty="0" err="1">
                <a:solidFill>
                  <a:srgbClr val="990000"/>
                </a:solidFill>
                <a:effectLst/>
                <a:latin typeface="PT Sans" panose="020B0503020203020204" pitchFamily="34" charset="77"/>
              </a:rPr>
              <a:t>foundPerson</a:t>
            </a:r>
            <a:r>
              <a:rPr lang="en-US" b="0" i="0" dirty="0">
                <a:solidFill>
                  <a:srgbClr val="444444"/>
                </a:solidFill>
                <a:effectLst/>
                <a:latin typeface="PT Sans" panose="020B0503020203020204" pitchFamily="34" charset="77"/>
              </a:rPr>
              <a:t>(</a:t>
            </a:r>
            <a:r>
              <a:rPr lang="en-US" b="1" i="0" dirty="0">
                <a:solidFill>
                  <a:srgbClr val="000000"/>
                </a:solidFill>
                <a:effectLst/>
                <a:latin typeface="PT Sans" panose="020B0503020203020204" pitchFamily="34" charset="77"/>
              </a:rPr>
              <a:t>String</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people</a:t>
            </a:r>
            <a:r>
              <a:rPr lang="en-US" b="0" i="0" dirty="0">
                <a:solidFill>
                  <a:srgbClr val="444444"/>
                </a:solidFill>
                <a:effectLst/>
                <a:latin typeface="PT Sans" panose="020B0503020203020204" pitchFamily="34" charset="77"/>
              </a:rPr>
              <a:t>){ </a:t>
            </a:r>
            <a:r>
              <a:rPr lang="en-US" b="1" i="0" dirty="0">
                <a:solidFill>
                  <a:srgbClr val="000000"/>
                </a:solidFill>
                <a:effectLst/>
                <a:latin typeface="PT Sans" panose="020B0503020203020204" pitchFamily="34" charset="77"/>
              </a:rPr>
              <a:t>for</a:t>
            </a:r>
            <a:r>
              <a:rPr lang="en-US" b="0" i="0" dirty="0">
                <a:solidFill>
                  <a:srgbClr val="444444"/>
                </a:solidFill>
                <a:effectLst/>
                <a:latin typeface="PT Sans" panose="020B0503020203020204" pitchFamily="34" charset="77"/>
              </a:rPr>
              <a:t> (</a:t>
            </a:r>
            <a:r>
              <a:rPr lang="en-US" b="1" i="0" dirty="0">
                <a:solidFill>
                  <a:srgbClr val="000000"/>
                </a:solidFill>
                <a:effectLst/>
                <a:latin typeface="PT Sans" panose="020B0503020203020204" pitchFamily="34" charset="77"/>
              </a:rPr>
              <a:t>int</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i</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a:solidFill>
                  <a:srgbClr val="005CC5"/>
                </a:solidFill>
                <a:effectLst/>
                <a:latin typeface="PT Sans" panose="020B0503020203020204" pitchFamily="34" charset="77"/>
              </a:rPr>
              <a:t>0</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i</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&lt;</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people</a:t>
            </a:r>
            <a:r>
              <a:rPr lang="en-US" b="0" i="0" dirty="0" err="1">
                <a:solidFill>
                  <a:srgbClr val="444444"/>
                </a:solidFill>
                <a:effectLst/>
                <a:latin typeface="PT Sans" panose="020B0503020203020204" pitchFamily="34" charset="77"/>
              </a:rPr>
              <a:t>.</a:t>
            </a:r>
            <a:r>
              <a:rPr lang="en-US" b="0" i="0" dirty="0" err="1">
                <a:solidFill>
                  <a:srgbClr val="000000"/>
                </a:solidFill>
                <a:effectLst/>
                <a:latin typeface="PT Sans" panose="020B0503020203020204" pitchFamily="34" charset="77"/>
              </a:rPr>
              <a:t>length</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i</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 </a:t>
            </a:r>
            <a:r>
              <a:rPr lang="en-US" b="1" i="0" dirty="0">
                <a:solidFill>
                  <a:srgbClr val="000000"/>
                </a:solidFill>
                <a:effectLst/>
                <a:latin typeface="PT Sans" panose="020B0503020203020204" pitchFamily="34" charset="77"/>
              </a:rPr>
              <a:t>if</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people</a:t>
            </a:r>
            <a:r>
              <a:rPr lang="en-US" b="0" i="0" dirty="0">
                <a:solidFill>
                  <a:srgbClr val="444444"/>
                </a:solidFill>
                <a:effectLst/>
                <a:latin typeface="PT Sans" panose="020B0503020203020204" pitchFamily="34" charset="77"/>
              </a:rPr>
              <a:t>[</a:t>
            </a:r>
            <a:r>
              <a:rPr lang="en-US" b="0" i="0" dirty="0" err="1">
                <a:solidFill>
                  <a:srgbClr val="000000"/>
                </a:solidFill>
                <a:effectLst/>
                <a:latin typeface="PT Sans" panose="020B0503020203020204" pitchFamily="34" charset="77"/>
              </a:rPr>
              <a:t>i</a:t>
            </a:r>
            <a:r>
              <a:rPr lang="en-US" b="0" i="0" dirty="0">
                <a:solidFill>
                  <a:srgbClr val="444444"/>
                </a:solidFill>
                <a:effectLst/>
                <a:latin typeface="PT Sans" panose="020B0503020203020204" pitchFamily="34" charset="77"/>
              </a:rPr>
              <a:t>].</a:t>
            </a:r>
            <a:r>
              <a:rPr lang="en-US" b="0" i="0" dirty="0">
                <a:solidFill>
                  <a:srgbClr val="000000"/>
                </a:solidFill>
                <a:effectLst/>
                <a:latin typeface="PT Sans" panose="020B0503020203020204" pitchFamily="34" charset="77"/>
              </a:rPr>
              <a:t>equals</a:t>
            </a:r>
            <a:r>
              <a:rPr lang="en-US" b="0" i="0" dirty="0">
                <a:solidFill>
                  <a:srgbClr val="444444"/>
                </a:solidFill>
                <a:effectLst/>
                <a:latin typeface="PT Sans" panose="020B0503020203020204" pitchFamily="34" charset="77"/>
              </a:rPr>
              <a:t>(</a:t>
            </a:r>
            <a:r>
              <a:rPr lang="en-US" b="0" i="0" dirty="0">
                <a:solidFill>
                  <a:srgbClr val="DD1144"/>
                </a:solidFill>
                <a:effectLst/>
                <a:latin typeface="PT Sans" panose="020B0503020203020204" pitchFamily="34" charset="77"/>
              </a:rPr>
              <a:t>"Don"</a:t>
            </a:r>
            <a:r>
              <a:rPr lang="en-US" b="0" i="0" dirty="0">
                <a:solidFill>
                  <a:srgbClr val="444444"/>
                </a:solidFill>
                <a:effectLst/>
                <a:latin typeface="PT Sans" panose="020B0503020203020204" pitchFamily="34" charset="77"/>
              </a:rPr>
              <a:t>)){ </a:t>
            </a:r>
            <a:r>
              <a:rPr lang="en-US" b="1" i="0" dirty="0">
                <a:solidFill>
                  <a:srgbClr val="000000"/>
                </a:solidFill>
                <a:effectLst/>
                <a:latin typeface="PT Sans" panose="020B0503020203020204" pitchFamily="34" charset="77"/>
              </a:rPr>
              <a:t>return</a:t>
            </a:r>
            <a:r>
              <a:rPr lang="en-US" b="0" i="0" dirty="0">
                <a:solidFill>
                  <a:srgbClr val="444444"/>
                </a:solidFill>
                <a:effectLst/>
                <a:latin typeface="PT Sans" panose="020B0503020203020204" pitchFamily="34" charset="77"/>
              </a:rPr>
              <a:t> </a:t>
            </a:r>
            <a:r>
              <a:rPr lang="en-US" b="0" i="0" dirty="0">
                <a:solidFill>
                  <a:srgbClr val="DD1144"/>
                </a:solidFill>
                <a:effectLst/>
                <a:latin typeface="PT Sans" panose="020B0503020203020204" pitchFamily="34" charset="77"/>
              </a:rPr>
              <a:t>"Don"</a:t>
            </a:r>
            <a:r>
              <a:rPr lang="en-US" b="0" i="0" dirty="0">
                <a:solidFill>
                  <a:srgbClr val="444444"/>
                </a:solidFill>
                <a:effectLst/>
                <a:latin typeface="PT Sans" panose="020B0503020203020204" pitchFamily="34" charset="77"/>
              </a:rPr>
              <a:t>; } </a:t>
            </a:r>
            <a:r>
              <a:rPr lang="en-US" b="1" i="0" dirty="0">
                <a:solidFill>
                  <a:srgbClr val="000000"/>
                </a:solidFill>
                <a:effectLst/>
                <a:latin typeface="PT Sans" panose="020B0503020203020204" pitchFamily="34" charset="77"/>
              </a:rPr>
              <a:t>if</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people</a:t>
            </a:r>
            <a:r>
              <a:rPr lang="en-US" b="0" i="0" dirty="0">
                <a:solidFill>
                  <a:srgbClr val="444444"/>
                </a:solidFill>
                <a:effectLst/>
                <a:latin typeface="PT Sans" panose="020B0503020203020204" pitchFamily="34" charset="77"/>
              </a:rPr>
              <a:t>[</a:t>
            </a:r>
            <a:r>
              <a:rPr lang="en-US" b="0" i="0" dirty="0" err="1">
                <a:solidFill>
                  <a:srgbClr val="000000"/>
                </a:solidFill>
                <a:effectLst/>
                <a:latin typeface="PT Sans" panose="020B0503020203020204" pitchFamily="34" charset="77"/>
              </a:rPr>
              <a:t>i</a:t>
            </a:r>
            <a:r>
              <a:rPr lang="en-US" b="0" i="0" dirty="0">
                <a:solidFill>
                  <a:srgbClr val="444444"/>
                </a:solidFill>
                <a:effectLst/>
                <a:latin typeface="PT Sans" panose="020B0503020203020204" pitchFamily="34" charset="77"/>
              </a:rPr>
              <a:t>].</a:t>
            </a:r>
            <a:r>
              <a:rPr lang="en-US" b="0" i="0" dirty="0">
                <a:solidFill>
                  <a:srgbClr val="000000"/>
                </a:solidFill>
                <a:effectLst/>
                <a:latin typeface="PT Sans" panose="020B0503020203020204" pitchFamily="34" charset="77"/>
              </a:rPr>
              <a:t>equals</a:t>
            </a:r>
            <a:r>
              <a:rPr lang="en-US" b="0" i="0" dirty="0">
                <a:solidFill>
                  <a:srgbClr val="444444"/>
                </a:solidFill>
                <a:effectLst/>
                <a:latin typeface="PT Sans" panose="020B0503020203020204" pitchFamily="34" charset="77"/>
              </a:rPr>
              <a:t>(</a:t>
            </a:r>
            <a:r>
              <a:rPr lang="en-US" b="0" i="0" dirty="0">
                <a:solidFill>
                  <a:srgbClr val="DD1144"/>
                </a:solidFill>
                <a:effectLst/>
                <a:latin typeface="PT Sans" panose="020B0503020203020204" pitchFamily="34" charset="77"/>
              </a:rPr>
              <a:t>"John"</a:t>
            </a:r>
            <a:r>
              <a:rPr lang="en-US" b="0" i="0" dirty="0">
                <a:solidFill>
                  <a:srgbClr val="444444"/>
                </a:solidFill>
                <a:effectLst/>
                <a:latin typeface="PT Sans" panose="020B0503020203020204" pitchFamily="34" charset="77"/>
              </a:rPr>
              <a:t>)){ </a:t>
            </a:r>
            <a:r>
              <a:rPr lang="en-US" b="1" i="0" dirty="0">
                <a:solidFill>
                  <a:srgbClr val="000000"/>
                </a:solidFill>
                <a:effectLst/>
                <a:latin typeface="PT Sans" panose="020B0503020203020204" pitchFamily="34" charset="77"/>
              </a:rPr>
              <a:t>return</a:t>
            </a:r>
            <a:r>
              <a:rPr lang="en-US" b="0" i="0" dirty="0">
                <a:solidFill>
                  <a:srgbClr val="444444"/>
                </a:solidFill>
                <a:effectLst/>
                <a:latin typeface="PT Sans" panose="020B0503020203020204" pitchFamily="34" charset="77"/>
              </a:rPr>
              <a:t> </a:t>
            </a:r>
            <a:r>
              <a:rPr lang="en-US" b="0" i="0" dirty="0">
                <a:solidFill>
                  <a:srgbClr val="DD1144"/>
                </a:solidFill>
                <a:effectLst/>
                <a:latin typeface="PT Sans" panose="020B0503020203020204" pitchFamily="34" charset="77"/>
              </a:rPr>
              <a:t>"John"</a:t>
            </a:r>
            <a:r>
              <a:rPr lang="en-US" b="0" i="0" dirty="0">
                <a:solidFill>
                  <a:srgbClr val="444444"/>
                </a:solidFill>
                <a:effectLst/>
                <a:latin typeface="PT Sans" panose="020B0503020203020204" pitchFamily="34" charset="77"/>
              </a:rPr>
              <a:t>; } </a:t>
            </a:r>
            <a:r>
              <a:rPr lang="en-US" b="1" i="0" dirty="0">
                <a:solidFill>
                  <a:srgbClr val="000000"/>
                </a:solidFill>
                <a:effectLst/>
                <a:latin typeface="PT Sans" panose="020B0503020203020204" pitchFamily="34" charset="77"/>
              </a:rPr>
              <a:t>if</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people</a:t>
            </a:r>
            <a:r>
              <a:rPr lang="en-US" b="0" i="0" dirty="0">
                <a:solidFill>
                  <a:srgbClr val="444444"/>
                </a:solidFill>
                <a:effectLst/>
                <a:latin typeface="PT Sans" panose="020B0503020203020204" pitchFamily="34" charset="77"/>
              </a:rPr>
              <a:t>[</a:t>
            </a:r>
            <a:r>
              <a:rPr lang="en-US" b="0" i="0" dirty="0" err="1">
                <a:solidFill>
                  <a:srgbClr val="000000"/>
                </a:solidFill>
                <a:effectLst/>
                <a:latin typeface="PT Sans" panose="020B0503020203020204" pitchFamily="34" charset="77"/>
              </a:rPr>
              <a:t>i</a:t>
            </a:r>
            <a:r>
              <a:rPr lang="en-US" b="0" i="0" dirty="0">
                <a:solidFill>
                  <a:srgbClr val="444444"/>
                </a:solidFill>
                <a:effectLst/>
                <a:latin typeface="PT Sans" panose="020B0503020203020204" pitchFamily="34" charset="77"/>
              </a:rPr>
              <a:t>].</a:t>
            </a:r>
            <a:r>
              <a:rPr lang="en-US" b="0" i="0" dirty="0">
                <a:solidFill>
                  <a:srgbClr val="000000"/>
                </a:solidFill>
                <a:effectLst/>
                <a:latin typeface="PT Sans" panose="020B0503020203020204" pitchFamily="34" charset="77"/>
              </a:rPr>
              <a:t>equals</a:t>
            </a:r>
            <a:r>
              <a:rPr lang="en-US" b="0" i="0" dirty="0">
                <a:solidFill>
                  <a:srgbClr val="444444"/>
                </a:solidFill>
                <a:effectLst/>
                <a:latin typeface="PT Sans" panose="020B0503020203020204" pitchFamily="34" charset="77"/>
              </a:rPr>
              <a:t>(</a:t>
            </a:r>
            <a:r>
              <a:rPr lang="en-US" b="0" i="0" dirty="0">
                <a:solidFill>
                  <a:srgbClr val="DD1144"/>
                </a:solidFill>
                <a:effectLst/>
                <a:latin typeface="PT Sans" panose="020B0503020203020204" pitchFamily="34" charset="77"/>
              </a:rPr>
              <a:t>"Kent"</a:t>
            </a:r>
            <a:r>
              <a:rPr lang="en-US" b="0" i="0" dirty="0">
                <a:solidFill>
                  <a:srgbClr val="444444"/>
                </a:solidFill>
                <a:effectLst/>
                <a:latin typeface="PT Sans" panose="020B0503020203020204" pitchFamily="34" charset="77"/>
              </a:rPr>
              <a:t>)){ </a:t>
            </a:r>
            <a:r>
              <a:rPr lang="en-US" b="1" i="0" dirty="0">
                <a:solidFill>
                  <a:srgbClr val="000000"/>
                </a:solidFill>
                <a:effectLst/>
                <a:latin typeface="PT Sans" panose="020B0503020203020204" pitchFamily="34" charset="77"/>
              </a:rPr>
              <a:t>return</a:t>
            </a:r>
            <a:r>
              <a:rPr lang="en-US" b="0" i="0" dirty="0">
                <a:solidFill>
                  <a:srgbClr val="444444"/>
                </a:solidFill>
                <a:effectLst/>
                <a:latin typeface="PT Sans" panose="020B0503020203020204" pitchFamily="34" charset="77"/>
              </a:rPr>
              <a:t> </a:t>
            </a:r>
            <a:r>
              <a:rPr lang="en-US" b="0" i="0" dirty="0">
                <a:solidFill>
                  <a:srgbClr val="DD1144"/>
                </a:solidFill>
                <a:effectLst/>
                <a:latin typeface="PT Sans" panose="020B0503020203020204" pitchFamily="34" charset="77"/>
              </a:rPr>
              <a:t>"Kent"</a:t>
            </a:r>
            <a:r>
              <a:rPr lang="en-US" b="0" i="0" dirty="0">
                <a:solidFill>
                  <a:srgbClr val="444444"/>
                </a:solidFill>
                <a:effectLst/>
                <a:latin typeface="PT Sans" panose="020B0503020203020204" pitchFamily="34" charset="77"/>
              </a:rPr>
              <a:t>; } } </a:t>
            </a:r>
            <a:r>
              <a:rPr lang="en-US" b="1" i="0" dirty="0">
                <a:solidFill>
                  <a:srgbClr val="000000"/>
                </a:solidFill>
                <a:effectLst/>
                <a:latin typeface="PT Sans" panose="020B0503020203020204" pitchFamily="34" charset="77"/>
              </a:rPr>
              <a:t>return</a:t>
            </a:r>
            <a:r>
              <a:rPr lang="en-US" b="0" i="0" dirty="0">
                <a:solidFill>
                  <a:srgbClr val="444444"/>
                </a:solidFill>
                <a:effectLst/>
                <a:latin typeface="PT Sans" panose="020B0503020203020204" pitchFamily="34" charset="77"/>
              </a:rPr>
              <a:t> </a:t>
            </a:r>
            <a:r>
              <a:rPr lang="en-US" b="0" i="0" dirty="0">
                <a:solidFill>
                  <a:srgbClr val="DD1144"/>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p>
          <a:p>
            <a:pPr algn="l"/>
            <a:endParaRPr lang="en-US" dirty="0">
              <a:solidFill>
                <a:srgbClr val="444444"/>
              </a:solidFill>
              <a:latin typeface="PT Sans" panose="020B0503020203020204" pitchFamily="34" charset="77"/>
            </a:endParaRPr>
          </a:p>
          <a:p>
            <a:pPr algn="l"/>
            <a:endParaRPr lang="en-US" b="0" i="0" dirty="0">
              <a:solidFill>
                <a:srgbClr val="444444"/>
              </a:solidFill>
              <a:effectLst/>
              <a:latin typeface="PT Sans" panose="020B0503020203020204" pitchFamily="34" charset="77"/>
            </a:endParaRPr>
          </a:p>
          <a:p>
            <a:pPr algn="l"/>
            <a:r>
              <a:rPr lang="en-US" b="1" i="0" dirty="0">
                <a:solidFill>
                  <a:srgbClr val="000000"/>
                </a:solidFill>
                <a:effectLst/>
                <a:latin typeface="PT Sans" panose="020B0503020203020204" pitchFamily="34" charset="77"/>
              </a:rPr>
              <a:t>String</a:t>
            </a:r>
            <a:r>
              <a:rPr lang="en-US" b="0" i="0" dirty="0">
                <a:solidFill>
                  <a:srgbClr val="444444"/>
                </a:solidFill>
                <a:effectLst/>
                <a:latin typeface="PT Sans" panose="020B0503020203020204" pitchFamily="34" charset="77"/>
              </a:rPr>
              <a:t> </a:t>
            </a:r>
            <a:r>
              <a:rPr lang="en-US" b="1" i="0" dirty="0" err="1">
                <a:solidFill>
                  <a:srgbClr val="990000"/>
                </a:solidFill>
                <a:effectLst/>
                <a:latin typeface="PT Sans" panose="020B0503020203020204" pitchFamily="34" charset="77"/>
              </a:rPr>
              <a:t>foundPerson</a:t>
            </a:r>
            <a:r>
              <a:rPr lang="en-US" b="0" i="0" dirty="0">
                <a:solidFill>
                  <a:srgbClr val="444444"/>
                </a:solidFill>
                <a:effectLst/>
                <a:latin typeface="PT Sans" panose="020B0503020203020204" pitchFamily="34" charset="77"/>
              </a:rPr>
              <a:t>(</a:t>
            </a:r>
            <a:r>
              <a:rPr lang="en-US" b="1" i="0" dirty="0">
                <a:solidFill>
                  <a:srgbClr val="000000"/>
                </a:solidFill>
                <a:effectLst/>
                <a:latin typeface="PT Sans" panose="020B0503020203020204" pitchFamily="34" charset="77"/>
              </a:rPr>
              <a:t>String</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people</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List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candidates</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Arrays</a:t>
            </a:r>
            <a:r>
              <a:rPr lang="en-US" b="0" i="0" dirty="0" err="1">
                <a:solidFill>
                  <a:srgbClr val="444444"/>
                </a:solidFill>
                <a:effectLst/>
                <a:latin typeface="PT Sans" panose="020B0503020203020204" pitchFamily="34" charset="77"/>
              </a:rPr>
              <a:t>.</a:t>
            </a:r>
            <a:r>
              <a:rPr lang="en-US" b="0" i="0" dirty="0" err="1">
                <a:solidFill>
                  <a:srgbClr val="000000"/>
                </a:solidFill>
                <a:effectLst/>
                <a:latin typeface="PT Sans" panose="020B0503020203020204" pitchFamily="34" charset="77"/>
              </a:rPr>
              <a:t>asList</a:t>
            </a:r>
            <a:r>
              <a:rPr lang="en-US" b="0" i="0" dirty="0">
                <a:solidFill>
                  <a:srgbClr val="444444"/>
                </a:solidFill>
                <a:effectLst/>
                <a:latin typeface="PT Sans" panose="020B0503020203020204" pitchFamily="34" charset="77"/>
              </a:rPr>
              <a:t>(</a:t>
            </a:r>
            <a:r>
              <a:rPr lang="en-US" b="1" i="0" dirty="0">
                <a:solidFill>
                  <a:srgbClr val="000000"/>
                </a:solidFill>
                <a:effectLst/>
                <a:latin typeface="PT Sans" panose="020B0503020203020204" pitchFamily="34" charset="77"/>
              </a:rPr>
              <a:t>new</a:t>
            </a:r>
            <a:r>
              <a:rPr lang="en-US" b="0" i="0" dirty="0">
                <a:solidFill>
                  <a:srgbClr val="444444"/>
                </a:solidFill>
                <a:effectLst/>
                <a:latin typeface="PT Sans" panose="020B0503020203020204" pitchFamily="34" charset="77"/>
              </a:rPr>
              <a:t> </a:t>
            </a:r>
            <a:r>
              <a:rPr lang="en-US" b="1" i="0" dirty="0">
                <a:solidFill>
                  <a:srgbClr val="000000"/>
                </a:solidFill>
                <a:effectLst/>
                <a:latin typeface="PT Sans" panose="020B0503020203020204" pitchFamily="34" charset="77"/>
              </a:rPr>
              <a:t>String</a:t>
            </a:r>
            <a:r>
              <a:rPr lang="en-US" b="0" i="0" dirty="0">
                <a:solidFill>
                  <a:srgbClr val="444444"/>
                </a:solidFill>
                <a:effectLst/>
                <a:latin typeface="PT Sans" panose="020B0503020203020204" pitchFamily="34" charset="77"/>
              </a:rPr>
              <a:t>[] {</a:t>
            </a:r>
            <a:r>
              <a:rPr lang="en-US" b="0" i="0" dirty="0">
                <a:solidFill>
                  <a:srgbClr val="DD1144"/>
                </a:solidFill>
                <a:effectLst/>
                <a:latin typeface="PT Sans" panose="020B0503020203020204" pitchFamily="34" charset="77"/>
              </a:rPr>
              <a:t>"Don"</a:t>
            </a:r>
            <a:r>
              <a:rPr lang="en-US" b="0" i="0" dirty="0">
                <a:solidFill>
                  <a:srgbClr val="444444"/>
                </a:solidFill>
                <a:effectLst/>
                <a:latin typeface="PT Sans" panose="020B0503020203020204" pitchFamily="34" charset="77"/>
              </a:rPr>
              <a:t>, </a:t>
            </a:r>
            <a:r>
              <a:rPr lang="en-US" b="0" i="0" dirty="0">
                <a:solidFill>
                  <a:srgbClr val="DD1144"/>
                </a:solidFill>
                <a:effectLst/>
                <a:latin typeface="PT Sans" panose="020B0503020203020204" pitchFamily="34" charset="77"/>
              </a:rPr>
              <a:t>"John"</a:t>
            </a:r>
            <a:r>
              <a:rPr lang="en-US" b="0" i="0" dirty="0">
                <a:solidFill>
                  <a:srgbClr val="444444"/>
                </a:solidFill>
                <a:effectLst/>
                <a:latin typeface="PT Sans" panose="020B0503020203020204" pitchFamily="34" charset="77"/>
              </a:rPr>
              <a:t>, </a:t>
            </a:r>
            <a:r>
              <a:rPr lang="en-US" b="0" i="0" dirty="0">
                <a:solidFill>
                  <a:srgbClr val="DD1144"/>
                </a:solidFill>
                <a:effectLst/>
                <a:latin typeface="PT Sans" panose="020B0503020203020204" pitchFamily="34" charset="77"/>
              </a:rPr>
              <a:t>"Kent"</a:t>
            </a:r>
            <a:r>
              <a:rPr lang="en-US" b="0" i="0" dirty="0">
                <a:solidFill>
                  <a:srgbClr val="444444"/>
                </a:solidFill>
                <a:effectLst/>
                <a:latin typeface="PT Sans" panose="020B0503020203020204" pitchFamily="34" charset="77"/>
              </a:rPr>
              <a:t>}); </a:t>
            </a:r>
            <a:r>
              <a:rPr lang="en-US" b="1" i="0" dirty="0">
                <a:solidFill>
                  <a:srgbClr val="000000"/>
                </a:solidFill>
                <a:effectLst/>
                <a:latin typeface="PT Sans" panose="020B0503020203020204" pitchFamily="34" charset="77"/>
              </a:rPr>
              <a:t>for</a:t>
            </a:r>
            <a:r>
              <a:rPr lang="en-US" b="0" i="0" dirty="0">
                <a:solidFill>
                  <a:srgbClr val="444444"/>
                </a:solidFill>
                <a:effectLst/>
                <a:latin typeface="PT Sans" panose="020B0503020203020204" pitchFamily="34" charset="77"/>
              </a:rPr>
              <a:t> (</a:t>
            </a:r>
            <a:r>
              <a:rPr lang="en-US" b="1" i="0" dirty="0">
                <a:solidFill>
                  <a:srgbClr val="000000"/>
                </a:solidFill>
                <a:effectLst/>
                <a:latin typeface="PT Sans" panose="020B0503020203020204" pitchFamily="34" charset="77"/>
              </a:rPr>
              <a:t>int</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i</a:t>
            </a:r>
            <a:r>
              <a:rPr lang="en-US" b="0" i="0" dirty="0">
                <a:solidFill>
                  <a:srgbClr val="000000"/>
                </a:solidFill>
                <a:effectLst/>
                <a:latin typeface="PT Sans" panose="020B0503020203020204" pitchFamily="34" charset="77"/>
              </a:rPr>
              <a:t>=</a:t>
            </a:r>
            <a:r>
              <a:rPr lang="en-US" b="0" i="0" dirty="0">
                <a:solidFill>
                  <a:srgbClr val="005CC5"/>
                </a:solidFill>
                <a:effectLst/>
                <a:latin typeface="PT Sans" panose="020B0503020203020204" pitchFamily="34" charset="77"/>
              </a:rPr>
              <a:t>0</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i</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&lt;</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people</a:t>
            </a:r>
            <a:r>
              <a:rPr lang="en-US" b="0" i="0" dirty="0" err="1">
                <a:solidFill>
                  <a:srgbClr val="444444"/>
                </a:solidFill>
                <a:effectLst/>
                <a:latin typeface="PT Sans" panose="020B0503020203020204" pitchFamily="34" charset="77"/>
              </a:rPr>
              <a:t>.</a:t>
            </a:r>
            <a:r>
              <a:rPr lang="en-US" b="0" i="0" dirty="0" err="1">
                <a:solidFill>
                  <a:srgbClr val="000000"/>
                </a:solidFill>
                <a:effectLst/>
                <a:latin typeface="PT Sans" panose="020B0503020203020204" pitchFamily="34" charset="77"/>
              </a:rPr>
              <a:t>length</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i</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 </a:t>
            </a:r>
            <a:r>
              <a:rPr lang="en-US" b="1" i="0" dirty="0">
                <a:solidFill>
                  <a:srgbClr val="000000"/>
                </a:solidFill>
                <a:effectLst/>
                <a:latin typeface="PT Sans" panose="020B0503020203020204" pitchFamily="34" charset="77"/>
              </a:rPr>
              <a:t>if</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candidates</a:t>
            </a:r>
            <a:r>
              <a:rPr lang="en-US" b="0" i="0" dirty="0" err="1">
                <a:solidFill>
                  <a:srgbClr val="444444"/>
                </a:solidFill>
                <a:effectLst/>
                <a:latin typeface="PT Sans" panose="020B0503020203020204" pitchFamily="34" charset="77"/>
              </a:rPr>
              <a:t>.</a:t>
            </a:r>
            <a:r>
              <a:rPr lang="en-US" b="0" i="0" dirty="0" err="1">
                <a:solidFill>
                  <a:srgbClr val="000000"/>
                </a:solidFill>
                <a:effectLst/>
                <a:latin typeface="PT Sans" panose="020B0503020203020204" pitchFamily="34" charset="77"/>
              </a:rPr>
              <a:t>contains</a:t>
            </a:r>
            <a:r>
              <a:rPr lang="en-US" b="0" i="0" dirty="0">
                <a:solidFill>
                  <a:srgbClr val="444444"/>
                </a:solidFill>
                <a:effectLst/>
                <a:latin typeface="PT Sans" panose="020B0503020203020204" pitchFamily="34" charset="77"/>
              </a:rPr>
              <a:t>(</a:t>
            </a:r>
            <a:r>
              <a:rPr lang="en-US" b="0" i="0" dirty="0">
                <a:solidFill>
                  <a:srgbClr val="000000"/>
                </a:solidFill>
                <a:effectLst/>
                <a:latin typeface="PT Sans" panose="020B0503020203020204" pitchFamily="34" charset="77"/>
              </a:rPr>
              <a:t>people</a:t>
            </a:r>
            <a:r>
              <a:rPr lang="en-US" b="0" i="0" dirty="0">
                <a:solidFill>
                  <a:srgbClr val="444444"/>
                </a:solidFill>
                <a:effectLst/>
                <a:latin typeface="PT Sans" panose="020B0503020203020204" pitchFamily="34" charset="77"/>
              </a:rPr>
              <a:t>[</a:t>
            </a:r>
            <a:r>
              <a:rPr lang="en-US" b="0" i="0" dirty="0" err="1">
                <a:solidFill>
                  <a:srgbClr val="000000"/>
                </a:solidFill>
                <a:effectLst/>
                <a:latin typeface="PT Sans" panose="020B0503020203020204" pitchFamily="34" charset="77"/>
              </a:rPr>
              <a:t>i</a:t>
            </a:r>
            <a:r>
              <a:rPr lang="en-US" b="0" i="0" dirty="0">
                <a:solidFill>
                  <a:srgbClr val="444444"/>
                </a:solidFill>
                <a:effectLst/>
                <a:latin typeface="PT Sans" panose="020B0503020203020204" pitchFamily="34" charset="77"/>
              </a:rPr>
              <a:t>])) { </a:t>
            </a:r>
            <a:r>
              <a:rPr lang="en-US" b="1" i="0" dirty="0">
                <a:solidFill>
                  <a:srgbClr val="000000"/>
                </a:solidFill>
                <a:effectLst/>
                <a:latin typeface="PT Sans" panose="020B0503020203020204" pitchFamily="34" charset="77"/>
              </a:rPr>
              <a:t>return</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people</a:t>
            </a:r>
            <a:r>
              <a:rPr lang="en-US" b="0" i="0" dirty="0">
                <a:solidFill>
                  <a:srgbClr val="444444"/>
                </a:solidFill>
                <a:effectLst/>
                <a:latin typeface="PT Sans" panose="020B0503020203020204" pitchFamily="34" charset="77"/>
              </a:rPr>
              <a:t>[</a:t>
            </a:r>
            <a:r>
              <a:rPr lang="en-US" b="0" i="0" dirty="0" err="1">
                <a:solidFill>
                  <a:srgbClr val="000000"/>
                </a:solidFill>
                <a:effectLst/>
                <a:latin typeface="PT Sans" panose="020B0503020203020204" pitchFamily="34" charset="77"/>
              </a:rPr>
              <a:t>i</a:t>
            </a:r>
            <a:r>
              <a:rPr lang="en-US" b="0" i="0" dirty="0">
                <a:solidFill>
                  <a:srgbClr val="444444"/>
                </a:solidFill>
                <a:effectLst/>
                <a:latin typeface="PT Sans" panose="020B0503020203020204" pitchFamily="34" charset="77"/>
              </a:rPr>
              <a:t>]; } } </a:t>
            </a:r>
            <a:r>
              <a:rPr lang="en-US" b="1" i="0" dirty="0">
                <a:solidFill>
                  <a:srgbClr val="000000"/>
                </a:solidFill>
                <a:effectLst/>
                <a:latin typeface="PT Sans" panose="020B0503020203020204" pitchFamily="34" charset="77"/>
              </a:rPr>
              <a:t>return</a:t>
            </a:r>
            <a:r>
              <a:rPr lang="en-US" b="0" i="0" dirty="0">
                <a:solidFill>
                  <a:srgbClr val="444444"/>
                </a:solidFill>
                <a:effectLst/>
                <a:latin typeface="PT Sans" panose="020B0503020203020204" pitchFamily="34" charset="77"/>
              </a:rPr>
              <a:t> </a:t>
            </a:r>
            <a:r>
              <a:rPr lang="en-US" b="0" i="0" dirty="0">
                <a:solidFill>
                  <a:srgbClr val="DD1144"/>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p>
          <a:p>
            <a:br>
              <a:rPr lang="en-US" dirty="0"/>
            </a:br>
            <a:endParaRPr lang="en-EG" dirty="0"/>
          </a:p>
        </p:txBody>
      </p:sp>
      <p:sp>
        <p:nvSpPr>
          <p:cNvPr id="15" name="TextBox 14">
            <a:extLst>
              <a:ext uri="{FF2B5EF4-FFF2-40B4-BE49-F238E27FC236}">
                <a16:creationId xmlns:a16="http://schemas.microsoft.com/office/drawing/2014/main" id="{7C667449-9BF9-DE41-A374-067BDE2F5707}"/>
              </a:ext>
            </a:extLst>
          </p:cNvPr>
          <p:cNvSpPr txBox="1"/>
          <p:nvPr/>
        </p:nvSpPr>
        <p:spPr>
          <a:xfrm>
            <a:off x="5843753" y="818438"/>
            <a:ext cx="6138040" cy="5047536"/>
          </a:xfrm>
          <a:prstGeom prst="rect">
            <a:avLst/>
          </a:prstGeom>
          <a:noFill/>
        </p:spPr>
        <p:txBody>
          <a:bodyPr wrap="square">
            <a:spAutoFit/>
          </a:bodyPr>
          <a:lstStyle/>
          <a:p>
            <a:pPr algn="l"/>
            <a:r>
              <a:rPr lang="en-US" sz="1400" b="1" i="0" dirty="0">
                <a:solidFill>
                  <a:srgbClr val="444444"/>
                </a:solidFill>
                <a:effectLst/>
                <a:latin typeface="PT Sans" panose="020B0503020203020204" pitchFamily="34" charset="77"/>
              </a:rPr>
              <a:t>Why Refactor</a:t>
            </a:r>
          </a:p>
          <a:p>
            <a:pPr algn="l">
              <a:buFont typeface="+mj-lt"/>
              <a:buAutoNum type="arabicPeriod"/>
            </a:pPr>
            <a:r>
              <a:rPr lang="en-US" sz="1400" b="0" i="0" dirty="0">
                <a:solidFill>
                  <a:srgbClr val="444444"/>
                </a:solidFill>
                <a:effectLst/>
                <a:latin typeface="PT Sans" panose="020B0503020203020204" pitchFamily="34" charset="77"/>
              </a:rPr>
              <a:t>Gradual refactoring isn’t the only method for improving a program. Sometimes a method is so cluttered with issues that it’s easier to tear down the method and start fresh. And perhaps you have found an algorithm that’s much simpler and more efficient. If this is the case, you should simply replace the old algorithm with the new one.</a:t>
            </a:r>
          </a:p>
          <a:p>
            <a:pPr algn="l">
              <a:buFont typeface="+mj-lt"/>
              <a:buAutoNum type="arabicPeriod"/>
            </a:pPr>
            <a:r>
              <a:rPr lang="en-US" sz="1400" b="0" i="0" dirty="0">
                <a:solidFill>
                  <a:srgbClr val="444444"/>
                </a:solidFill>
                <a:effectLst/>
                <a:latin typeface="PT Sans" panose="020B0503020203020204" pitchFamily="34" charset="77"/>
              </a:rPr>
              <a:t>As time goes on, your algorithm may be incorporated into a well-known library or framework and you want to get rid of your independent implementation, in order to simplify maintenance.</a:t>
            </a:r>
          </a:p>
          <a:p>
            <a:pPr algn="l">
              <a:buFont typeface="+mj-lt"/>
              <a:buAutoNum type="arabicPeriod"/>
            </a:pPr>
            <a:r>
              <a:rPr lang="en-US" sz="1400" b="0" i="0" dirty="0">
                <a:solidFill>
                  <a:srgbClr val="444444"/>
                </a:solidFill>
                <a:effectLst/>
                <a:latin typeface="PT Sans" panose="020B0503020203020204" pitchFamily="34" charset="77"/>
              </a:rPr>
              <a:t>The requirements for your program may change so heavily that your existing algorithm can’t be salvaged for the task.</a:t>
            </a:r>
          </a:p>
          <a:p>
            <a:pPr algn="l"/>
            <a:r>
              <a:rPr lang="en-US" sz="1400" b="1" i="0" dirty="0">
                <a:solidFill>
                  <a:srgbClr val="444444"/>
                </a:solidFill>
                <a:effectLst/>
                <a:latin typeface="PT Sans" panose="020B0503020203020204" pitchFamily="34" charset="77"/>
              </a:rPr>
              <a:t>How to Refactor</a:t>
            </a:r>
          </a:p>
          <a:p>
            <a:pPr algn="l">
              <a:buFont typeface="+mj-lt"/>
              <a:buAutoNum type="arabicPeriod"/>
            </a:pPr>
            <a:r>
              <a:rPr lang="en-US" sz="1400" b="0" i="0" dirty="0">
                <a:solidFill>
                  <a:srgbClr val="444444"/>
                </a:solidFill>
                <a:effectLst/>
                <a:latin typeface="PT Sans" panose="020B0503020203020204" pitchFamily="34" charset="77"/>
              </a:rPr>
              <a:t>Make sure that you have simplified the existing algorithm as much as possible. Move unimportant code to other methods using </a:t>
            </a:r>
            <a:r>
              <a:rPr lang="en-US" sz="1400" b="1" i="0" u="none" strike="noStrike" dirty="0">
                <a:solidFill>
                  <a:srgbClr val="444444"/>
                </a:solidFill>
                <a:effectLst/>
                <a:latin typeface="PT Sans" panose="020B0503020203020204" pitchFamily="34" charset="77"/>
                <a:hlinkClick r:id="rId7"/>
              </a:rPr>
              <a:t>Extract Method</a:t>
            </a:r>
            <a:r>
              <a:rPr lang="en-US" sz="1400" b="0" i="0" dirty="0">
                <a:solidFill>
                  <a:srgbClr val="444444"/>
                </a:solidFill>
                <a:effectLst/>
                <a:latin typeface="PT Sans" panose="020B0503020203020204" pitchFamily="34" charset="77"/>
              </a:rPr>
              <a:t>. The fewer moving parts in your algorithm, the easier it’s to replace.</a:t>
            </a:r>
          </a:p>
          <a:p>
            <a:pPr algn="l">
              <a:buFont typeface="+mj-lt"/>
              <a:buAutoNum type="arabicPeriod"/>
            </a:pPr>
            <a:r>
              <a:rPr lang="en-US" sz="1400" b="0" i="0" dirty="0">
                <a:solidFill>
                  <a:srgbClr val="444444"/>
                </a:solidFill>
                <a:effectLst/>
                <a:latin typeface="PT Sans" panose="020B0503020203020204" pitchFamily="34" charset="77"/>
              </a:rPr>
              <a:t>Create your new algorithm in a new method. Replace the old algorithm with the new one and start testing the program.</a:t>
            </a:r>
          </a:p>
          <a:p>
            <a:pPr algn="l">
              <a:buFont typeface="+mj-lt"/>
              <a:buAutoNum type="arabicPeriod"/>
            </a:pPr>
            <a:r>
              <a:rPr lang="en-US" sz="1400" b="0" i="0" dirty="0">
                <a:solidFill>
                  <a:srgbClr val="444444"/>
                </a:solidFill>
                <a:effectLst/>
                <a:latin typeface="PT Sans" panose="020B0503020203020204" pitchFamily="34" charset="77"/>
              </a:rPr>
              <a:t>If the results don’t match, return to the old implementation and compare the results. Identify the causes of the discrepancy. While the cause is often an error in the old algorithm, it’s more likely due to something not working in the new one.</a:t>
            </a:r>
          </a:p>
          <a:p>
            <a:pPr algn="l">
              <a:buFont typeface="+mj-lt"/>
              <a:buAutoNum type="arabicPeriod"/>
            </a:pPr>
            <a:r>
              <a:rPr lang="en-US" sz="1400" b="0" i="0" dirty="0">
                <a:solidFill>
                  <a:srgbClr val="444444"/>
                </a:solidFill>
                <a:effectLst/>
                <a:latin typeface="PT Sans" panose="020B0503020203020204" pitchFamily="34" charset="77"/>
              </a:rPr>
              <a:t>When all tests are successfully completed, delete the old algorithm for good!</a:t>
            </a:r>
          </a:p>
        </p:txBody>
      </p:sp>
    </p:spTree>
    <p:extLst>
      <p:ext uri="{BB962C8B-B14F-4D97-AF65-F5344CB8AC3E}">
        <p14:creationId xmlns:p14="http://schemas.microsoft.com/office/powerpoint/2010/main" val="6876882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dirty="0">
                <a:solidFill>
                  <a:srgbClr val="FFFFFF"/>
                </a:solidFill>
              </a:rPr>
              <a:t>Superclass Extractor</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39302541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dirty="0">
                <a:solidFill>
                  <a:srgbClr val="FFFFFF"/>
                </a:solidFill>
              </a:rPr>
              <a:t>Class Extractor</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4096399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888DDDD3-98E9-234C-8463-1BCED567A000}"/>
              </a:ext>
            </a:extLst>
          </p:cNvPr>
          <p:cNvSpPr txBox="1"/>
          <p:nvPr/>
        </p:nvSpPr>
        <p:spPr>
          <a:xfrm>
            <a:off x="336332" y="1414562"/>
            <a:ext cx="11519336" cy="3046988"/>
          </a:xfrm>
          <a:prstGeom prst="rect">
            <a:avLst/>
          </a:prstGeom>
          <a:noFill/>
        </p:spPr>
        <p:txBody>
          <a:bodyPr wrap="square">
            <a:spAutoFit/>
          </a:bodyPr>
          <a:lstStyle/>
          <a:p>
            <a:pPr algn="l"/>
            <a:r>
              <a:rPr lang="en-US" sz="1200" b="1" i="0" dirty="0">
                <a:solidFill>
                  <a:srgbClr val="444444"/>
                </a:solidFill>
                <a:effectLst/>
                <a:latin typeface="PT Sans" panose="020B0503020203020204" pitchFamily="34" charset="77"/>
              </a:rPr>
              <a:t>Why Refactor</a:t>
            </a:r>
          </a:p>
          <a:p>
            <a:pPr algn="l"/>
            <a:r>
              <a:rPr lang="en-US" sz="1200" b="0" i="0" dirty="0">
                <a:solidFill>
                  <a:srgbClr val="444444"/>
                </a:solidFill>
                <a:effectLst/>
                <a:latin typeface="PT Sans" panose="020B0503020203020204" pitchFamily="34" charset="77"/>
              </a:rPr>
              <a:t>The more lines found in a method, the harder it’s to figure out what the method does. This is the main reason for this refactoring.</a:t>
            </a:r>
          </a:p>
          <a:p>
            <a:pPr algn="l"/>
            <a:r>
              <a:rPr lang="en-US" sz="1200" b="0" i="0" dirty="0">
                <a:solidFill>
                  <a:srgbClr val="444444"/>
                </a:solidFill>
                <a:effectLst/>
                <a:latin typeface="PT Sans" panose="020B0503020203020204" pitchFamily="34" charset="77"/>
              </a:rPr>
              <a:t>Besides eliminating rough edges in your code, extracting methods is also a step in many other refactoring approaches.</a:t>
            </a:r>
          </a:p>
          <a:p>
            <a:pPr algn="l"/>
            <a:r>
              <a:rPr lang="en-US" sz="1200" b="1" i="0" dirty="0">
                <a:solidFill>
                  <a:srgbClr val="444444"/>
                </a:solidFill>
                <a:effectLst/>
                <a:latin typeface="PT Sans" panose="020B0503020203020204" pitchFamily="34" charset="77"/>
              </a:rPr>
              <a:t>Benefits</a:t>
            </a:r>
          </a:p>
          <a:p>
            <a:pPr algn="l">
              <a:buFont typeface="Arial" panose="020B0604020202020204" pitchFamily="34" charset="0"/>
              <a:buChar char="•"/>
            </a:pPr>
            <a:r>
              <a:rPr lang="en-US" sz="1200" b="0" i="0" dirty="0">
                <a:solidFill>
                  <a:srgbClr val="444444"/>
                </a:solidFill>
                <a:effectLst/>
                <a:latin typeface="PT Sans" panose="020B0503020203020204" pitchFamily="34" charset="77"/>
              </a:rPr>
              <a:t>More readable code! Be sure to give the new method a name that describes the method’s purpose: </a:t>
            </a:r>
            <a:r>
              <a:rPr lang="en-US" sz="1200" b="0" i="0" dirty="0" err="1">
                <a:solidFill>
                  <a:srgbClr val="444444"/>
                </a:solidFill>
                <a:effectLst/>
                <a:latin typeface="PT Sans" panose="020B0503020203020204" pitchFamily="34" charset="77"/>
              </a:rPr>
              <a:t>createOrder</a:t>
            </a:r>
            <a:r>
              <a:rPr lang="en-US" sz="1200" b="0" i="0" dirty="0">
                <a:solidFill>
                  <a:srgbClr val="444444"/>
                </a:solidFill>
                <a:effectLst/>
                <a:latin typeface="PT Sans" panose="020B0503020203020204" pitchFamily="34" charset="77"/>
              </a:rPr>
              <a:t>(), </a:t>
            </a:r>
            <a:r>
              <a:rPr lang="en-US" sz="1200" b="0" i="0" dirty="0" err="1">
                <a:solidFill>
                  <a:srgbClr val="444444"/>
                </a:solidFill>
                <a:effectLst/>
                <a:latin typeface="PT Sans" panose="020B0503020203020204" pitchFamily="34" charset="77"/>
              </a:rPr>
              <a:t>renderCustomerInfo</a:t>
            </a:r>
            <a:r>
              <a:rPr lang="en-US" sz="1200" b="0" i="0" dirty="0">
                <a:solidFill>
                  <a:srgbClr val="444444"/>
                </a:solidFill>
                <a:effectLst/>
                <a:latin typeface="PT Sans" panose="020B0503020203020204" pitchFamily="34" charset="77"/>
              </a:rPr>
              <a:t>(), etc.</a:t>
            </a:r>
          </a:p>
          <a:p>
            <a:pPr algn="l">
              <a:buFont typeface="Arial" panose="020B0604020202020204" pitchFamily="34" charset="0"/>
              <a:buChar char="•"/>
            </a:pPr>
            <a:r>
              <a:rPr lang="en-US" sz="1200" b="0" i="0" dirty="0">
                <a:solidFill>
                  <a:srgbClr val="444444"/>
                </a:solidFill>
                <a:effectLst/>
                <a:latin typeface="PT Sans" panose="020B0503020203020204" pitchFamily="34" charset="77"/>
              </a:rPr>
              <a:t>Less code duplication. Often the code that’s found in a method can be reused in other places in your program. So you can replace duplicates with calls to your new method.</a:t>
            </a:r>
          </a:p>
          <a:p>
            <a:pPr algn="l">
              <a:buFont typeface="Arial" panose="020B0604020202020204" pitchFamily="34" charset="0"/>
              <a:buChar char="•"/>
            </a:pPr>
            <a:r>
              <a:rPr lang="en-US" sz="1200" b="0" i="0" dirty="0">
                <a:solidFill>
                  <a:srgbClr val="444444"/>
                </a:solidFill>
                <a:effectLst/>
                <a:latin typeface="PT Sans" panose="020B0503020203020204" pitchFamily="34" charset="77"/>
              </a:rPr>
              <a:t>Isolates independent parts of code, meaning that errors are less likely (such as if the wrong variable is modified).</a:t>
            </a:r>
          </a:p>
          <a:p>
            <a:pPr algn="l"/>
            <a:r>
              <a:rPr lang="en-US" sz="1200" b="1" i="0" dirty="0">
                <a:solidFill>
                  <a:srgbClr val="444444"/>
                </a:solidFill>
                <a:effectLst/>
                <a:latin typeface="PT Sans" panose="020B0503020203020204" pitchFamily="34" charset="77"/>
              </a:rPr>
              <a:t>How to Refactor</a:t>
            </a:r>
          </a:p>
          <a:p>
            <a:pPr algn="l">
              <a:buFont typeface="+mj-lt"/>
              <a:buAutoNum type="arabicPeriod"/>
            </a:pPr>
            <a:r>
              <a:rPr lang="en-US" sz="1200" b="0" i="0" dirty="0">
                <a:solidFill>
                  <a:srgbClr val="444444"/>
                </a:solidFill>
                <a:effectLst/>
                <a:latin typeface="PT Sans" panose="020B0503020203020204" pitchFamily="34" charset="77"/>
              </a:rPr>
              <a:t>Create a new method and name it in a way that makes its purpose self-evident.</a:t>
            </a:r>
          </a:p>
          <a:p>
            <a:pPr algn="l">
              <a:buFont typeface="+mj-lt"/>
              <a:buAutoNum type="arabicPeriod"/>
            </a:pPr>
            <a:r>
              <a:rPr lang="en-US" sz="1200" b="0" i="0" dirty="0">
                <a:solidFill>
                  <a:srgbClr val="444444"/>
                </a:solidFill>
                <a:effectLst/>
                <a:latin typeface="PT Sans" panose="020B0503020203020204" pitchFamily="34" charset="77"/>
              </a:rPr>
              <a:t>Copy the relevant code fragment to your new method. Delete the fragment from its old location and put a call for the new method there instead.</a:t>
            </a:r>
          </a:p>
          <a:p>
            <a:pPr algn="l">
              <a:buFont typeface="+mj-lt"/>
              <a:buAutoNum type="arabicPeriod"/>
            </a:pPr>
            <a:r>
              <a:rPr lang="en-US" sz="1200" b="0" i="0" dirty="0">
                <a:solidFill>
                  <a:srgbClr val="444444"/>
                </a:solidFill>
                <a:effectLst/>
                <a:latin typeface="PT Sans" panose="020B0503020203020204" pitchFamily="34" charset="77"/>
              </a:rPr>
              <a:t>Find all variables used in this code fragment. If they’re declared inside the fragment and not used outside of it, simply leave them unchanged—they’ll become local variables for the new method.</a:t>
            </a:r>
          </a:p>
          <a:p>
            <a:pPr algn="l">
              <a:buFont typeface="+mj-lt"/>
              <a:buAutoNum type="arabicPeriod"/>
            </a:pPr>
            <a:r>
              <a:rPr lang="en-US" sz="1200" b="0" i="0" dirty="0">
                <a:solidFill>
                  <a:srgbClr val="444444"/>
                </a:solidFill>
                <a:effectLst/>
                <a:latin typeface="PT Sans" panose="020B0503020203020204" pitchFamily="34" charset="77"/>
              </a:rPr>
              <a:t>If the variables are declared prior to the code that you’re extracting, you will need to pass these variables to the parameters of your new method in order to use the values previously contained in them. Sometimes it’s easier to get rid of these variables by resorting to </a:t>
            </a:r>
            <a:r>
              <a:rPr lang="en-US" sz="1200" b="1" i="0" u="none" strike="noStrike" dirty="0">
                <a:solidFill>
                  <a:srgbClr val="444444"/>
                </a:solidFill>
                <a:effectLst/>
                <a:latin typeface="PT Sans" panose="020B0503020203020204" pitchFamily="34" charset="77"/>
                <a:hlinkClick r:id="rId2"/>
              </a:rPr>
              <a:t>Replace Temp with Query</a:t>
            </a:r>
            <a:r>
              <a:rPr lang="en-US" sz="1200" b="0" i="0" dirty="0">
                <a:solidFill>
                  <a:srgbClr val="444444"/>
                </a:solidFill>
                <a:effectLst/>
                <a:latin typeface="PT Sans" panose="020B0503020203020204" pitchFamily="34" charset="77"/>
              </a:rPr>
              <a:t>.</a:t>
            </a:r>
          </a:p>
          <a:p>
            <a:pPr algn="l">
              <a:buFont typeface="+mj-lt"/>
              <a:buAutoNum type="arabicPeriod"/>
            </a:pPr>
            <a:r>
              <a:rPr lang="en-US" sz="1200" b="0" i="0" dirty="0">
                <a:solidFill>
                  <a:srgbClr val="444444"/>
                </a:solidFill>
                <a:effectLst/>
                <a:latin typeface="PT Sans" panose="020B0503020203020204" pitchFamily="34" charset="77"/>
              </a:rPr>
              <a:t>If you see that a local variable changes in your extracted code in some way, this may mean that this changed value will be needed later in your main method. Double-check! And if this is indeed the case, return the value of this variable to the main method to keep everything functioning.</a:t>
            </a:r>
          </a:p>
        </p:txBody>
      </p:sp>
    </p:spTree>
    <p:extLst>
      <p:ext uri="{BB962C8B-B14F-4D97-AF65-F5344CB8AC3E}">
        <p14:creationId xmlns:p14="http://schemas.microsoft.com/office/powerpoint/2010/main" val="190389466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dirty="0">
                <a:solidFill>
                  <a:srgbClr val="FFFFFF"/>
                </a:solidFill>
              </a:rPr>
              <a:t>Consolidate Conditional Expression</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159217105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4B31CFC-70C2-CB49-BBE9-413ED16DF9D6}"/>
              </a:ext>
            </a:extLst>
          </p:cNvPr>
          <p:cNvSpPr txBox="1">
            <a:spLocks/>
          </p:cNvSpPr>
          <p:nvPr/>
        </p:nvSpPr>
        <p:spPr>
          <a:xfrm>
            <a:off x="243051" y="306058"/>
            <a:ext cx="2288627" cy="906627"/>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Simplifying Condition Expressions</a:t>
            </a:r>
            <a:endParaRPr lang="en-EG" sz="1200" dirty="0"/>
          </a:p>
        </p:txBody>
      </p:sp>
      <p:sp>
        <p:nvSpPr>
          <p:cNvPr id="4" name="Title 1">
            <a:extLst>
              <a:ext uri="{FF2B5EF4-FFF2-40B4-BE49-F238E27FC236}">
                <a16:creationId xmlns:a16="http://schemas.microsoft.com/office/drawing/2014/main" id="{3CC399FB-4A24-9B4A-8DE6-794DEAEF36B3}"/>
              </a:ext>
            </a:extLst>
          </p:cNvPr>
          <p:cNvSpPr txBox="1">
            <a:spLocks/>
          </p:cNvSpPr>
          <p:nvPr/>
        </p:nvSpPr>
        <p:spPr>
          <a:xfrm>
            <a:off x="3012527" y="306058"/>
            <a:ext cx="2288627" cy="906627"/>
          </a:xfrm>
          <a:prstGeom prst="rect">
            <a:avLst/>
          </a:prstGeom>
          <a:solidFill>
            <a:schemeClr val="accent2">
              <a:lumMod val="20000"/>
              <a:lumOff val="80000"/>
            </a:schemeClr>
          </a:solidFill>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Consolidate Conditional Expression</a:t>
            </a:r>
          </a:p>
        </p:txBody>
      </p:sp>
      <p:sp>
        <p:nvSpPr>
          <p:cNvPr id="9" name="TextBox 8">
            <a:extLst>
              <a:ext uri="{FF2B5EF4-FFF2-40B4-BE49-F238E27FC236}">
                <a16:creationId xmlns:a16="http://schemas.microsoft.com/office/drawing/2014/main" id="{6720DAC9-124A-C548-A891-7EC05B1E32E6}"/>
              </a:ext>
            </a:extLst>
          </p:cNvPr>
          <p:cNvSpPr txBox="1"/>
          <p:nvPr/>
        </p:nvSpPr>
        <p:spPr>
          <a:xfrm>
            <a:off x="0" y="1321363"/>
            <a:ext cx="5301154" cy="1754326"/>
          </a:xfrm>
          <a:prstGeom prst="rect">
            <a:avLst/>
          </a:prstGeom>
          <a:noFill/>
        </p:spPr>
        <p:txBody>
          <a:bodyPr wrap="square">
            <a:spAutoFit/>
          </a:bodyPr>
          <a:lstStyle/>
          <a:p>
            <a:pPr algn="l"/>
            <a:r>
              <a:rPr lang="en-US" b="1" i="0" dirty="0">
                <a:solidFill>
                  <a:srgbClr val="444444"/>
                </a:solidFill>
                <a:effectLst/>
                <a:latin typeface="PT Sans" panose="020B0503020203020204" pitchFamily="34" charset="77"/>
              </a:rPr>
              <a:t>Problem</a:t>
            </a:r>
          </a:p>
          <a:p>
            <a:pPr algn="l"/>
            <a:r>
              <a:rPr lang="en-US" b="0" i="0" dirty="0">
                <a:solidFill>
                  <a:srgbClr val="444444"/>
                </a:solidFill>
                <a:effectLst/>
                <a:latin typeface="PT Sans" panose="020B0503020203020204" pitchFamily="34" charset="77"/>
              </a:rPr>
              <a:t>You have multiple conditionals that lead to the same result or action.</a:t>
            </a:r>
          </a:p>
          <a:p>
            <a:pPr algn="l"/>
            <a:r>
              <a:rPr lang="en-US" b="1" i="0" dirty="0">
                <a:solidFill>
                  <a:srgbClr val="444444"/>
                </a:solidFill>
                <a:effectLst/>
                <a:latin typeface="PT Sans" panose="020B0503020203020204" pitchFamily="34" charset="77"/>
              </a:rPr>
              <a:t>Solution</a:t>
            </a:r>
          </a:p>
          <a:p>
            <a:pPr algn="l"/>
            <a:r>
              <a:rPr lang="en-US" b="0" i="0" dirty="0">
                <a:solidFill>
                  <a:srgbClr val="444444"/>
                </a:solidFill>
                <a:effectLst/>
                <a:latin typeface="PT Sans" panose="020B0503020203020204" pitchFamily="34" charset="77"/>
              </a:rPr>
              <a:t>Consolidate all these conditionals in a single expression.</a:t>
            </a:r>
          </a:p>
        </p:txBody>
      </p:sp>
      <p:sp>
        <p:nvSpPr>
          <p:cNvPr id="11" name="TextBox 10">
            <a:extLst>
              <a:ext uri="{FF2B5EF4-FFF2-40B4-BE49-F238E27FC236}">
                <a16:creationId xmlns:a16="http://schemas.microsoft.com/office/drawing/2014/main" id="{99CFE933-60F4-9C47-8DAD-7D1DF56352A0}"/>
              </a:ext>
            </a:extLst>
          </p:cNvPr>
          <p:cNvSpPr txBox="1"/>
          <p:nvPr/>
        </p:nvSpPr>
        <p:spPr>
          <a:xfrm>
            <a:off x="0" y="3297308"/>
            <a:ext cx="5301154" cy="2862322"/>
          </a:xfrm>
          <a:prstGeom prst="rect">
            <a:avLst/>
          </a:prstGeom>
          <a:noFill/>
        </p:spPr>
        <p:txBody>
          <a:bodyPr wrap="square">
            <a:spAutoFit/>
          </a:bodyPr>
          <a:lstStyle/>
          <a:p>
            <a:pPr algn="l"/>
            <a:r>
              <a:rPr lang="en-US" b="1" i="0" dirty="0">
                <a:solidFill>
                  <a:srgbClr val="000000"/>
                </a:solidFill>
                <a:effectLst/>
                <a:latin typeface="PT Sans" panose="020B0503020203020204" pitchFamily="34" charset="77"/>
              </a:rPr>
              <a:t>double</a:t>
            </a:r>
            <a:r>
              <a:rPr lang="en-US" b="0" i="0" dirty="0">
                <a:solidFill>
                  <a:srgbClr val="444444"/>
                </a:solidFill>
                <a:effectLst/>
                <a:latin typeface="PT Sans" panose="020B0503020203020204" pitchFamily="34" charset="77"/>
              </a:rPr>
              <a:t> </a:t>
            </a:r>
            <a:r>
              <a:rPr lang="en-US" b="1" i="0" dirty="0" err="1">
                <a:solidFill>
                  <a:srgbClr val="990000"/>
                </a:solidFill>
                <a:effectLst/>
                <a:latin typeface="PT Sans" panose="020B0503020203020204" pitchFamily="34" charset="77"/>
              </a:rPr>
              <a:t>disabilityAmount</a:t>
            </a:r>
            <a:r>
              <a:rPr lang="en-US" b="0" i="0" dirty="0">
                <a:solidFill>
                  <a:srgbClr val="444444"/>
                </a:solidFill>
                <a:effectLst/>
                <a:latin typeface="PT Sans" panose="020B0503020203020204" pitchFamily="34" charset="77"/>
              </a:rPr>
              <a:t>() { </a:t>
            </a:r>
            <a:r>
              <a:rPr lang="en-US" b="1" i="0" dirty="0">
                <a:solidFill>
                  <a:srgbClr val="000000"/>
                </a:solidFill>
                <a:effectLst/>
                <a:latin typeface="PT Sans" panose="020B0503020203020204" pitchFamily="34" charset="77"/>
              </a:rPr>
              <a:t>if</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seniority</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&lt;</a:t>
            </a:r>
            <a:r>
              <a:rPr lang="en-US" b="0" i="0" dirty="0">
                <a:solidFill>
                  <a:srgbClr val="444444"/>
                </a:solidFill>
                <a:effectLst/>
                <a:latin typeface="PT Sans" panose="020B0503020203020204" pitchFamily="34" charset="77"/>
              </a:rPr>
              <a:t> </a:t>
            </a:r>
            <a:r>
              <a:rPr lang="en-US" b="0" i="0" dirty="0">
                <a:solidFill>
                  <a:srgbClr val="005CC5"/>
                </a:solidFill>
                <a:effectLst/>
                <a:latin typeface="PT Sans" panose="020B0503020203020204" pitchFamily="34" charset="77"/>
              </a:rPr>
              <a:t>2</a:t>
            </a:r>
            <a:r>
              <a:rPr lang="en-US" b="0" i="0" dirty="0">
                <a:solidFill>
                  <a:srgbClr val="444444"/>
                </a:solidFill>
                <a:effectLst/>
                <a:latin typeface="PT Sans" panose="020B0503020203020204" pitchFamily="34" charset="77"/>
              </a:rPr>
              <a:t>) { </a:t>
            </a:r>
            <a:r>
              <a:rPr lang="en-US" b="1" i="0" dirty="0">
                <a:solidFill>
                  <a:srgbClr val="000000"/>
                </a:solidFill>
                <a:effectLst/>
                <a:latin typeface="PT Sans" panose="020B0503020203020204" pitchFamily="34" charset="77"/>
              </a:rPr>
              <a:t>return</a:t>
            </a:r>
            <a:r>
              <a:rPr lang="en-US" b="0" i="0" dirty="0">
                <a:solidFill>
                  <a:srgbClr val="444444"/>
                </a:solidFill>
                <a:effectLst/>
                <a:latin typeface="PT Sans" panose="020B0503020203020204" pitchFamily="34" charset="77"/>
              </a:rPr>
              <a:t> </a:t>
            </a:r>
            <a:r>
              <a:rPr lang="en-US" b="0" i="0" dirty="0">
                <a:solidFill>
                  <a:srgbClr val="005CC5"/>
                </a:solidFill>
                <a:effectLst/>
                <a:latin typeface="PT Sans" panose="020B0503020203020204" pitchFamily="34" charset="77"/>
              </a:rPr>
              <a:t>0</a:t>
            </a:r>
            <a:r>
              <a:rPr lang="en-US" b="0" i="0" dirty="0">
                <a:solidFill>
                  <a:srgbClr val="444444"/>
                </a:solidFill>
                <a:effectLst/>
                <a:latin typeface="PT Sans" panose="020B0503020203020204" pitchFamily="34" charset="77"/>
              </a:rPr>
              <a:t>; } </a:t>
            </a:r>
            <a:r>
              <a:rPr lang="en-US" b="1" i="0" dirty="0">
                <a:solidFill>
                  <a:srgbClr val="000000"/>
                </a:solidFill>
                <a:effectLst/>
                <a:latin typeface="PT Sans" panose="020B0503020203020204" pitchFamily="34" charset="77"/>
              </a:rPr>
              <a:t>if</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monthsDisabled</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&gt;</a:t>
            </a:r>
            <a:r>
              <a:rPr lang="en-US" b="0" i="0" dirty="0">
                <a:solidFill>
                  <a:srgbClr val="444444"/>
                </a:solidFill>
                <a:effectLst/>
                <a:latin typeface="PT Sans" panose="020B0503020203020204" pitchFamily="34" charset="77"/>
              </a:rPr>
              <a:t> </a:t>
            </a:r>
            <a:r>
              <a:rPr lang="en-US" b="0" i="0" dirty="0">
                <a:solidFill>
                  <a:srgbClr val="005CC5"/>
                </a:solidFill>
                <a:effectLst/>
                <a:latin typeface="PT Sans" panose="020B0503020203020204" pitchFamily="34" charset="77"/>
              </a:rPr>
              <a:t>12</a:t>
            </a:r>
            <a:r>
              <a:rPr lang="en-US" b="0" i="0" dirty="0">
                <a:solidFill>
                  <a:srgbClr val="444444"/>
                </a:solidFill>
                <a:effectLst/>
                <a:latin typeface="PT Sans" panose="020B0503020203020204" pitchFamily="34" charset="77"/>
              </a:rPr>
              <a:t>) { </a:t>
            </a:r>
            <a:r>
              <a:rPr lang="en-US" b="1" i="0" dirty="0">
                <a:solidFill>
                  <a:srgbClr val="000000"/>
                </a:solidFill>
                <a:effectLst/>
                <a:latin typeface="PT Sans" panose="020B0503020203020204" pitchFamily="34" charset="77"/>
              </a:rPr>
              <a:t>return</a:t>
            </a:r>
            <a:r>
              <a:rPr lang="en-US" b="0" i="0" dirty="0">
                <a:solidFill>
                  <a:srgbClr val="444444"/>
                </a:solidFill>
                <a:effectLst/>
                <a:latin typeface="PT Sans" panose="020B0503020203020204" pitchFamily="34" charset="77"/>
              </a:rPr>
              <a:t> </a:t>
            </a:r>
            <a:r>
              <a:rPr lang="en-US" b="0" i="0" dirty="0">
                <a:solidFill>
                  <a:srgbClr val="005CC5"/>
                </a:solidFill>
                <a:effectLst/>
                <a:latin typeface="PT Sans" panose="020B0503020203020204" pitchFamily="34" charset="77"/>
              </a:rPr>
              <a:t>0</a:t>
            </a:r>
            <a:r>
              <a:rPr lang="en-US" b="0" i="0" dirty="0">
                <a:solidFill>
                  <a:srgbClr val="444444"/>
                </a:solidFill>
                <a:effectLst/>
                <a:latin typeface="PT Sans" panose="020B0503020203020204" pitchFamily="34" charset="77"/>
              </a:rPr>
              <a:t>; } </a:t>
            </a:r>
            <a:r>
              <a:rPr lang="en-US" b="1" i="0" dirty="0">
                <a:solidFill>
                  <a:srgbClr val="000000"/>
                </a:solidFill>
                <a:effectLst/>
                <a:latin typeface="PT Sans" panose="020B0503020203020204" pitchFamily="34" charset="77"/>
              </a:rPr>
              <a:t>if</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isPartTime</a:t>
            </a:r>
            <a:r>
              <a:rPr lang="en-US" b="0" i="0" dirty="0">
                <a:solidFill>
                  <a:srgbClr val="444444"/>
                </a:solidFill>
                <a:effectLst/>
                <a:latin typeface="PT Sans" panose="020B0503020203020204" pitchFamily="34" charset="77"/>
              </a:rPr>
              <a:t>) { </a:t>
            </a:r>
            <a:r>
              <a:rPr lang="en-US" b="1" i="0" dirty="0">
                <a:solidFill>
                  <a:srgbClr val="000000"/>
                </a:solidFill>
                <a:effectLst/>
                <a:latin typeface="PT Sans" panose="020B0503020203020204" pitchFamily="34" charset="77"/>
              </a:rPr>
              <a:t>return</a:t>
            </a:r>
            <a:r>
              <a:rPr lang="en-US" b="0" i="0" dirty="0">
                <a:solidFill>
                  <a:srgbClr val="444444"/>
                </a:solidFill>
                <a:effectLst/>
                <a:latin typeface="PT Sans" panose="020B0503020203020204" pitchFamily="34" charset="77"/>
              </a:rPr>
              <a:t> </a:t>
            </a:r>
            <a:r>
              <a:rPr lang="en-US" b="0" i="0" dirty="0">
                <a:solidFill>
                  <a:srgbClr val="005CC5"/>
                </a:solidFill>
                <a:effectLst/>
                <a:latin typeface="PT Sans" panose="020B0503020203020204" pitchFamily="34" charset="77"/>
              </a:rPr>
              <a:t>0</a:t>
            </a:r>
            <a:r>
              <a:rPr lang="en-US" b="0" i="0" dirty="0">
                <a:solidFill>
                  <a:srgbClr val="444444"/>
                </a:solidFill>
                <a:effectLst/>
                <a:latin typeface="PT Sans" panose="020B0503020203020204" pitchFamily="34" charset="77"/>
              </a:rPr>
              <a:t>; } </a:t>
            </a:r>
            <a:r>
              <a:rPr lang="en-US" b="0" i="0" dirty="0">
                <a:solidFill>
                  <a:srgbClr val="009900"/>
                </a:solidFill>
                <a:effectLst/>
                <a:latin typeface="PT Sans" panose="020B0503020203020204" pitchFamily="34" charset="77"/>
              </a:rPr>
              <a:t>// Compute the disability amount.</a:t>
            </a:r>
            <a:r>
              <a:rPr lang="en-US" b="0" i="0" dirty="0">
                <a:solidFill>
                  <a:srgbClr val="444444"/>
                </a:solidFill>
                <a:effectLst/>
                <a:latin typeface="PT Sans" panose="020B0503020203020204" pitchFamily="34" charset="77"/>
              </a:rPr>
              <a:t> </a:t>
            </a:r>
            <a:r>
              <a:rPr lang="en-US" b="0" i="0" dirty="0">
                <a:solidFill>
                  <a:srgbClr val="009900"/>
                </a:solidFill>
                <a:effectLst/>
                <a:latin typeface="PT Sans" panose="020B0503020203020204" pitchFamily="34" charset="77"/>
              </a:rPr>
              <a:t>// ...</a:t>
            </a:r>
            <a:r>
              <a:rPr lang="en-US" b="0" i="0" dirty="0">
                <a:solidFill>
                  <a:srgbClr val="444444"/>
                </a:solidFill>
                <a:effectLst/>
                <a:latin typeface="PT Sans" panose="020B0503020203020204" pitchFamily="34" charset="77"/>
              </a:rPr>
              <a:t> }</a:t>
            </a:r>
          </a:p>
          <a:p>
            <a:pPr algn="l"/>
            <a:endParaRPr lang="en-US" dirty="0">
              <a:solidFill>
                <a:srgbClr val="444444"/>
              </a:solidFill>
              <a:latin typeface="PT Sans" panose="020B0503020203020204" pitchFamily="34" charset="77"/>
            </a:endParaRPr>
          </a:p>
          <a:p>
            <a:pPr algn="l"/>
            <a:endParaRPr lang="en-US" b="0" i="0" dirty="0">
              <a:solidFill>
                <a:srgbClr val="444444"/>
              </a:solidFill>
              <a:effectLst/>
              <a:latin typeface="PT Sans" panose="020B0503020203020204" pitchFamily="34" charset="77"/>
            </a:endParaRPr>
          </a:p>
          <a:p>
            <a:pPr algn="l"/>
            <a:endParaRPr lang="en-US" b="0" i="0" dirty="0">
              <a:solidFill>
                <a:srgbClr val="444444"/>
              </a:solidFill>
              <a:effectLst/>
              <a:latin typeface="PT Sans" panose="020B0503020203020204" pitchFamily="34" charset="77"/>
            </a:endParaRPr>
          </a:p>
          <a:p>
            <a:pPr algn="l"/>
            <a:r>
              <a:rPr lang="en-US" b="1" i="0" dirty="0">
                <a:solidFill>
                  <a:srgbClr val="000000"/>
                </a:solidFill>
                <a:effectLst/>
                <a:latin typeface="PT Sans" panose="020B0503020203020204" pitchFamily="34" charset="77"/>
              </a:rPr>
              <a:t>double</a:t>
            </a:r>
            <a:r>
              <a:rPr lang="en-US" b="0" i="0" dirty="0">
                <a:solidFill>
                  <a:srgbClr val="444444"/>
                </a:solidFill>
                <a:effectLst/>
                <a:latin typeface="PT Sans" panose="020B0503020203020204" pitchFamily="34" charset="77"/>
              </a:rPr>
              <a:t> </a:t>
            </a:r>
            <a:r>
              <a:rPr lang="en-US" b="1" i="0" dirty="0" err="1">
                <a:solidFill>
                  <a:srgbClr val="990000"/>
                </a:solidFill>
                <a:effectLst/>
                <a:latin typeface="PT Sans" panose="020B0503020203020204" pitchFamily="34" charset="77"/>
              </a:rPr>
              <a:t>disabilityAmount</a:t>
            </a:r>
            <a:r>
              <a:rPr lang="en-US" b="0" i="0" dirty="0">
                <a:solidFill>
                  <a:srgbClr val="444444"/>
                </a:solidFill>
                <a:effectLst/>
                <a:latin typeface="PT Sans" panose="020B0503020203020204" pitchFamily="34" charset="77"/>
              </a:rPr>
              <a:t>() { </a:t>
            </a:r>
            <a:r>
              <a:rPr lang="en-US" b="1" i="0" dirty="0">
                <a:solidFill>
                  <a:srgbClr val="000000"/>
                </a:solidFill>
                <a:effectLst/>
                <a:latin typeface="PT Sans" panose="020B0503020203020204" pitchFamily="34" charset="77"/>
              </a:rPr>
              <a:t>if</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isNotEligibleForDisability</a:t>
            </a:r>
            <a:r>
              <a:rPr lang="en-US" b="0" i="0" dirty="0">
                <a:solidFill>
                  <a:srgbClr val="444444"/>
                </a:solidFill>
                <a:effectLst/>
                <a:latin typeface="PT Sans" panose="020B0503020203020204" pitchFamily="34" charset="77"/>
              </a:rPr>
              <a:t>()) { </a:t>
            </a:r>
            <a:r>
              <a:rPr lang="en-US" b="1" i="0" dirty="0">
                <a:solidFill>
                  <a:srgbClr val="000000"/>
                </a:solidFill>
                <a:effectLst/>
                <a:latin typeface="PT Sans" panose="020B0503020203020204" pitchFamily="34" charset="77"/>
              </a:rPr>
              <a:t>return</a:t>
            </a:r>
            <a:r>
              <a:rPr lang="en-US" b="0" i="0" dirty="0">
                <a:solidFill>
                  <a:srgbClr val="444444"/>
                </a:solidFill>
                <a:effectLst/>
                <a:latin typeface="PT Sans" panose="020B0503020203020204" pitchFamily="34" charset="77"/>
              </a:rPr>
              <a:t> </a:t>
            </a:r>
            <a:r>
              <a:rPr lang="en-US" b="0" i="0" dirty="0">
                <a:solidFill>
                  <a:srgbClr val="005CC5"/>
                </a:solidFill>
                <a:effectLst/>
                <a:latin typeface="PT Sans" panose="020B0503020203020204" pitchFamily="34" charset="77"/>
              </a:rPr>
              <a:t>0</a:t>
            </a:r>
            <a:r>
              <a:rPr lang="en-US" b="0" i="0" dirty="0">
                <a:solidFill>
                  <a:srgbClr val="444444"/>
                </a:solidFill>
                <a:effectLst/>
                <a:latin typeface="PT Sans" panose="020B0503020203020204" pitchFamily="34" charset="77"/>
              </a:rPr>
              <a:t>; } </a:t>
            </a:r>
            <a:r>
              <a:rPr lang="en-US" b="0" i="0" dirty="0">
                <a:solidFill>
                  <a:srgbClr val="009900"/>
                </a:solidFill>
                <a:effectLst/>
                <a:latin typeface="PT Sans" panose="020B0503020203020204" pitchFamily="34" charset="77"/>
              </a:rPr>
              <a:t>// Compute the disability amount.</a:t>
            </a:r>
            <a:r>
              <a:rPr lang="en-US" b="0" i="0" dirty="0">
                <a:solidFill>
                  <a:srgbClr val="444444"/>
                </a:solidFill>
                <a:effectLst/>
                <a:latin typeface="PT Sans" panose="020B0503020203020204" pitchFamily="34" charset="77"/>
              </a:rPr>
              <a:t> </a:t>
            </a:r>
            <a:r>
              <a:rPr lang="en-US" b="0" i="0" dirty="0">
                <a:solidFill>
                  <a:srgbClr val="009900"/>
                </a:solidFill>
                <a:effectLst/>
                <a:latin typeface="PT Sans" panose="020B0503020203020204" pitchFamily="34" charset="77"/>
              </a:rPr>
              <a:t>// ...</a:t>
            </a:r>
            <a:r>
              <a:rPr lang="en-US" b="0" i="0" dirty="0">
                <a:solidFill>
                  <a:srgbClr val="444444"/>
                </a:solidFill>
                <a:effectLst/>
                <a:latin typeface="PT Sans" panose="020B0503020203020204" pitchFamily="34" charset="77"/>
              </a:rPr>
              <a:t> }</a:t>
            </a:r>
          </a:p>
        </p:txBody>
      </p:sp>
      <p:sp>
        <p:nvSpPr>
          <p:cNvPr id="12" name="TextBox 11">
            <a:extLst>
              <a:ext uri="{FF2B5EF4-FFF2-40B4-BE49-F238E27FC236}">
                <a16:creationId xmlns:a16="http://schemas.microsoft.com/office/drawing/2014/main" id="{E0C9AE22-9303-B74D-A9A6-E319836544D0}"/>
              </a:ext>
            </a:extLst>
          </p:cNvPr>
          <p:cNvSpPr txBox="1"/>
          <p:nvPr/>
        </p:nvSpPr>
        <p:spPr>
          <a:xfrm>
            <a:off x="5433848" y="1007065"/>
            <a:ext cx="6138040" cy="5047536"/>
          </a:xfrm>
          <a:prstGeom prst="rect">
            <a:avLst/>
          </a:prstGeom>
          <a:noFill/>
        </p:spPr>
        <p:txBody>
          <a:bodyPr wrap="square">
            <a:spAutoFit/>
          </a:bodyPr>
          <a:lstStyle/>
          <a:p>
            <a:pPr algn="l"/>
            <a:r>
              <a:rPr lang="en-US" sz="1400" b="1" i="0" dirty="0">
                <a:solidFill>
                  <a:srgbClr val="444444"/>
                </a:solidFill>
                <a:effectLst/>
                <a:latin typeface="PT Sans" panose="020B0503020203020204" pitchFamily="34" charset="77"/>
              </a:rPr>
              <a:t>Why Refactor</a:t>
            </a:r>
          </a:p>
          <a:p>
            <a:pPr algn="l"/>
            <a:r>
              <a:rPr lang="en-US" sz="1400" b="0" i="0" dirty="0">
                <a:solidFill>
                  <a:srgbClr val="444444"/>
                </a:solidFill>
                <a:effectLst/>
                <a:latin typeface="PT Sans" panose="020B0503020203020204" pitchFamily="34" charset="77"/>
              </a:rPr>
              <a:t>Your code contains many alternating operators that perform identical actions. It isn’t clear why the operators are split up.</a:t>
            </a:r>
          </a:p>
          <a:p>
            <a:pPr algn="l"/>
            <a:r>
              <a:rPr lang="en-US" sz="1400" b="0" i="0" dirty="0">
                <a:solidFill>
                  <a:srgbClr val="444444"/>
                </a:solidFill>
                <a:effectLst/>
                <a:latin typeface="PT Sans" panose="020B0503020203020204" pitchFamily="34" charset="77"/>
              </a:rPr>
              <a:t>The main purpose of consolidation is to extract the conditional to a separate method for greater clarity.</a:t>
            </a:r>
          </a:p>
          <a:p>
            <a:pPr algn="l"/>
            <a:r>
              <a:rPr lang="en-US" sz="1400" b="1" i="0" dirty="0">
                <a:solidFill>
                  <a:srgbClr val="444444"/>
                </a:solidFill>
                <a:effectLst/>
                <a:latin typeface="PT Sans" panose="020B0503020203020204" pitchFamily="34" charset="77"/>
              </a:rPr>
              <a:t>Benefits</a:t>
            </a:r>
          </a:p>
          <a:p>
            <a:pPr algn="l">
              <a:buFont typeface="Arial" panose="020B0604020202020204" pitchFamily="34" charset="0"/>
              <a:buChar char="•"/>
            </a:pPr>
            <a:r>
              <a:rPr lang="en-US" sz="1400" b="0" i="0" dirty="0">
                <a:solidFill>
                  <a:srgbClr val="444444"/>
                </a:solidFill>
                <a:effectLst/>
                <a:latin typeface="PT Sans" panose="020B0503020203020204" pitchFamily="34" charset="77"/>
              </a:rPr>
              <a:t>Eliminates duplicate control flow code. Combining multiple conditionals that have the same “destination” helps to show that you’re doing only one complicated check leading to one action.</a:t>
            </a:r>
          </a:p>
          <a:p>
            <a:pPr algn="l">
              <a:buFont typeface="Arial" panose="020B0604020202020204" pitchFamily="34" charset="0"/>
              <a:buChar char="•"/>
            </a:pPr>
            <a:r>
              <a:rPr lang="en-US" sz="1400" b="0" i="0" dirty="0">
                <a:solidFill>
                  <a:srgbClr val="444444"/>
                </a:solidFill>
                <a:effectLst/>
                <a:latin typeface="PT Sans" panose="020B0503020203020204" pitchFamily="34" charset="77"/>
              </a:rPr>
              <a:t>By consolidating all operators, you can now isolate this complex expression in a new method with a name that explains the conditional’s purpose.</a:t>
            </a:r>
          </a:p>
          <a:p>
            <a:pPr algn="l"/>
            <a:r>
              <a:rPr lang="en-US" sz="1400" b="1" i="0" dirty="0">
                <a:solidFill>
                  <a:srgbClr val="444444"/>
                </a:solidFill>
                <a:effectLst/>
                <a:latin typeface="PT Sans" panose="020B0503020203020204" pitchFamily="34" charset="77"/>
              </a:rPr>
              <a:t>How to Refactor</a:t>
            </a:r>
          </a:p>
          <a:p>
            <a:pPr algn="l"/>
            <a:r>
              <a:rPr lang="en-US" sz="1400" b="0" i="0" dirty="0">
                <a:solidFill>
                  <a:srgbClr val="444444"/>
                </a:solidFill>
                <a:effectLst/>
                <a:latin typeface="PT Sans" panose="020B0503020203020204" pitchFamily="34" charset="77"/>
              </a:rPr>
              <a:t>Before refactoring, make sure that the conditionals don’t have any “side effects” or otherwise modify something, instead of simply returning values. Side effects may be hiding in the code executed inside the operator itself, such as when something is added to a variable based on the results of a conditional.</a:t>
            </a:r>
          </a:p>
          <a:p>
            <a:pPr algn="l">
              <a:buFont typeface="+mj-lt"/>
              <a:buAutoNum type="arabicPeriod"/>
            </a:pPr>
            <a:r>
              <a:rPr lang="en-US" sz="1400" b="0" i="0" dirty="0">
                <a:solidFill>
                  <a:srgbClr val="444444"/>
                </a:solidFill>
                <a:effectLst/>
                <a:latin typeface="PT Sans" panose="020B0503020203020204" pitchFamily="34" charset="77"/>
              </a:rPr>
              <a:t>Consolidate the conditionals in a single expression by using and and or. As a general rule when consolidating:</a:t>
            </a:r>
          </a:p>
          <a:p>
            <a:pPr marL="742950" lvl="1" indent="-285750" algn="l">
              <a:buFont typeface="+mj-lt"/>
              <a:buAutoNum type="arabicPeriod"/>
            </a:pPr>
            <a:r>
              <a:rPr lang="en-US" sz="1400" b="0" i="0" dirty="0">
                <a:solidFill>
                  <a:srgbClr val="444444"/>
                </a:solidFill>
                <a:effectLst/>
                <a:latin typeface="PT Sans" panose="020B0503020203020204" pitchFamily="34" charset="77"/>
              </a:rPr>
              <a:t>Nested conditionals are joined using and.</a:t>
            </a:r>
          </a:p>
          <a:p>
            <a:pPr marL="742950" lvl="1" indent="-285750" algn="l">
              <a:buFont typeface="+mj-lt"/>
              <a:buAutoNum type="arabicPeriod"/>
            </a:pPr>
            <a:r>
              <a:rPr lang="en-US" sz="1400" b="0" i="0" dirty="0">
                <a:solidFill>
                  <a:srgbClr val="444444"/>
                </a:solidFill>
                <a:effectLst/>
                <a:latin typeface="PT Sans" panose="020B0503020203020204" pitchFamily="34" charset="77"/>
              </a:rPr>
              <a:t>Consecutive conditionals are joined with or.</a:t>
            </a:r>
          </a:p>
          <a:p>
            <a:pPr algn="l">
              <a:buFont typeface="+mj-lt"/>
              <a:buAutoNum type="arabicPeriod"/>
            </a:pPr>
            <a:r>
              <a:rPr lang="en-US" sz="1400" b="0" i="0" dirty="0">
                <a:solidFill>
                  <a:srgbClr val="444444"/>
                </a:solidFill>
                <a:effectLst/>
                <a:latin typeface="PT Sans" panose="020B0503020203020204" pitchFamily="34" charset="77"/>
              </a:rPr>
              <a:t>Perform </a:t>
            </a:r>
            <a:r>
              <a:rPr lang="en-US" sz="1400" b="1" i="0" u="none" strike="noStrike" dirty="0">
                <a:solidFill>
                  <a:srgbClr val="444444"/>
                </a:solidFill>
                <a:effectLst/>
                <a:latin typeface="PT Sans" panose="020B0503020203020204" pitchFamily="34" charset="77"/>
                <a:hlinkClick r:id="rId2"/>
              </a:rPr>
              <a:t>Extract Method</a:t>
            </a:r>
            <a:r>
              <a:rPr lang="en-US" sz="1400" b="0" i="0" dirty="0">
                <a:solidFill>
                  <a:srgbClr val="444444"/>
                </a:solidFill>
                <a:effectLst/>
                <a:latin typeface="PT Sans" panose="020B0503020203020204" pitchFamily="34" charset="77"/>
              </a:rPr>
              <a:t> on the operator conditions and give the method a name that reflects the expression’s purpose.</a:t>
            </a:r>
          </a:p>
        </p:txBody>
      </p:sp>
    </p:spTree>
    <p:extLst>
      <p:ext uri="{BB962C8B-B14F-4D97-AF65-F5344CB8AC3E}">
        <p14:creationId xmlns:p14="http://schemas.microsoft.com/office/powerpoint/2010/main" val="335988454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dirty="0">
                <a:solidFill>
                  <a:srgbClr val="FFFFFF"/>
                </a:solidFill>
              </a:rPr>
              <a:t>Method Extractor</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330401449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dirty="0">
                <a:solidFill>
                  <a:srgbClr val="FFFFFF"/>
                </a:solidFill>
              </a:rPr>
              <a:t>Consolidate Duplicate Conditional Fragments</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166360795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4B31CFC-70C2-CB49-BBE9-413ED16DF9D6}"/>
              </a:ext>
            </a:extLst>
          </p:cNvPr>
          <p:cNvSpPr txBox="1">
            <a:spLocks/>
          </p:cNvSpPr>
          <p:nvPr/>
        </p:nvSpPr>
        <p:spPr>
          <a:xfrm>
            <a:off x="243051" y="306058"/>
            <a:ext cx="2288627" cy="906627"/>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Simplifying Condition Expressions</a:t>
            </a:r>
            <a:endParaRPr lang="en-EG" sz="1200" dirty="0"/>
          </a:p>
        </p:txBody>
      </p:sp>
      <p:sp>
        <p:nvSpPr>
          <p:cNvPr id="4" name="Title 1">
            <a:extLst>
              <a:ext uri="{FF2B5EF4-FFF2-40B4-BE49-F238E27FC236}">
                <a16:creationId xmlns:a16="http://schemas.microsoft.com/office/drawing/2014/main" id="{3CC399FB-4A24-9B4A-8DE6-794DEAEF36B3}"/>
              </a:ext>
            </a:extLst>
          </p:cNvPr>
          <p:cNvSpPr txBox="1">
            <a:spLocks/>
          </p:cNvSpPr>
          <p:nvPr/>
        </p:nvSpPr>
        <p:spPr>
          <a:xfrm>
            <a:off x="3012527" y="306058"/>
            <a:ext cx="2288627" cy="906627"/>
          </a:xfrm>
          <a:prstGeom prst="rect">
            <a:avLst/>
          </a:prstGeom>
          <a:solidFill>
            <a:schemeClr val="accent2">
              <a:lumMod val="20000"/>
              <a:lumOff val="80000"/>
            </a:schemeClr>
          </a:solidFill>
        </p:spPr>
        <p:txBody>
          <a:bodyPr vert="horz" lIns="91440" tIns="45720" rIns="91440" bIns="45720" rtlCol="0" anchor="ctr">
            <a:normAutofit fontScale="4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Consolidate Duplicate Conditional Fragments</a:t>
            </a:r>
          </a:p>
        </p:txBody>
      </p:sp>
      <p:sp>
        <p:nvSpPr>
          <p:cNvPr id="2" name="TextBox 1">
            <a:extLst>
              <a:ext uri="{FF2B5EF4-FFF2-40B4-BE49-F238E27FC236}">
                <a16:creationId xmlns:a16="http://schemas.microsoft.com/office/drawing/2014/main" id="{9EEAAD62-8D75-AF4F-83A2-7560D03D2E2C}"/>
              </a:ext>
            </a:extLst>
          </p:cNvPr>
          <p:cNvSpPr txBox="1"/>
          <p:nvPr/>
        </p:nvSpPr>
        <p:spPr>
          <a:xfrm>
            <a:off x="138278" y="1397675"/>
            <a:ext cx="5748497" cy="1200329"/>
          </a:xfrm>
          <a:prstGeom prst="rect">
            <a:avLst/>
          </a:prstGeom>
          <a:noFill/>
        </p:spPr>
        <p:txBody>
          <a:bodyPr wrap="none" rtlCol="0">
            <a:spAutoFit/>
          </a:bodyPr>
          <a:lstStyle/>
          <a:p>
            <a:r>
              <a:rPr lang="en-US" b="1" dirty="0"/>
              <a:t>Problem</a:t>
            </a:r>
          </a:p>
          <a:p>
            <a:r>
              <a:rPr lang="en-US" dirty="0"/>
              <a:t>Identical code can be found in all branches of a conditional.</a:t>
            </a:r>
          </a:p>
          <a:p>
            <a:r>
              <a:rPr lang="en-US" b="1" dirty="0"/>
              <a:t>Solution</a:t>
            </a:r>
          </a:p>
          <a:p>
            <a:r>
              <a:rPr lang="en-US" dirty="0"/>
              <a:t>Move the code outside of the conditional.</a:t>
            </a:r>
          </a:p>
        </p:txBody>
      </p:sp>
      <p:sp>
        <p:nvSpPr>
          <p:cNvPr id="10" name="TextBox 9">
            <a:extLst>
              <a:ext uri="{FF2B5EF4-FFF2-40B4-BE49-F238E27FC236}">
                <a16:creationId xmlns:a16="http://schemas.microsoft.com/office/drawing/2014/main" id="{6B20BCEB-13AB-7F43-943E-FBD74EEABEE8}"/>
              </a:ext>
            </a:extLst>
          </p:cNvPr>
          <p:cNvSpPr txBox="1"/>
          <p:nvPr/>
        </p:nvSpPr>
        <p:spPr>
          <a:xfrm>
            <a:off x="243051" y="2782994"/>
            <a:ext cx="5058103" cy="2031325"/>
          </a:xfrm>
          <a:prstGeom prst="rect">
            <a:avLst/>
          </a:prstGeom>
          <a:noFill/>
        </p:spPr>
        <p:txBody>
          <a:bodyPr wrap="square">
            <a:spAutoFit/>
          </a:bodyPr>
          <a:lstStyle/>
          <a:p>
            <a:pPr algn="l"/>
            <a:r>
              <a:rPr lang="en-US" b="1" i="0" dirty="0">
                <a:solidFill>
                  <a:srgbClr val="000000"/>
                </a:solidFill>
                <a:effectLst/>
                <a:latin typeface="PT Sans" panose="020B0503020203020204" pitchFamily="34" charset="77"/>
              </a:rPr>
              <a:t>if</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isSpecialDeal</a:t>
            </a:r>
            <a:r>
              <a:rPr lang="en-US" b="0" i="0" dirty="0">
                <a:solidFill>
                  <a:srgbClr val="444444"/>
                </a:solidFill>
                <a:effectLst/>
                <a:latin typeface="PT Sans" panose="020B0503020203020204" pitchFamily="34" charset="77"/>
              </a:rPr>
              <a:t>()) { </a:t>
            </a:r>
            <a:r>
              <a:rPr lang="en-US" b="0" i="0" dirty="0">
                <a:solidFill>
                  <a:srgbClr val="000000"/>
                </a:solidFill>
                <a:effectLst/>
                <a:latin typeface="PT Sans" panose="020B0503020203020204" pitchFamily="34" charset="77"/>
              </a:rPr>
              <a:t>total</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price</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a:solidFill>
                  <a:srgbClr val="005CC5"/>
                </a:solidFill>
                <a:effectLst/>
                <a:latin typeface="PT Sans" panose="020B0503020203020204" pitchFamily="34" charset="77"/>
              </a:rPr>
              <a:t>0.95</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send</a:t>
            </a:r>
            <a:r>
              <a:rPr lang="en-US" b="0" i="0" dirty="0">
                <a:solidFill>
                  <a:srgbClr val="444444"/>
                </a:solidFill>
                <a:effectLst/>
                <a:latin typeface="PT Sans" panose="020B0503020203020204" pitchFamily="34" charset="77"/>
              </a:rPr>
              <a:t>(); } </a:t>
            </a:r>
            <a:r>
              <a:rPr lang="en-US" b="1" i="0" dirty="0">
                <a:solidFill>
                  <a:srgbClr val="000000"/>
                </a:solidFill>
                <a:effectLst/>
                <a:latin typeface="PT Sans" panose="020B0503020203020204" pitchFamily="34" charset="77"/>
              </a:rPr>
              <a:t>else</a:t>
            </a:r>
            <a:r>
              <a:rPr lang="en-US" b="0" i="0" dirty="0">
                <a:solidFill>
                  <a:srgbClr val="444444"/>
                </a:solidFill>
                <a:effectLst/>
                <a:latin typeface="PT Sans" panose="020B0503020203020204" pitchFamily="34" charset="77"/>
              </a:rPr>
              <a:t> { </a:t>
            </a:r>
            <a:r>
              <a:rPr lang="en-US" b="0" i="0" dirty="0">
                <a:solidFill>
                  <a:srgbClr val="000000"/>
                </a:solidFill>
                <a:effectLst/>
                <a:latin typeface="PT Sans" panose="020B0503020203020204" pitchFamily="34" charset="77"/>
              </a:rPr>
              <a:t>total</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price</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a:solidFill>
                  <a:srgbClr val="005CC5"/>
                </a:solidFill>
                <a:effectLst/>
                <a:latin typeface="PT Sans" panose="020B0503020203020204" pitchFamily="34" charset="77"/>
              </a:rPr>
              <a:t>0.98</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send</a:t>
            </a:r>
            <a:r>
              <a:rPr lang="en-US" b="0" i="0" dirty="0">
                <a:solidFill>
                  <a:srgbClr val="444444"/>
                </a:solidFill>
                <a:effectLst/>
                <a:latin typeface="PT Sans" panose="020B0503020203020204" pitchFamily="34" charset="77"/>
              </a:rPr>
              <a:t>(); }</a:t>
            </a:r>
          </a:p>
          <a:p>
            <a:pPr algn="l"/>
            <a:endParaRPr lang="en-US" dirty="0">
              <a:solidFill>
                <a:srgbClr val="444444"/>
              </a:solidFill>
              <a:latin typeface="PT Sans" panose="020B0503020203020204" pitchFamily="34" charset="77"/>
            </a:endParaRPr>
          </a:p>
          <a:p>
            <a:pPr algn="l"/>
            <a:endParaRPr lang="en-US" b="0" i="0" dirty="0">
              <a:solidFill>
                <a:srgbClr val="444444"/>
              </a:solidFill>
              <a:effectLst/>
              <a:latin typeface="PT Sans" panose="020B0503020203020204" pitchFamily="34" charset="77"/>
            </a:endParaRPr>
          </a:p>
          <a:p>
            <a:pPr algn="l"/>
            <a:endParaRPr lang="en-US" b="0" i="0" dirty="0">
              <a:solidFill>
                <a:srgbClr val="444444"/>
              </a:solidFill>
              <a:effectLst/>
              <a:latin typeface="PT Sans" panose="020B0503020203020204" pitchFamily="34" charset="77"/>
            </a:endParaRPr>
          </a:p>
          <a:p>
            <a:pPr algn="l"/>
            <a:r>
              <a:rPr lang="en-US" b="1" i="0" dirty="0">
                <a:solidFill>
                  <a:srgbClr val="000000"/>
                </a:solidFill>
                <a:effectLst/>
                <a:latin typeface="PT Sans" panose="020B0503020203020204" pitchFamily="34" charset="77"/>
              </a:rPr>
              <a:t>if</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isSpecialDeal</a:t>
            </a:r>
            <a:r>
              <a:rPr lang="en-US" b="0" i="0" dirty="0">
                <a:solidFill>
                  <a:srgbClr val="444444"/>
                </a:solidFill>
                <a:effectLst/>
                <a:latin typeface="PT Sans" panose="020B0503020203020204" pitchFamily="34" charset="77"/>
              </a:rPr>
              <a:t>()) { </a:t>
            </a:r>
            <a:r>
              <a:rPr lang="en-US" b="0" i="0" dirty="0">
                <a:solidFill>
                  <a:srgbClr val="000000"/>
                </a:solidFill>
                <a:effectLst/>
                <a:latin typeface="PT Sans" panose="020B0503020203020204" pitchFamily="34" charset="77"/>
              </a:rPr>
              <a:t>total</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price</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a:solidFill>
                  <a:srgbClr val="005CC5"/>
                </a:solidFill>
                <a:effectLst/>
                <a:latin typeface="PT Sans" panose="020B0503020203020204" pitchFamily="34" charset="77"/>
              </a:rPr>
              <a:t>0.95</a:t>
            </a:r>
            <a:r>
              <a:rPr lang="en-US" b="0" i="0" dirty="0">
                <a:solidFill>
                  <a:srgbClr val="444444"/>
                </a:solidFill>
                <a:effectLst/>
                <a:latin typeface="PT Sans" panose="020B0503020203020204" pitchFamily="34" charset="77"/>
              </a:rPr>
              <a:t>; } </a:t>
            </a:r>
            <a:r>
              <a:rPr lang="en-US" b="1" i="0" dirty="0">
                <a:solidFill>
                  <a:srgbClr val="000000"/>
                </a:solidFill>
                <a:effectLst/>
                <a:latin typeface="PT Sans" panose="020B0503020203020204" pitchFamily="34" charset="77"/>
              </a:rPr>
              <a:t>else</a:t>
            </a:r>
            <a:r>
              <a:rPr lang="en-US" b="0" i="0" dirty="0">
                <a:solidFill>
                  <a:srgbClr val="444444"/>
                </a:solidFill>
                <a:effectLst/>
                <a:latin typeface="PT Sans" panose="020B0503020203020204" pitchFamily="34" charset="77"/>
              </a:rPr>
              <a:t> { </a:t>
            </a:r>
            <a:r>
              <a:rPr lang="en-US" b="0" i="0" dirty="0">
                <a:solidFill>
                  <a:srgbClr val="000000"/>
                </a:solidFill>
                <a:effectLst/>
                <a:latin typeface="PT Sans" panose="020B0503020203020204" pitchFamily="34" charset="77"/>
              </a:rPr>
              <a:t>total</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price</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a:solidFill>
                  <a:srgbClr val="005CC5"/>
                </a:solidFill>
                <a:effectLst/>
                <a:latin typeface="PT Sans" panose="020B0503020203020204" pitchFamily="34" charset="77"/>
              </a:rPr>
              <a:t>0.98</a:t>
            </a:r>
            <a:r>
              <a:rPr lang="en-US" b="0" i="0" dirty="0">
                <a:solidFill>
                  <a:srgbClr val="444444"/>
                </a:solidFill>
                <a:effectLst/>
                <a:latin typeface="PT Sans" panose="020B0503020203020204" pitchFamily="34" charset="77"/>
              </a:rPr>
              <a:t>; } </a:t>
            </a:r>
            <a:r>
              <a:rPr lang="en-US" b="0" i="0" dirty="0">
                <a:solidFill>
                  <a:srgbClr val="000000"/>
                </a:solidFill>
                <a:effectLst/>
                <a:latin typeface="PT Sans" panose="020B0503020203020204" pitchFamily="34" charset="77"/>
              </a:rPr>
              <a:t>send</a:t>
            </a:r>
            <a:r>
              <a:rPr lang="en-US" b="0" i="0" dirty="0">
                <a:solidFill>
                  <a:srgbClr val="444444"/>
                </a:solidFill>
                <a:effectLst/>
                <a:latin typeface="PT Sans" panose="020B0503020203020204" pitchFamily="34" charset="77"/>
              </a:rPr>
              <a:t>();</a:t>
            </a:r>
          </a:p>
        </p:txBody>
      </p:sp>
      <p:sp>
        <p:nvSpPr>
          <p:cNvPr id="13" name="TextBox 12">
            <a:extLst>
              <a:ext uri="{FF2B5EF4-FFF2-40B4-BE49-F238E27FC236}">
                <a16:creationId xmlns:a16="http://schemas.microsoft.com/office/drawing/2014/main" id="{5E9A46A5-8F44-344A-8AA6-A564DB64CA6A}"/>
              </a:ext>
            </a:extLst>
          </p:cNvPr>
          <p:cNvSpPr txBox="1"/>
          <p:nvPr/>
        </p:nvSpPr>
        <p:spPr>
          <a:xfrm>
            <a:off x="5928819" y="675143"/>
            <a:ext cx="6138040" cy="5355312"/>
          </a:xfrm>
          <a:prstGeom prst="rect">
            <a:avLst/>
          </a:prstGeom>
          <a:noFill/>
        </p:spPr>
        <p:txBody>
          <a:bodyPr wrap="square">
            <a:spAutoFit/>
          </a:bodyPr>
          <a:lstStyle/>
          <a:p>
            <a:pPr algn="l"/>
            <a:r>
              <a:rPr lang="en-US" b="1" i="0" dirty="0">
                <a:solidFill>
                  <a:srgbClr val="444444"/>
                </a:solidFill>
                <a:effectLst/>
                <a:latin typeface="PT Sans" panose="020B0503020203020204" pitchFamily="34" charset="77"/>
              </a:rPr>
              <a:t>Why Refactor</a:t>
            </a:r>
          </a:p>
          <a:p>
            <a:pPr algn="l"/>
            <a:r>
              <a:rPr lang="en-US" b="0" i="0" dirty="0">
                <a:solidFill>
                  <a:srgbClr val="444444"/>
                </a:solidFill>
                <a:effectLst/>
                <a:latin typeface="PT Sans" panose="020B0503020203020204" pitchFamily="34" charset="77"/>
              </a:rPr>
              <a:t>Duplicate code is found inside all branches of a conditional, often as the result of evolution of the code within the conditional branches. Team development can be a contributing factor to this.</a:t>
            </a:r>
          </a:p>
          <a:p>
            <a:pPr algn="l"/>
            <a:r>
              <a:rPr lang="en-US" b="1" i="0" dirty="0">
                <a:solidFill>
                  <a:srgbClr val="444444"/>
                </a:solidFill>
                <a:effectLst/>
                <a:latin typeface="PT Sans" panose="020B0503020203020204" pitchFamily="34" charset="77"/>
              </a:rPr>
              <a:t>Benefits</a:t>
            </a:r>
          </a:p>
          <a:p>
            <a:pPr algn="l">
              <a:buFont typeface="Arial" panose="020B0604020202020204" pitchFamily="34" charset="0"/>
              <a:buChar char="•"/>
            </a:pPr>
            <a:r>
              <a:rPr lang="en-US" b="0" i="0" dirty="0">
                <a:solidFill>
                  <a:srgbClr val="444444"/>
                </a:solidFill>
                <a:effectLst/>
                <a:latin typeface="PT Sans" panose="020B0503020203020204" pitchFamily="34" charset="77"/>
              </a:rPr>
              <a:t>Code deduplication.</a:t>
            </a:r>
          </a:p>
          <a:p>
            <a:pPr algn="l"/>
            <a:r>
              <a:rPr lang="en-US" b="1" i="0" dirty="0">
                <a:solidFill>
                  <a:srgbClr val="444444"/>
                </a:solidFill>
                <a:effectLst/>
                <a:latin typeface="PT Sans" panose="020B0503020203020204" pitchFamily="34" charset="77"/>
              </a:rPr>
              <a:t>How to Refactor</a:t>
            </a:r>
          </a:p>
          <a:p>
            <a:pPr algn="l">
              <a:buFont typeface="+mj-lt"/>
              <a:buAutoNum type="arabicPeriod"/>
            </a:pPr>
            <a:r>
              <a:rPr lang="en-US" b="0" i="0" dirty="0">
                <a:solidFill>
                  <a:srgbClr val="444444"/>
                </a:solidFill>
                <a:effectLst/>
                <a:latin typeface="PT Sans" panose="020B0503020203020204" pitchFamily="34" charset="77"/>
              </a:rPr>
              <a:t>If the duplicated code is at the beginning of the conditional branches, move the code to a place before the conditional.</a:t>
            </a:r>
          </a:p>
          <a:p>
            <a:pPr algn="l">
              <a:buFont typeface="+mj-lt"/>
              <a:buAutoNum type="arabicPeriod"/>
            </a:pPr>
            <a:r>
              <a:rPr lang="en-US" b="0" i="0" dirty="0">
                <a:solidFill>
                  <a:srgbClr val="444444"/>
                </a:solidFill>
                <a:effectLst/>
                <a:latin typeface="PT Sans" panose="020B0503020203020204" pitchFamily="34" charset="77"/>
              </a:rPr>
              <a:t>If the code is executed at the end of the branches, place it after the conditional.</a:t>
            </a:r>
          </a:p>
          <a:p>
            <a:pPr algn="l">
              <a:buFont typeface="+mj-lt"/>
              <a:buAutoNum type="arabicPeriod"/>
            </a:pPr>
            <a:r>
              <a:rPr lang="en-US" b="0" i="0" dirty="0">
                <a:solidFill>
                  <a:srgbClr val="444444"/>
                </a:solidFill>
                <a:effectLst/>
                <a:latin typeface="PT Sans" panose="020B0503020203020204" pitchFamily="34" charset="77"/>
              </a:rPr>
              <a:t>If the duplicate code is randomly situated inside the branches, first try to move the code to the beginning or end of the branch, depending on whether it changes the result of the subsequent code.</a:t>
            </a:r>
          </a:p>
          <a:p>
            <a:pPr algn="l">
              <a:buFont typeface="+mj-lt"/>
              <a:buAutoNum type="arabicPeriod"/>
            </a:pPr>
            <a:r>
              <a:rPr lang="en-US" b="0" i="0" dirty="0">
                <a:solidFill>
                  <a:srgbClr val="444444"/>
                </a:solidFill>
                <a:effectLst/>
                <a:latin typeface="PT Sans" panose="020B0503020203020204" pitchFamily="34" charset="77"/>
              </a:rPr>
              <a:t>If appropriate and the duplicate code is longer than one line, try using </a:t>
            </a:r>
            <a:r>
              <a:rPr lang="en-US" b="1" i="0" u="none" strike="noStrike" dirty="0">
                <a:solidFill>
                  <a:srgbClr val="EA6153"/>
                </a:solidFill>
                <a:effectLst/>
                <a:latin typeface="PT Sans" panose="020B0503020203020204" pitchFamily="34" charset="77"/>
                <a:hlinkClick r:id="rId2"/>
              </a:rPr>
              <a:t>Extract Method</a:t>
            </a:r>
            <a:endParaRPr lang="en-US" b="0" i="0" dirty="0">
              <a:solidFill>
                <a:srgbClr val="444444"/>
              </a:solidFill>
              <a:effectLst/>
              <a:latin typeface="PT Sans" panose="020B0503020203020204" pitchFamily="34" charset="77"/>
            </a:endParaRPr>
          </a:p>
        </p:txBody>
      </p:sp>
    </p:spTree>
    <p:extLst>
      <p:ext uri="{BB962C8B-B14F-4D97-AF65-F5344CB8AC3E}">
        <p14:creationId xmlns:p14="http://schemas.microsoft.com/office/powerpoint/2010/main" val="169706971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9">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A69349-6269-3544-8E04-1985D6CECE33}"/>
              </a:ext>
            </a:extLst>
          </p:cNvPr>
          <p:cNvSpPr>
            <a:spLocks noGrp="1"/>
          </p:cNvSpPr>
          <p:nvPr>
            <p:ph type="ctrTitle"/>
          </p:nvPr>
        </p:nvSpPr>
        <p:spPr>
          <a:xfrm>
            <a:off x="1848465" y="3298722"/>
            <a:ext cx="8495070" cy="1784402"/>
          </a:xfrm>
        </p:spPr>
        <p:txBody>
          <a:bodyPr anchor="b">
            <a:normAutofit/>
          </a:bodyPr>
          <a:lstStyle/>
          <a:p>
            <a:r>
              <a:rPr lang="en-EG" dirty="0">
                <a:solidFill>
                  <a:srgbClr val="FFFFFF"/>
                </a:solidFill>
              </a:rPr>
              <a:t>Code Smells</a:t>
            </a:r>
          </a:p>
        </p:txBody>
      </p:sp>
      <p:sp>
        <p:nvSpPr>
          <p:cNvPr id="3" name="Subtitle 2">
            <a:extLst>
              <a:ext uri="{FF2B5EF4-FFF2-40B4-BE49-F238E27FC236}">
                <a16:creationId xmlns:a16="http://schemas.microsoft.com/office/drawing/2014/main" id="{A74F60AA-E13C-034D-9451-D05BC81E8F80}"/>
              </a:ext>
            </a:extLst>
          </p:cNvPr>
          <p:cNvSpPr>
            <a:spLocks noGrp="1"/>
          </p:cNvSpPr>
          <p:nvPr>
            <p:ph type="subTitle" idx="1"/>
          </p:nvPr>
        </p:nvSpPr>
        <p:spPr>
          <a:xfrm>
            <a:off x="1848465" y="5258851"/>
            <a:ext cx="8495070" cy="904005"/>
          </a:xfrm>
        </p:spPr>
        <p:txBody>
          <a:bodyPr>
            <a:normAutofit/>
          </a:bodyPr>
          <a:lstStyle/>
          <a:p>
            <a:r>
              <a:rPr lang="en-EG" dirty="0">
                <a:solidFill>
                  <a:srgbClr val="FFFFFF"/>
                </a:solidFill>
              </a:rPr>
              <a:t>Abdelhalim Badr</a:t>
            </a:r>
          </a:p>
          <a:p>
            <a:r>
              <a:rPr lang="en-EG" dirty="0">
                <a:solidFill>
                  <a:srgbClr val="FFFFFF"/>
                </a:solidFill>
              </a:rPr>
              <a:t>Tech – 16 </a:t>
            </a:r>
          </a:p>
        </p:txBody>
      </p:sp>
      <p:sp>
        <p:nvSpPr>
          <p:cNvPr id="62" name="Oval 61">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5" name="Graphic 54" descr="Code">
            <a:extLst>
              <a:ext uri="{FF2B5EF4-FFF2-40B4-BE49-F238E27FC236}">
                <a16:creationId xmlns:a16="http://schemas.microsoft.com/office/drawing/2014/main" id="{842F1154-143C-46D1-B15A-D6BCD900CC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val="281343376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643BE6C-86B7-4AB9-91E8-9B5DB45AC8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0"/>
            <a:ext cx="12188825" cy="42428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A69349-6269-3544-8E04-1985D6CECE33}"/>
              </a:ext>
            </a:extLst>
          </p:cNvPr>
          <p:cNvSpPr>
            <a:spLocks noGrp="1"/>
          </p:cNvSpPr>
          <p:nvPr>
            <p:ph type="ctrTitle"/>
          </p:nvPr>
        </p:nvSpPr>
        <p:spPr>
          <a:xfrm>
            <a:off x="1293026" y="713195"/>
            <a:ext cx="9605948" cy="922565"/>
          </a:xfrm>
        </p:spPr>
        <p:txBody>
          <a:bodyPr>
            <a:normAutofit/>
          </a:bodyPr>
          <a:lstStyle/>
          <a:p>
            <a:r>
              <a:rPr lang="en-EG" sz="5400" dirty="0">
                <a:solidFill>
                  <a:srgbClr val="FFFFFF"/>
                </a:solidFill>
              </a:rPr>
              <a:t>Agenda</a:t>
            </a:r>
          </a:p>
        </p:txBody>
      </p:sp>
      <p:sp>
        <p:nvSpPr>
          <p:cNvPr id="3" name="Subtitle 2">
            <a:extLst>
              <a:ext uri="{FF2B5EF4-FFF2-40B4-BE49-F238E27FC236}">
                <a16:creationId xmlns:a16="http://schemas.microsoft.com/office/drawing/2014/main" id="{A74F60AA-E13C-034D-9451-D05BC81E8F80}"/>
              </a:ext>
            </a:extLst>
          </p:cNvPr>
          <p:cNvSpPr>
            <a:spLocks noGrp="1"/>
          </p:cNvSpPr>
          <p:nvPr>
            <p:ph type="subTitle" idx="1"/>
          </p:nvPr>
        </p:nvSpPr>
        <p:spPr>
          <a:xfrm>
            <a:off x="4882700" y="2348955"/>
            <a:ext cx="2910020" cy="1698181"/>
          </a:xfrm>
        </p:spPr>
        <p:txBody>
          <a:bodyPr>
            <a:normAutofit fontScale="85000" lnSpcReduction="20000"/>
          </a:bodyPr>
          <a:lstStyle/>
          <a:p>
            <a:pPr marL="457200" indent="-457200" algn="l">
              <a:buFont typeface="Wingdings" pitchFamily="2" charset="2"/>
              <a:buChar char="q"/>
            </a:pPr>
            <a:r>
              <a:rPr lang="en-US" sz="1700" dirty="0">
                <a:solidFill>
                  <a:srgbClr val="FFFFFF"/>
                </a:solidFill>
              </a:rPr>
              <a:t>Lazy Class</a:t>
            </a:r>
          </a:p>
          <a:p>
            <a:pPr marL="457200" indent="-457200" algn="l">
              <a:buFont typeface="Wingdings" pitchFamily="2" charset="2"/>
              <a:buChar char="q"/>
            </a:pPr>
            <a:r>
              <a:rPr lang="en-US" sz="1700" dirty="0">
                <a:solidFill>
                  <a:srgbClr val="FFFFFF"/>
                </a:solidFill>
              </a:rPr>
              <a:t>Signs and Symptoms</a:t>
            </a:r>
          </a:p>
          <a:p>
            <a:pPr marL="457200" indent="-457200" algn="l">
              <a:buFont typeface="Wingdings" pitchFamily="2" charset="2"/>
              <a:buChar char="q"/>
            </a:pPr>
            <a:r>
              <a:rPr lang="en-EG" sz="1700" dirty="0">
                <a:solidFill>
                  <a:srgbClr val="FFFFFF"/>
                </a:solidFill>
              </a:rPr>
              <a:t>Reasons of the Problem</a:t>
            </a:r>
          </a:p>
          <a:p>
            <a:pPr marL="457200" indent="-457200" algn="l">
              <a:buFont typeface="Wingdings" pitchFamily="2" charset="2"/>
              <a:buChar char="q"/>
            </a:pPr>
            <a:r>
              <a:rPr lang="en-EG" sz="1700" dirty="0">
                <a:solidFill>
                  <a:srgbClr val="FFFFFF"/>
                </a:solidFill>
              </a:rPr>
              <a:t>Treatment</a:t>
            </a:r>
          </a:p>
          <a:p>
            <a:pPr marL="457200" indent="-457200" algn="l">
              <a:buFont typeface="Wingdings" pitchFamily="2" charset="2"/>
              <a:buChar char="q"/>
            </a:pPr>
            <a:r>
              <a:rPr lang="en-EG" sz="1700" dirty="0">
                <a:solidFill>
                  <a:srgbClr val="FFFFFF"/>
                </a:solidFill>
              </a:rPr>
              <a:t>Gains</a:t>
            </a:r>
          </a:p>
          <a:p>
            <a:pPr marL="457200" indent="-457200" algn="l">
              <a:buFont typeface="Wingdings" pitchFamily="2" charset="2"/>
              <a:buChar char="q"/>
            </a:pPr>
            <a:r>
              <a:rPr lang="en-EG" sz="1700" dirty="0">
                <a:solidFill>
                  <a:srgbClr val="FFFFFF"/>
                </a:solidFill>
              </a:rPr>
              <a:t>Code Sample</a:t>
            </a:r>
          </a:p>
        </p:txBody>
      </p:sp>
      <p:pic>
        <p:nvPicPr>
          <p:cNvPr id="7" name="Graphic 6" descr="Check List">
            <a:extLst>
              <a:ext uri="{FF2B5EF4-FFF2-40B4-BE49-F238E27FC236}">
                <a16:creationId xmlns:a16="http://schemas.microsoft.com/office/drawing/2014/main" id="{04B90D0E-AA9C-4C35-B297-8E9F1EE3A7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6089" y="4805363"/>
            <a:ext cx="1179824" cy="1179824"/>
          </a:xfrm>
          <a:prstGeom prst="rect">
            <a:avLst/>
          </a:prstGeom>
        </p:spPr>
      </p:pic>
      <p:sp>
        <p:nvSpPr>
          <p:cNvPr id="6" name="Title 1">
            <a:extLst>
              <a:ext uri="{FF2B5EF4-FFF2-40B4-BE49-F238E27FC236}">
                <a16:creationId xmlns:a16="http://schemas.microsoft.com/office/drawing/2014/main" id="{014CA02A-E445-F040-B5DE-8DC2CF6EB827}"/>
              </a:ext>
            </a:extLst>
          </p:cNvPr>
          <p:cNvSpPr txBox="1">
            <a:spLocks/>
          </p:cNvSpPr>
          <p:nvPr/>
        </p:nvSpPr>
        <p:spPr>
          <a:xfrm>
            <a:off x="1191426" y="2783840"/>
            <a:ext cx="2130894" cy="41149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err="1">
                <a:ln>
                  <a:noFill/>
                </a:ln>
                <a:solidFill>
                  <a:srgbClr val="FFFFFF"/>
                </a:solidFill>
                <a:effectLst/>
                <a:uLnTx/>
                <a:uFillTx/>
                <a:latin typeface="Calibri Light" panose="020F0302020204030204"/>
                <a:ea typeface="+mj-ea"/>
                <a:cs typeface="+mj-cs"/>
              </a:rPr>
              <a:t>Dispensables</a:t>
            </a:r>
            <a:endParaRPr kumimoji="0" lang="en-EG" sz="2000" b="0" i="0" u="none" strike="noStrike" kern="1200" cap="none" spc="0" normalizeH="0" baseline="0" noProof="0" dirty="0">
              <a:ln>
                <a:noFill/>
              </a:ln>
              <a:solidFill>
                <a:srgbClr val="FFFFFF"/>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151986544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123496" y="184314"/>
            <a:ext cx="8705194" cy="587127"/>
          </a:xfrm>
        </p:spPr>
        <p:txBody>
          <a:bodyPr>
            <a:normAutofit/>
          </a:bodyPr>
          <a:lstStyle/>
          <a:p>
            <a:r>
              <a:rPr lang="en-US" sz="2400" b="1" dirty="0"/>
              <a:t>5.3. Lazy Class</a:t>
            </a:r>
            <a:endParaRPr lang="en-EG" sz="1300" dirty="0"/>
          </a:p>
        </p:txBody>
      </p:sp>
      <p:sp>
        <p:nvSpPr>
          <p:cNvPr id="3" name="Content Placeholder 2">
            <a:extLst>
              <a:ext uri="{FF2B5EF4-FFF2-40B4-BE49-F238E27FC236}">
                <a16:creationId xmlns:a16="http://schemas.microsoft.com/office/drawing/2014/main" id="{6AC25776-4EDC-DD4E-93E0-1AB309C90155}"/>
              </a:ext>
            </a:extLst>
          </p:cNvPr>
          <p:cNvSpPr>
            <a:spLocks noGrp="1"/>
          </p:cNvSpPr>
          <p:nvPr>
            <p:ph idx="1"/>
          </p:nvPr>
        </p:nvSpPr>
        <p:spPr>
          <a:xfrm>
            <a:off x="123497" y="771442"/>
            <a:ext cx="5733393" cy="5902244"/>
          </a:xfrm>
        </p:spPr>
        <p:txBody>
          <a:bodyPr>
            <a:normAutofit/>
          </a:bodyPr>
          <a:lstStyle/>
          <a:p>
            <a:r>
              <a:rPr lang="en-US" sz="1400" b="1" dirty="0"/>
              <a:t>Signs and Symptoms</a:t>
            </a:r>
          </a:p>
          <a:p>
            <a:pPr lvl="1"/>
            <a:r>
              <a:rPr lang="en-US" sz="1400" dirty="0"/>
              <a:t>Understanding and maintaining classes always costs time and money. So if a class doesn’t do enough to earn your attention, it should be deleted.</a:t>
            </a:r>
          </a:p>
          <a:p>
            <a:r>
              <a:rPr lang="en-US" sz="1400" b="1" dirty="0"/>
              <a:t>Reasons for the Problem</a:t>
            </a:r>
          </a:p>
          <a:p>
            <a:pPr lvl="1"/>
            <a:r>
              <a:rPr lang="en-US" sz="1400" dirty="0"/>
              <a:t>Perhaps a class was designed to be fully functional but after some of the refactoring it has become ridiculously small.</a:t>
            </a:r>
          </a:p>
          <a:p>
            <a:pPr lvl="1"/>
            <a:endParaRPr lang="en-US" sz="1400" dirty="0"/>
          </a:p>
          <a:p>
            <a:pPr lvl="1"/>
            <a:r>
              <a:rPr lang="en-US" sz="1400" dirty="0"/>
              <a:t>Or perhaps it was designed to support future development work that never got done.</a:t>
            </a:r>
          </a:p>
          <a:p>
            <a:r>
              <a:rPr lang="en-US" sz="1400" b="1" dirty="0"/>
              <a:t>Treatment</a:t>
            </a:r>
          </a:p>
          <a:p>
            <a:pPr lvl="1"/>
            <a:r>
              <a:rPr lang="en-US" sz="1400" dirty="0"/>
              <a:t>Components that are near-useless should be given the </a:t>
            </a:r>
            <a:r>
              <a:rPr lang="en-US" sz="1400" b="1" i="1" dirty="0"/>
              <a:t>Inline Class </a:t>
            </a:r>
            <a:r>
              <a:rPr lang="en-US" sz="1400" dirty="0"/>
              <a:t>treatment.</a:t>
            </a:r>
          </a:p>
          <a:p>
            <a:pPr lvl="1"/>
            <a:endParaRPr lang="en-US" sz="1400" dirty="0"/>
          </a:p>
          <a:p>
            <a:pPr lvl="1"/>
            <a:r>
              <a:rPr lang="en-US" sz="1400" dirty="0"/>
              <a:t>For subclasses with few functions, try </a:t>
            </a:r>
            <a:r>
              <a:rPr lang="en-US" sz="1400" b="1" i="1" dirty="0"/>
              <a:t>Collapse Hierarchy.</a:t>
            </a:r>
          </a:p>
        </p:txBody>
      </p:sp>
      <p:sp>
        <p:nvSpPr>
          <p:cNvPr id="4" name="Content Placeholder 2">
            <a:extLst>
              <a:ext uri="{FF2B5EF4-FFF2-40B4-BE49-F238E27FC236}">
                <a16:creationId xmlns:a16="http://schemas.microsoft.com/office/drawing/2014/main" id="{54F3B8CD-9F76-3E48-8863-51BBEBED99E7}"/>
              </a:ext>
            </a:extLst>
          </p:cNvPr>
          <p:cNvSpPr txBox="1">
            <a:spLocks/>
          </p:cNvSpPr>
          <p:nvPr/>
        </p:nvSpPr>
        <p:spPr>
          <a:xfrm>
            <a:off x="5856890" y="771441"/>
            <a:ext cx="5657193" cy="53151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Payoff</a:t>
            </a:r>
          </a:p>
          <a:p>
            <a:pPr marL="685800" lvl="2">
              <a:spcBef>
                <a:spcPts val="1000"/>
              </a:spcBef>
            </a:pPr>
            <a:r>
              <a:rPr lang="en-US" sz="1800" dirty="0"/>
              <a:t>Reduced code size.</a:t>
            </a:r>
          </a:p>
          <a:p>
            <a:pPr marL="685800" lvl="2">
              <a:spcBef>
                <a:spcPts val="1000"/>
              </a:spcBef>
            </a:pPr>
            <a:endParaRPr lang="en-US" sz="1800" dirty="0"/>
          </a:p>
          <a:p>
            <a:pPr marL="685800" lvl="2">
              <a:spcBef>
                <a:spcPts val="1000"/>
              </a:spcBef>
            </a:pPr>
            <a:r>
              <a:rPr lang="en-US" sz="1800" dirty="0"/>
              <a:t>Easier maintenance..</a:t>
            </a:r>
          </a:p>
          <a:p>
            <a:pPr marL="0" indent="-457200"/>
            <a:r>
              <a:rPr lang="en-US" sz="4000" b="1" dirty="0"/>
              <a:t>When to Ignore</a:t>
            </a:r>
          </a:p>
          <a:p>
            <a:pPr marL="914400" lvl="2" indent="-457200"/>
            <a:r>
              <a:rPr lang="en-US" sz="1600" dirty="0"/>
              <a:t>Sometimes a Lazy Class is created in order to delineate intentions for future development, In this case, try to maintain a balance between clarity and simplicity in your code..</a:t>
            </a:r>
            <a:endParaRPr lang="en-EG" sz="1600" dirty="0"/>
          </a:p>
        </p:txBody>
      </p:sp>
    </p:spTree>
    <p:extLst>
      <p:ext uri="{BB962C8B-B14F-4D97-AF65-F5344CB8AC3E}">
        <p14:creationId xmlns:p14="http://schemas.microsoft.com/office/powerpoint/2010/main" val="276624519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dirty="0">
                <a:solidFill>
                  <a:srgbClr val="FFFFFF"/>
                </a:solidFill>
              </a:rPr>
              <a:t>Inline Class</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289216812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dirty="0">
                <a:solidFill>
                  <a:srgbClr val="FFFFFF"/>
                </a:solidFill>
              </a:rPr>
              <a:t>Collapse Hierarchy</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1501082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kern="1200" dirty="0">
                <a:solidFill>
                  <a:srgbClr val="FFFFFF"/>
                </a:solidFill>
                <a:latin typeface="+mj-lt"/>
                <a:ea typeface="+mj-ea"/>
                <a:cs typeface="+mj-cs"/>
              </a:rPr>
              <a:t>Replace Temporary Variables </a:t>
            </a:r>
            <a:r>
              <a:rPr lang="en-US" b="1" dirty="0">
                <a:solidFill>
                  <a:srgbClr val="FFFFFF"/>
                </a:solidFill>
              </a:rPr>
              <a:t>with Query to Methods</a:t>
            </a:r>
            <a:endParaRPr lang="en-US" kern="1200" dirty="0">
              <a:solidFill>
                <a:srgbClr val="FFFFFF"/>
              </a:solidFill>
              <a:latin typeface="+mj-lt"/>
              <a:ea typeface="+mj-ea"/>
              <a:cs typeface="+mj-cs"/>
            </a:endParaRPr>
          </a:p>
        </p:txBody>
      </p:sp>
      <p:pic>
        <p:nvPicPr>
          <p:cNvPr id="3" name="Picture 2">
            <a:extLst>
              <a:ext uri="{FF2B5EF4-FFF2-40B4-BE49-F238E27FC236}">
                <a16:creationId xmlns:a16="http://schemas.microsoft.com/office/drawing/2014/main" id="{B0E29C8D-D025-794C-8029-ECBB05678240}"/>
              </a:ext>
            </a:extLst>
          </p:cNvPr>
          <p:cNvPicPr>
            <a:picLocks noChangeAspect="1"/>
          </p:cNvPicPr>
          <p:nvPr/>
        </p:nvPicPr>
        <p:blipFill>
          <a:blip r:embed="rId3"/>
          <a:stretch>
            <a:fillRect/>
          </a:stretch>
        </p:blipFill>
        <p:spPr>
          <a:xfrm>
            <a:off x="5605180" y="73570"/>
            <a:ext cx="6373533" cy="2582584"/>
          </a:xfrm>
          <a:prstGeom prst="rect">
            <a:avLst/>
          </a:prstGeom>
        </p:spPr>
      </p:pic>
      <p:pic>
        <p:nvPicPr>
          <p:cNvPr id="4" name="Picture 3">
            <a:extLst>
              <a:ext uri="{FF2B5EF4-FFF2-40B4-BE49-F238E27FC236}">
                <a16:creationId xmlns:a16="http://schemas.microsoft.com/office/drawing/2014/main" id="{00716AE7-B057-BB4D-AF76-3BACF01226BF}"/>
              </a:ext>
            </a:extLst>
          </p:cNvPr>
          <p:cNvPicPr>
            <a:picLocks noChangeAspect="1"/>
          </p:cNvPicPr>
          <p:nvPr/>
        </p:nvPicPr>
        <p:blipFill>
          <a:blip r:embed="rId4"/>
          <a:stretch>
            <a:fillRect/>
          </a:stretch>
        </p:blipFill>
        <p:spPr>
          <a:xfrm>
            <a:off x="5641989" y="3243072"/>
            <a:ext cx="6374718" cy="2975824"/>
          </a:xfrm>
          <a:prstGeom prst="rect">
            <a:avLst/>
          </a:prstGeom>
        </p:spPr>
      </p:pic>
    </p:spTree>
    <p:extLst>
      <p:ext uri="{BB962C8B-B14F-4D97-AF65-F5344CB8AC3E}">
        <p14:creationId xmlns:p14="http://schemas.microsoft.com/office/powerpoint/2010/main" val="46583347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F274172-5DC6-A247-A13C-1641F36C7D58}"/>
              </a:ext>
            </a:extLst>
          </p:cNvPr>
          <p:cNvSpPr txBox="1">
            <a:spLocks/>
          </p:cNvSpPr>
          <p:nvPr/>
        </p:nvSpPr>
        <p:spPr>
          <a:xfrm>
            <a:off x="222031" y="337590"/>
            <a:ext cx="2288627" cy="906627"/>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Light" panose="020F0302020204030204"/>
                <a:ea typeface="+mj-ea"/>
                <a:cs typeface="+mj-cs"/>
              </a:rPr>
              <a:t>Dealing with Generalization</a:t>
            </a:r>
            <a:endParaRPr kumimoji="0" lang="en-EG" sz="12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3" name="Title 1">
            <a:extLst>
              <a:ext uri="{FF2B5EF4-FFF2-40B4-BE49-F238E27FC236}">
                <a16:creationId xmlns:a16="http://schemas.microsoft.com/office/drawing/2014/main" id="{B001C8F0-E760-4045-BD8C-C8398C706E9A}"/>
              </a:ext>
            </a:extLst>
          </p:cNvPr>
          <p:cNvSpPr txBox="1">
            <a:spLocks/>
          </p:cNvSpPr>
          <p:nvPr/>
        </p:nvSpPr>
        <p:spPr>
          <a:xfrm>
            <a:off x="2718238" y="337589"/>
            <a:ext cx="2288627" cy="906627"/>
          </a:xfrm>
          <a:prstGeom prst="rect">
            <a:avLst/>
          </a:prstGeom>
          <a:solidFill>
            <a:schemeClr val="accent2">
              <a:lumMod val="20000"/>
              <a:lumOff val="80000"/>
            </a:schemeClr>
          </a:solidFill>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Collapse Hierarchy</a:t>
            </a:r>
          </a:p>
        </p:txBody>
      </p:sp>
      <p:sp>
        <p:nvSpPr>
          <p:cNvPr id="9" name="TextBox 8">
            <a:extLst>
              <a:ext uri="{FF2B5EF4-FFF2-40B4-BE49-F238E27FC236}">
                <a16:creationId xmlns:a16="http://schemas.microsoft.com/office/drawing/2014/main" id="{4BF3F104-C9BD-F141-ADD4-D201A72C7297}"/>
              </a:ext>
            </a:extLst>
          </p:cNvPr>
          <p:cNvSpPr txBox="1"/>
          <p:nvPr/>
        </p:nvSpPr>
        <p:spPr>
          <a:xfrm>
            <a:off x="136634" y="1305709"/>
            <a:ext cx="4870231" cy="203132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Problem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You have a class hierarchy in which a subclass is practically the same as its superclass.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Solution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Merge the subclass and superclass.</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br>
            <a:endParaRPr kumimoji="0" lang="en-US" sz="18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endParaRPr>
          </a:p>
        </p:txBody>
      </p:sp>
      <p:pic>
        <p:nvPicPr>
          <p:cNvPr id="7" name="Picture 6">
            <a:extLst>
              <a:ext uri="{FF2B5EF4-FFF2-40B4-BE49-F238E27FC236}">
                <a16:creationId xmlns:a16="http://schemas.microsoft.com/office/drawing/2014/main" id="{D79CC8B0-FA28-1042-ABB3-434D909BF9C2}"/>
              </a:ext>
            </a:extLst>
          </p:cNvPr>
          <p:cNvPicPr>
            <a:picLocks noChangeAspect="1"/>
          </p:cNvPicPr>
          <p:nvPr/>
        </p:nvPicPr>
        <p:blipFill>
          <a:blip r:embed="rId2"/>
          <a:stretch>
            <a:fillRect/>
          </a:stretch>
        </p:blipFill>
        <p:spPr>
          <a:xfrm>
            <a:off x="136634" y="3647089"/>
            <a:ext cx="5278854" cy="2210457"/>
          </a:xfrm>
          <a:prstGeom prst="rect">
            <a:avLst/>
          </a:prstGeom>
        </p:spPr>
      </p:pic>
      <p:sp>
        <p:nvSpPr>
          <p:cNvPr id="14" name="TextBox 13">
            <a:extLst>
              <a:ext uri="{FF2B5EF4-FFF2-40B4-BE49-F238E27FC236}">
                <a16:creationId xmlns:a16="http://schemas.microsoft.com/office/drawing/2014/main" id="{757E2D7E-DDA0-C14A-B2D0-E68436CD1DED}"/>
              </a:ext>
            </a:extLst>
          </p:cNvPr>
          <p:cNvSpPr txBox="1"/>
          <p:nvPr/>
        </p:nvSpPr>
        <p:spPr>
          <a:xfrm>
            <a:off x="5563947" y="350868"/>
            <a:ext cx="6138040" cy="63401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Why Refactor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Your program has grown over time and a subclass and superclass have become practically the same. A feature was removed from a subclass, a method was moved to the superclass... and now you have two look-alike classes.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Benefits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Program complexity is reduced. Fewer classes mean fewer things to keep straight in your head and fewer breakable moving parts to worry about during future code changes.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Navigating through your code is easier when methods are defined in one class early. You don’t need to comb through the entire hierarchy to find a particular method.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When Not to 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Does the class hierarchy that you’re refactoring have more than one subclass? If so, after refactoring is complete, the remaining subclasses should become the inheritors of the class in which the hierarchy was collapsed.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But keep in mind that this can lead to violations of the </a:t>
            </a:r>
            <a:r>
              <a:rPr kumimoji="0" lang="en-US" sz="1400" b="0" i="1" u="none" strike="noStrike" kern="1200" cap="none" spc="0" normalizeH="0" baseline="0" noProof="0" dirty="0" err="1">
                <a:ln>
                  <a:noFill/>
                </a:ln>
                <a:solidFill>
                  <a:srgbClr val="444444"/>
                </a:solidFill>
                <a:effectLst/>
                <a:uLnTx/>
                <a:uFillTx/>
                <a:latin typeface="PT Sans" panose="020B0503020203020204" pitchFamily="34" charset="77"/>
                <a:ea typeface="+mn-ea"/>
                <a:cs typeface="+mn-cs"/>
              </a:rPr>
              <a:t>Liskov</a:t>
            </a:r>
            <a:r>
              <a:rPr kumimoji="0" lang="en-US" sz="1400" b="0" i="1"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 substitution principle</a:t>
            </a:r>
            <a:r>
              <a:rPr kumimoji="0" lang="en-US" sz="14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 For example, if your program emulates city transport networks and you accidentally collapse the Transport superclass into the Car subclass, then the Plane class may become the inheritor of Car. Oops!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How to Refactor</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Select which class is easier to remove: the superclass or its subclass.</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Use </a:t>
            </a:r>
            <a:r>
              <a:rPr kumimoji="0" lang="en-US" sz="140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hlinkClick r:id="rId3"/>
              </a:rPr>
              <a:t>Pull Up Field</a:t>
            </a:r>
            <a:r>
              <a:rPr kumimoji="0" lang="en-US" sz="14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 and </a:t>
            </a:r>
            <a:r>
              <a:rPr kumimoji="0" lang="en-US" sz="140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hlinkClick r:id="rId4"/>
              </a:rPr>
              <a:t>Pull Up Method</a:t>
            </a:r>
            <a:r>
              <a:rPr kumimoji="0" lang="en-US" sz="14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 if you decide to get rid of the subclass. If you choose to eliminate the superclass, go for </a:t>
            </a:r>
            <a:r>
              <a:rPr kumimoji="0" lang="en-US" sz="140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hlinkClick r:id="rId5"/>
              </a:rPr>
              <a:t>Push Down Field</a:t>
            </a:r>
            <a:r>
              <a:rPr kumimoji="0" lang="en-US" sz="14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 and </a:t>
            </a:r>
            <a:r>
              <a:rPr kumimoji="0" lang="en-US" sz="140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hlinkClick r:id="rId6"/>
              </a:rPr>
              <a:t>Push Down Method</a:t>
            </a:r>
            <a:r>
              <a:rPr kumimoji="0" lang="en-US" sz="14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Replace all uses of the class that you’re deleting with the class to which the fields and methods are to be migrated. Often this will be code for creating classes, variable and parameter typing, and documentation in code comments.</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Delete the empty class.</a:t>
            </a:r>
          </a:p>
        </p:txBody>
      </p:sp>
    </p:spTree>
    <p:extLst>
      <p:ext uri="{BB962C8B-B14F-4D97-AF65-F5344CB8AC3E}">
        <p14:creationId xmlns:p14="http://schemas.microsoft.com/office/powerpoint/2010/main" val="236414342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9">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A69349-6269-3544-8E04-1985D6CECE33}"/>
              </a:ext>
            </a:extLst>
          </p:cNvPr>
          <p:cNvSpPr>
            <a:spLocks noGrp="1"/>
          </p:cNvSpPr>
          <p:nvPr>
            <p:ph type="ctrTitle"/>
          </p:nvPr>
        </p:nvSpPr>
        <p:spPr>
          <a:xfrm>
            <a:off x="1848465" y="3298722"/>
            <a:ext cx="8495070" cy="1784402"/>
          </a:xfrm>
        </p:spPr>
        <p:txBody>
          <a:bodyPr anchor="b">
            <a:normAutofit/>
          </a:bodyPr>
          <a:lstStyle/>
          <a:p>
            <a:r>
              <a:rPr lang="en-EG" dirty="0">
                <a:solidFill>
                  <a:srgbClr val="FFFFFF"/>
                </a:solidFill>
              </a:rPr>
              <a:t>Code Smells</a:t>
            </a:r>
          </a:p>
        </p:txBody>
      </p:sp>
      <p:sp>
        <p:nvSpPr>
          <p:cNvPr id="3" name="Subtitle 2">
            <a:extLst>
              <a:ext uri="{FF2B5EF4-FFF2-40B4-BE49-F238E27FC236}">
                <a16:creationId xmlns:a16="http://schemas.microsoft.com/office/drawing/2014/main" id="{A74F60AA-E13C-034D-9451-D05BC81E8F80}"/>
              </a:ext>
            </a:extLst>
          </p:cNvPr>
          <p:cNvSpPr>
            <a:spLocks noGrp="1"/>
          </p:cNvSpPr>
          <p:nvPr>
            <p:ph type="subTitle" idx="1"/>
          </p:nvPr>
        </p:nvSpPr>
        <p:spPr>
          <a:xfrm>
            <a:off x="1848465" y="5258851"/>
            <a:ext cx="8495070" cy="904005"/>
          </a:xfrm>
        </p:spPr>
        <p:txBody>
          <a:bodyPr>
            <a:normAutofit/>
          </a:bodyPr>
          <a:lstStyle/>
          <a:p>
            <a:r>
              <a:rPr lang="en-EG" dirty="0">
                <a:solidFill>
                  <a:srgbClr val="FFFFFF"/>
                </a:solidFill>
              </a:rPr>
              <a:t>Abdelhalim Badr</a:t>
            </a:r>
          </a:p>
          <a:p>
            <a:r>
              <a:rPr lang="en-EG" dirty="0">
                <a:solidFill>
                  <a:srgbClr val="FFFFFF"/>
                </a:solidFill>
              </a:rPr>
              <a:t>Tech – 17 </a:t>
            </a:r>
          </a:p>
        </p:txBody>
      </p:sp>
      <p:sp>
        <p:nvSpPr>
          <p:cNvPr id="62" name="Oval 61">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5" name="Graphic 54" descr="Code">
            <a:extLst>
              <a:ext uri="{FF2B5EF4-FFF2-40B4-BE49-F238E27FC236}">
                <a16:creationId xmlns:a16="http://schemas.microsoft.com/office/drawing/2014/main" id="{842F1154-143C-46D1-B15A-D6BCD900CC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val="323952187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643BE6C-86B7-4AB9-91E8-9B5DB45AC8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0"/>
            <a:ext cx="12188825" cy="42428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A69349-6269-3544-8E04-1985D6CECE33}"/>
              </a:ext>
            </a:extLst>
          </p:cNvPr>
          <p:cNvSpPr>
            <a:spLocks noGrp="1"/>
          </p:cNvSpPr>
          <p:nvPr>
            <p:ph type="ctrTitle"/>
          </p:nvPr>
        </p:nvSpPr>
        <p:spPr>
          <a:xfrm>
            <a:off x="1293026" y="713195"/>
            <a:ext cx="9605948" cy="922565"/>
          </a:xfrm>
        </p:spPr>
        <p:txBody>
          <a:bodyPr>
            <a:normAutofit/>
          </a:bodyPr>
          <a:lstStyle/>
          <a:p>
            <a:r>
              <a:rPr lang="en-EG" sz="5400" dirty="0">
                <a:solidFill>
                  <a:srgbClr val="FFFFFF"/>
                </a:solidFill>
              </a:rPr>
              <a:t>Agenda</a:t>
            </a:r>
          </a:p>
        </p:txBody>
      </p:sp>
      <p:sp>
        <p:nvSpPr>
          <p:cNvPr id="3" name="Subtitle 2">
            <a:extLst>
              <a:ext uri="{FF2B5EF4-FFF2-40B4-BE49-F238E27FC236}">
                <a16:creationId xmlns:a16="http://schemas.microsoft.com/office/drawing/2014/main" id="{A74F60AA-E13C-034D-9451-D05BC81E8F80}"/>
              </a:ext>
            </a:extLst>
          </p:cNvPr>
          <p:cNvSpPr>
            <a:spLocks noGrp="1"/>
          </p:cNvSpPr>
          <p:nvPr>
            <p:ph type="subTitle" idx="1"/>
          </p:nvPr>
        </p:nvSpPr>
        <p:spPr>
          <a:xfrm>
            <a:off x="4882700" y="2348955"/>
            <a:ext cx="2910020" cy="1698181"/>
          </a:xfrm>
        </p:spPr>
        <p:txBody>
          <a:bodyPr>
            <a:normAutofit fontScale="85000" lnSpcReduction="20000"/>
          </a:bodyPr>
          <a:lstStyle/>
          <a:p>
            <a:pPr marL="457200" indent="-457200" algn="l">
              <a:buFont typeface="Wingdings" pitchFamily="2" charset="2"/>
              <a:buChar char="q"/>
            </a:pPr>
            <a:r>
              <a:rPr lang="en-US" sz="1700" dirty="0">
                <a:solidFill>
                  <a:srgbClr val="FFFFFF"/>
                </a:solidFill>
              </a:rPr>
              <a:t>Data Class</a:t>
            </a:r>
          </a:p>
          <a:p>
            <a:pPr marL="457200" indent="-457200" algn="l">
              <a:buFont typeface="Wingdings" pitchFamily="2" charset="2"/>
              <a:buChar char="q"/>
            </a:pPr>
            <a:r>
              <a:rPr lang="en-US" sz="1700" dirty="0">
                <a:solidFill>
                  <a:srgbClr val="FFFFFF"/>
                </a:solidFill>
              </a:rPr>
              <a:t>Signs and Symptoms</a:t>
            </a:r>
          </a:p>
          <a:p>
            <a:pPr marL="457200" indent="-457200" algn="l">
              <a:buFont typeface="Wingdings" pitchFamily="2" charset="2"/>
              <a:buChar char="q"/>
            </a:pPr>
            <a:r>
              <a:rPr lang="en-EG" sz="1700" dirty="0">
                <a:solidFill>
                  <a:srgbClr val="FFFFFF"/>
                </a:solidFill>
              </a:rPr>
              <a:t>Reasons of the Problem</a:t>
            </a:r>
          </a:p>
          <a:p>
            <a:pPr marL="457200" indent="-457200" algn="l">
              <a:buFont typeface="Wingdings" pitchFamily="2" charset="2"/>
              <a:buChar char="q"/>
            </a:pPr>
            <a:r>
              <a:rPr lang="en-EG" sz="1700" dirty="0">
                <a:solidFill>
                  <a:srgbClr val="FFFFFF"/>
                </a:solidFill>
              </a:rPr>
              <a:t>Treatment</a:t>
            </a:r>
          </a:p>
          <a:p>
            <a:pPr marL="457200" indent="-457200" algn="l">
              <a:buFont typeface="Wingdings" pitchFamily="2" charset="2"/>
              <a:buChar char="q"/>
            </a:pPr>
            <a:r>
              <a:rPr lang="en-EG" sz="1700" dirty="0">
                <a:solidFill>
                  <a:srgbClr val="FFFFFF"/>
                </a:solidFill>
              </a:rPr>
              <a:t>Gains</a:t>
            </a:r>
          </a:p>
          <a:p>
            <a:pPr marL="457200" indent="-457200" algn="l">
              <a:buFont typeface="Wingdings" pitchFamily="2" charset="2"/>
              <a:buChar char="q"/>
            </a:pPr>
            <a:r>
              <a:rPr lang="en-EG" sz="1700" dirty="0">
                <a:solidFill>
                  <a:srgbClr val="FFFFFF"/>
                </a:solidFill>
              </a:rPr>
              <a:t>Code Sample</a:t>
            </a:r>
          </a:p>
        </p:txBody>
      </p:sp>
      <p:pic>
        <p:nvPicPr>
          <p:cNvPr id="7" name="Graphic 6" descr="Check List">
            <a:extLst>
              <a:ext uri="{FF2B5EF4-FFF2-40B4-BE49-F238E27FC236}">
                <a16:creationId xmlns:a16="http://schemas.microsoft.com/office/drawing/2014/main" id="{04B90D0E-AA9C-4C35-B297-8E9F1EE3A7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6089" y="4805363"/>
            <a:ext cx="1179824" cy="1179824"/>
          </a:xfrm>
          <a:prstGeom prst="rect">
            <a:avLst/>
          </a:prstGeom>
        </p:spPr>
      </p:pic>
      <p:sp>
        <p:nvSpPr>
          <p:cNvPr id="6" name="Title 1">
            <a:extLst>
              <a:ext uri="{FF2B5EF4-FFF2-40B4-BE49-F238E27FC236}">
                <a16:creationId xmlns:a16="http://schemas.microsoft.com/office/drawing/2014/main" id="{014CA02A-E445-F040-B5DE-8DC2CF6EB827}"/>
              </a:ext>
            </a:extLst>
          </p:cNvPr>
          <p:cNvSpPr txBox="1">
            <a:spLocks/>
          </p:cNvSpPr>
          <p:nvPr/>
        </p:nvSpPr>
        <p:spPr>
          <a:xfrm>
            <a:off x="1191426" y="2783840"/>
            <a:ext cx="2130894" cy="41149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err="1">
                <a:ln>
                  <a:noFill/>
                </a:ln>
                <a:solidFill>
                  <a:srgbClr val="FFFFFF"/>
                </a:solidFill>
                <a:effectLst/>
                <a:uLnTx/>
                <a:uFillTx/>
                <a:latin typeface="Calibri Light" panose="020F0302020204030204"/>
                <a:ea typeface="+mj-ea"/>
                <a:cs typeface="+mj-cs"/>
              </a:rPr>
              <a:t>Dispensables</a:t>
            </a:r>
            <a:endParaRPr kumimoji="0" lang="en-EG" sz="2000" b="0" i="0" u="none" strike="noStrike" kern="1200" cap="none" spc="0" normalizeH="0" baseline="0" noProof="0" dirty="0">
              <a:ln>
                <a:noFill/>
              </a:ln>
              <a:solidFill>
                <a:srgbClr val="FFFFFF"/>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332214160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123496" y="184314"/>
            <a:ext cx="8705194" cy="587127"/>
          </a:xfrm>
        </p:spPr>
        <p:txBody>
          <a:bodyPr>
            <a:normAutofit/>
          </a:bodyPr>
          <a:lstStyle/>
          <a:p>
            <a:r>
              <a:rPr lang="en-US" sz="2400" b="1" dirty="0"/>
              <a:t>5.4. Data Class</a:t>
            </a:r>
            <a:endParaRPr lang="en-EG" sz="1300" dirty="0"/>
          </a:p>
        </p:txBody>
      </p:sp>
      <p:sp>
        <p:nvSpPr>
          <p:cNvPr id="3" name="Content Placeholder 2">
            <a:extLst>
              <a:ext uri="{FF2B5EF4-FFF2-40B4-BE49-F238E27FC236}">
                <a16:creationId xmlns:a16="http://schemas.microsoft.com/office/drawing/2014/main" id="{6AC25776-4EDC-DD4E-93E0-1AB309C90155}"/>
              </a:ext>
            </a:extLst>
          </p:cNvPr>
          <p:cNvSpPr>
            <a:spLocks noGrp="1"/>
          </p:cNvSpPr>
          <p:nvPr>
            <p:ph idx="1"/>
          </p:nvPr>
        </p:nvSpPr>
        <p:spPr>
          <a:xfrm>
            <a:off x="123497" y="771442"/>
            <a:ext cx="5733393" cy="5902244"/>
          </a:xfrm>
        </p:spPr>
        <p:txBody>
          <a:bodyPr>
            <a:normAutofit fontScale="92500" lnSpcReduction="10000"/>
          </a:bodyPr>
          <a:lstStyle/>
          <a:p>
            <a:r>
              <a:rPr lang="en-US" sz="1400" b="1" dirty="0"/>
              <a:t>Signs and Symptoms</a:t>
            </a:r>
          </a:p>
          <a:p>
            <a:pPr lvl="1"/>
            <a:r>
              <a:rPr lang="en-US" sz="1400" dirty="0"/>
              <a:t>A data class refers to a class that contains only fields and crude methods for accessing them (getters and setters). These are simply containers for data used by other classes. These classes don’t contain any additional functionality and can’t independently operate on the data that they own.</a:t>
            </a:r>
          </a:p>
          <a:p>
            <a:r>
              <a:rPr lang="en-US" sz="1400" b="1" dirty="0"/>
              <a:t>Reasons for the Problem</a:t>
            </a:r>
          </a:p>
          <a:p>
            <a:pPr lvl="1"/>
            <a:r>
              <a:rPr lang="en-US" sz="1400" dirty="0"/>
              <a:t>It’s a normal thing when a newly created class contains only a few public fields (and maybe even a handful of getters/setters). But the true power of objects is that they can contain behavior types or operations on their data..</a:t>
            </a:r>
          </a:p>
          <a:p>
            <a:r>
              <a:rPr lang="en-US" sz="1400" b="1" dirty="0"/>
              <a:t>Treatment</a:t>
            </a:r>
          </a:p>
          <a:p>
            <a:pPr lvl="1"/>
            <a:r>
              <a:rPr lang="en-US" sz="1400" dirty="0"/>
              <a:t>If a class contains public fields, use </a:t>
            </a:r>
            <a:r>
              <a:rPr lang="en-US" sz="1400" b="1" i="1" dirty="0"/>
              <a:t>Encapsulate Field </a:t>
            </a:r>
            <a:r>
              <a:rPr lang="en-US" sz="1400" dirty="0"/>
              <a:t>to hide them from direct access and require that access be performed via getters and setters only.</a:t>
            </a:r>
          </a:p>
          <a:p>
            <a:pPr lvl="1"/>
            <a:endParaRPr lang="en-US" sz="1400" dirty="0"/>
          </a:p>
          <a:p>
            <a:pPr lvl="1"/>
            <a:r>
              <a:rPr lang="en-US" sz="1400" dirty="0"/>
              <a:t>Use </a:t>
            </a:r>
            <a:r>
              <a:rPr lang="en-US" sz="1400" b="1" i="1" dirty="0"/>
              <a:t>Encapsulate Collection </a:t>
            </a:r>
            <a:r>
              <a:rPr lang="en-US" sz="1400" dirty="0"/>
              <a:t>for data stored in collections (such as arrays).</a:t>
            </a:r>
          </a:p>
          <a:p>
            <a:pPr lvl="1"/>
            <a:endParaRPr lang="en-US" sz="1400" dirty="0"/>
          </a:p>
          <a:p>
            <a:pPr lvl="1"/>
            <a:r>
              <a:rPr lang="en-US" sz="1400" dirty="0"/>
              <a:t>Review the client code that uses the class. In it, you may find functionality that would be better located in the data class itself. If this is the case, use </a:t>
            </a:r>
            <a:r>
              <a:rPr lang="en-US" sz="1400" b="1" i="1" dirty="0"/>
              <a:t>Move Method and Extract Method </a:t>
            </a:r>
            <a:r>
              <a:rPr lang="en-US" sz="1400" dirty="0"/>
              <a:t>to migrate this functionality to the data class.</a:t>
            </a:r>
          </a:p>
          <a:p>
            <a:pPr lvl="1"/>
            <a:endParaRPr lang="en-US" sz="1400" dirty="0"/>
          </a:p>
          <a:p>
            <a:pPr lvl="1"/>
            <a:r>
              <a:rPr lang="en-US" sz="1400" dirty="0"/>
              <a:t>After the class has been filled with well thought-out methods, you may want to get rid of old methods for data access that give overly broad access to the class data. For this, </a:t>
            </a:r>
            <a:r>
              <a:rPr lang="en-US" sz="1400" b="1" i="1" dirty="0"/>
              <a:t>Remove Setting Method and Hide Method</a:t>
            </a:r>
            <a:r>
              <a:rPr lang="en-US" sz="1400" dirty="0"/>
              <a:t> may be helpful.</a:t>
            </a:r>
          </a:p>
        </p:txBody>
      </p:sp>
      <p:sp>
        <p:nvSpPr>
          <p:cNvPr id="4" name="Content Placeholder 2">
            <a:extLst>
              <a:ext uri="{FF2B5EF4-FFF2-40B4-BE49-F238E27FC236}">
                <a16:creationId xmlns:a16="http://schemas.microsoft.com/office/drawing/2014/main" id="{54F3B8CD-9F76-3E48-8863-51BBEBED99E7}"/>
              </a:ext>
            </a:extLst>
          </p:cNvPr>
          <p:cNvSpPr txBox="1">
            <a:spLocks/>
          </p:cNvSpPr>
          <p:nvPr/>
        </p:nvSpPr>
        <p:spPr>
          <a:xfrm>
            <a:off x="5856890" y="771441"/>
            <a:ext cx="5657193" cy="53151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Payoff</a:t>
            </a:r>
          </a:p>
          <a:p>
            <a:pPr marL="685800" lvl="2">
              <a:spcBef>
                <a:spcPts val="1000"/>
              </a:spcBef>
            </a:pPr>
            <a:r>
              <a:rPr lang="en-US" sz="1800" dirty="0"/>
              <a:t>Improves understanding and organization of code. Operations on particular data are now gathered in a single place, instead of haphazardly throughout the code.</a:t>
            </a:r>
          </a:p>
          <a:p>
            <a:pPr marL="685800" lvl="2">
              <a:spcBef>
                <a:spcPts val="1000"/>
              </a:spcBef>
            </a:pPr>
            <a:endParaRPr lang="en-US" sz="1800" dirty="0"/>
          </a:p>
          <a:p>
            <a:pPr marL="685800" lvl="2">
              <a:spcBef>
                <a:spcPts val="1000"/>
              </a:spcBef>
            </a:pPr>
            <a:r>
              <a:rPr lang="en-US" sz="1800" dirty="0"/>
              <a:t>Helps you to spot duplication of client code..</a:t>
            </a:r>
          </a:p>
        </p:txBody>
      </p:sp>
    </p:spTree>
    <p:extLst>
      <p:ext uri="{BB962C8B-B14F-4D97-AF65-F5344CB8AC3E}">
        <p14:creationId xmlns:p14="http://schemas.microsoft.com/office/powerpoint/2010/main" val="34952029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dirty="0">
                <a:solidFill>
                  <a:srgbClr val="FFFFFF"/>
                </a:solidFill>
              </a:rPr>
              <a:t>Encapsulate Field</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213893394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7E56FD3-F347-3F48-8529-9F834F809ED4}"/>
              </a:ext>
            </a:extLst>
          </p:cNvPr>
          <p:cNvSpPr txBox="1">
            <a:spLocks/>
          </p:cNvSpPr>
          <p:nvPr/>
        </p:nvSpPr>
        <p:spPr>
          <a:xfrm>
            <a:off x="216775" y="416416"/>
            <a:ext cx="1374227" cy="906627"/>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Light" panose="020F0302020204030204"/>
                <a:ea typeface="+mj-ea"/>
                <a:cs typeface="+mj-cs"/>
              </a:rPr>
              <a:t>Organizing Data</a:t>
            </a:r>
            <a:endParaRPr kumimoji="0" lang="en-EG" sz="12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4" name="Title 1">
            <a:extLst>
              <a:ext uri="{FF2B5EF4-FFF2-40B4-BE49-F238E27FC236}">
                <a16:creationId xmlns:a16="http://schemas.microsoft.com/office/drawing/2014/main" id="{F765E001-A22C-8740-A4E9-F332EF9E9E9F}"/>
              </a:ext>
            </a:extLst>
          </p:cNvPr>
          <p:cNvSpPr txBox="1">
            <a:spLocks/>
          </p:cNvSpPr>
          <p:nvPr/>
        </p:nvSpPr>
        <p:spPr>
          <a:xfrm>
            <a:off x="1671146" y="416417"/>
            <a:ext cx="2701158" cy="906627"/>
          </a:xfrm>
          <a:prstGeom prst="rect">
            <a:avLst/>
          </a:prstGeom>
          <a:solidFill>
            <a:schemeClr val="accent2">
              <a:lumMod val="20000"/>
              <a:lumOff val="80000"/>
            </a:schemeClr>
          </a:solidFill>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Encapsulate Field</a:t>
            </a:r>
          </a:p>
        </p:txBody>
      </p:sp>
      <p:sp>
        <p:nvSpPr>
          <p:cNvPr id="7" name="TextBox 6">
            <a:extLst>
              <a:ext uri="{FF2B5EF4-FFF2-40B4-BE49-F238E27FC236}">
                <a16:creationId xmlns:a16="http://schemas.microsoft.com/office/drawing/2014/main" id="{612F1578-A836-4043-841D-92C088743754}"/>
              </a:ext>
            </a:extLst>
          </p:cNvPr>
          <p:cNvSpPr txBox="1"/>
          <p:nvPr/>
        </p:nvSpPr>
        <p:spPr>
          <a:xfrm>
            <a:off x="115614" y="1501905"/>
            <a:ext cx="4256690"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Problem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You have a public field.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Solution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Make the field private and create access methods for it.</a:t>
            </a:r>
          </a:p>
        </p:txBody>
      </p:sp>
      <p:sp>
        <p:nvSpPr>
          <p:cNvPr id="9" name="TextBox 8">
            <a:extLst>
              <a:ext uri="{FF2B5EF4-FFF2-40B4-BE49-F238E27FC236}">
                <a16:creationId xmlns:a16="http://schemas.microsoft.com/office/drawing/2014/main" id="{AFD1B99D-3FDD-9444-9785-9C0A4AFE699F}"/>
              </a:ext>
            </a:extLst>
          </p:cNvPr>
          <p:cNvSpPr txBox="1"/>
          <p:nvPr/>
        </p:nvSpPr>
        <p:spPr>
          <a:xfrm>
            <a:off x="115614" y="3158094"/>
            <a:ext cx="4256690" cy="203132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PT Sans" panose="020B0503020203020204" pitchFamily="34" charset="77"/>
                <a:ea typeface="+mn-ea"/>
                <a:cs typeface="+mn-cs"/>
              </a:rPr>
              <a:t>class</a:t>
            </a:r>
            <a:r>
              <a:rPr kumimoji="0" lang="en-US" sz="18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 </a:t>
            </a:r>
            <a:r>
              <a:rPr kumimoji="0" lang="en-US" sz="1800" b="1" i="0" u="none" strike="noStrike" kern="1200" cap="none" spc="0" normalizeH="0" baseline="0" noProof="0" dirty="0">
                <a:ln>
                  <a:noFill/>
                </a:ln>
                <a:solidFill>
                  <a:srgbClr val="990000"/>
                </a:solidFill>
                <a:effectLst/>
                <a:uLnTx/>
                <a:uFillTx/>
                <a:latin typeface="PT Sans" panose="020B0503020203020204" pitchFamily="34" charset="77"/>
                <a:ea typeface="+mn-ea"/>
                <a:cs typeface="+mn-cs"/>
              </a:rPr>
              <a:t>Person</a:t>
            </a:r>
            <a:r>
              <a:rPr kumimoji="0" lang="en-US" sz="18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 { </a:t>
            </a:r>
            <a:r>
              <a:rPr kumimoji="0" lang="en-US" sz="1800" b="1" i="0" u="none" strike="noStrike" kern="1200" cap="none" spc="0" normalizeH="0" baseline="0" noProof="0" dirty="0">
                <a:ln>
                  <a:noFill/>
                </a:ln>
                <a:solidFill>
                  <a:srgbClr val="000000"/>
                </a:solidFill>
                <a:effectLst/>
                <a:uLnTx/>
                <a:uFillTx/>
                <a:latin typeface="PT Sans" panose="020B0503020203020204" pitchFamily="34" charset="77"/>
                <a:ea typeface="+mn-ea"/>
                <a:cs typeface="+mn-cs"/>
              </a:rPr>
              <a:t>public</a:t>
            </a:r>
            <a:r>
              <a:rPr kumimoji="0" lang="en-US" sz="18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 </a:t>
            </a:r>
            <a:r>
              <a:rPr kumimoji="0" lang="en-US" sz="1800" b="1" i="0" u="none" strike="noStrike" kern="1200" cap="none" spc="0" normalizeH="0" baseline="0" noProof="0" dirty="0">
                <a:ln>
                  <a:noFill/>
                </a:ln>
                <a:solidFill>
                  <a:srgbClr val="000000"/>
                </a:solidFill>
                <a:effectLst/>
                <a:uLnTx/>
                <a:uFillTx/>
                <a:latin typeface="PT Sans" panose="020B0503020203020204" pitchFamily="34" charset="77"/>
                <a:ea typeface="+mn-ea"/>
                <a:cs typeface="+mn-cs"/>
              </a:rPr>
              <a:t>String</a:t>
            </a:r>
            <a:r>
              <a:rPr kumimoji="0" lang="en-US" sz="18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 </a:t>
            </a:r>
            <a:r>
              <a:rPr kumimoji="0" lang="en-US" sz="1800" b="0" i="0" u="none" strike="noStrike" kern="1200" cap="none" spc="0" normalizeH="0" baseline="0" noProof="0" dirty="0">
                <a:ln>
                  <a:noFill/>
                </a:ln>
                <a:solidFill>
                  <a:srgbClr val="000000"/>
                </a:solidFill>
                <a:effectLst/>
                <a:uLnTx/>
                <a:uFillTx/>
                <a:latin typeface="PT Sans" panose="020B0503020203020204" pitchFamily="34" charset="77"/>
                <a:ea typeface="+mn-ea"/>
                <a:cs typeface="+mn-cs"/>
              </a:rPr>
              <a:t>name</a:t>
            </a:r>
            <a:r>
              <a:rPr kumimoji="0" lang="en-US" sz="18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PT Sans" panose="020B0503020203020204" pitchFamily="34" charset="77"/>
                <a:ea typeface="+mn-ea"/>
                <a:cs typeface="+mn-cs"/>
              </a:rPr>
              <a:t>class</a:t>
            </a:r>
            <a:r>
              <a:rPr kumimoji="0" lang="en-US" sz="18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 </a:t>
            </a:r>
            <a:r>
              <a:rPr kumimoji="0" lang="en-US" sz="1800" b="1" i="0" u="none" strike="noStrike" kern="1200" cap="none" spc="0" normalizeH="0" baseline="0" noProof="0" dirty="0">
                <a:ln>
                  <a:noFill/>
                </a:ln>
                <a:solidFill>
                  <a:srgbClr val="990000"/>
                </a:solidFill>
                <a:effectLst/>
                <a:uLnTx/>
                <a:uFillTx/>
                <a:latin typeface="PT Sans" panose="020B0503020203020204" pitchFamily="34" charset="77"/>
                <a:ea typeface="+mn-ea"/>
                <a:cs typeface="+mn-cs"/>
              </a:rPr>
              <a:t>Person</a:t>
            </a:r>
            <a:r>
              <a:rPr kumimoji="0" lang="en-US" sz="18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 { </a:t>
            </a:r>
            <a:r>
              <a:rPr kumimoji="0" lang="en-US" sz="1800" b="1" i="0" u="none" strike="noStrike" kern="1200" cap="none" spc="0" normalizeH="0" baseline="0" noProof="0" dirty="0">
                <a:ln>
                  <a:noFill/>
                </a:ln>
                <a:solidFill>
                  <a:srgbClr val="000000"/>
                </a:solidFill>
                <a:effectLst/>
                <a:uLnTx/>
                <a:uFillTx/>
                <a:latin typeface="PT Sans" panose="020B0503020203020204" pitchFamily="34" charset="77"/>
                <a:ea typeface="+mn-ea"/>
                <a:cs typeface="+mn-cs"/>
              </a:rPr>
              <a:t>private</a:t>
            </a:r>
            <a:r>
              <a:rPr kumimoji="0" lang="en-US" sz="18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 </a:t>
            </a:r>
            <a:r>
              <a:rPr kumimoji="0" lang="en-US" sz="1800" b="1" i="0" u="none" strike="noStrike" kern="1200" cap="none" spc="0" normalizeH="0" baseline="0" noProof="0" dirty="0">
                <a:ln>
                  <a:noFill/>
                </a:ln>
                <a:solidFill>
                  <a:srgbClr val="000000"/>
                </a:solidFill>
                <a:effectLst/>
                <a:uLnTx/>
                <a:uFillTx/>
                <a:latin typeface="PT Sans" panose="020B0503020203020204" pitchFamily="34" charset="77"/>
                <a:ea typeface="+mn-ea"/>
                <a:cs typeface="+mn-cs"/>
              </a:rPr>
              <a:t>String</a:t>
            </a:r>
            <a:r>
              <a:rPr kumimoji="0" lang="en-US" sz="18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 </a:t>
            </a:r>
            <a:r>
              <a:rPr kumimoji="0" lang="en-US" sz="1800" b="0" i="0" u="none" strike="noStrike" kern="1200" cap="none" spc="0" normalizeH="0" baseline="0" noProof="0" dirty="0">
                <a:ln>
                  <a:noFill/>
                </a:ln>
                <a:solidFill>
                  <a:srgbClr val="000000"/>
                </a:solidFill>
                <a:effectLst/>
                <a:uLnTx/>
                <a:uFillTx/>
                <a:latin typeface="PT Sans" panose="020B0503020203020204" pitchFamily="34" charset="77"/>
                <a:ea typeface="+mn-ea"/>
                <a:cs typeface="+mn-cs"/>
              </a:rPr>
              <a:t>name</a:t>
            </a:r>
            <a:r>
              <a:rPr kumimoji="0" lang="en-US" sz="18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 </a:t>
            </a:r>
            <a:r>
              <a:rPr kumimoji="0" lang="en-US" sz="1800" b="1" i="0" u="none" strike="noStrike" kern="1200" cap="none" spc="0" normalizeH="0" baseline="0" noProof="0" dirty="0">
                <a:ln>
                  <a:noFill/>
                </a:ln>
                <a:solidFill>
                  <a:srgbClr val="000000"/>
                </a:solidFill>
                <a:effectLst/>
                <a:uLnTx/>
                <a:uFillTx/>
                <a:latin typeface="PT Sans" panose="020B0503020203020204" pitchFamily="34" charset="77"/>
                <a:ea typeface="+mn-ea"/>
                <a:cs typeface="+mn-cs"/>
              </a:rPr>
              <a:t>public</a:t>
            </a:r>
            <a:r>
              <a:rPr kumimoji="0" lang="en-US" sz="18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 </a:t>
            </a:r>
            <a:r>
              <a:rPr kumimoji="0" lang="en-US" sz="1800" b="1" i="0" u="none" strike="noStrike" kern="1200" cap="none" spc="0" normalizeH="0" baseline="0" noProof="0" dirty="0">
                <a:ln>
                  <a:noFill/>
                </a:ln>
                <a:solidFill>
                  <a:srgbClr val="000000"/>
                </a:solidFill>
                <a:effectLst/>
                <a:uLnTx/>
                <a:uFillTx/>
                <a:latin typeface="PT Sans" panose="020B0503020203020204" pitchFamily="34" charset="77"/>
                <a:ea typeface="+mn-ea"/>
                <a:cs typeface="+mn-cs"/>
              </a:rPr>
              <a:t>String</a:t>
            </a:r>
            <a:r>
              <a:rPr kumimoji="0" lang="en-US" sz="18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 </a:t>
            </a:r>
            <a:r>
              <a:rPr kumimoji="0" lang="en-US" sz="1800" b="0" i="0" u="none" strike="noStrike" kern="1200" cap="none" spc="0" normalizeH="0" baseline="0" noProof="0" dirty="0" err="1">
                <a:ln>
                  <a:noFill/>
                </a:ln>
                <a:solidFill>
                  <a:srgbClr val="000000"/>
                </a:solidFill>
                <a:effectLst/>
                <a:uLnTx/>
                <a:uFillTx/>
                <a:latin typeface="PT Sans" panose="020B0503020203020204" pitchFamily="34" charset="77"/>
                <a:ea typeface="+mn-ea"/>
                <a:cs typeface="+mn-cs"/>
              </a:rPr>
              <a:t>getName</a:t>
            </a:r>
            <a:r>
              <a:rPr kumimoji="0" lang="en-US" sz="18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 { </a:t>
            </a:r>
            <a:r>
              <a:rPr kumimoji="0" lang="en-US" sz="1800" b="1" i="0" u="none" strike="noStrike" kern="1200" cap="none" spc="0" normalizeH="0" baseline="0" noProof="0" dirty="0">
                <a:ln>
                  <a:noFill/>
                </a:ln>
                <a:solidFill>
                  <a:srgbClr val="000000"/>
                </a:solidFill>
                <a:effectLst/>
                <a:uLnTx/>
                <a:uFillTx/>
                <a:latin typeface="PT Sans" panose="020B0503020203020204" pitchFamily="34" charset="77"/>
                <a:ea typeface="+mn-ea"/>
                <a:cs typeface="+mn-cs"/>
              </a:rPr>
              <a:t>return</a:t>
            </a:r>
            <a:r>
              <a:rPr kumimoji="0" lang="en-US" sz="18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 </a:t>
            </a:r>
            <a:r>
              <a:rPr kumimoji="0" lang="en-US" sz="1800" b="0" i="0" u="none" strike="noStrike" kern="1200" cap="none" spc="0" normalizeH="0" baseline="0" noProof="0" dirty="0">
                <a:ln>
                  <a:noFill/>
                </a:ln>
                <a:solidFill>
                  <a:srgbClr val="000000"/>
                </a:solidFill>
                <a:effectLst/>
                <a:uLnTx/>
                <a:uFillTx/>
                <a:latin typeface="PT Sans" panose="020B0503020203020204" pitchFamily="34" charset="77"/>
                <a:ea typeface="+mn-ea"/>
                <a:cs typeface="+mn-cs"/>
              </a:rPr>
              <a:t>name</a:t>
            </a:r>
            <a:r>
              <a:rPr kumimoji="0" lang="en-US" sz="18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 } </a:t>
            </a:r>
            <a:r>
              <a:rPr kumimoji="0" lang="en-US" sz="1800" b="1" i="0" u="none" strike="noStrike" kern="1200" cap="none" spc="0" normalizeH="0" baseline="0" noProof="0" dirty="0">
                <a:ln>
                  <a:noFill/>
                </a:ln>
                <a:solidFill>
                  <a:srgbClr val="000000"/>
                </a:solidFill>
                <a:effectLst/>
                <a:uLnTx/>
                <a:uFillTx/>
                <a:latin typeface="PT Sans" panose="020B0503020203020204" pitchFamily="34" charset="77"/>
                <a:ea typeface="+mn-ea"/>
                <a:cs typeface="+mn-cs"/>
              </a:rPr>
              <a:t>public</a:t>
            </a:r>
            <a:r>
              <a:rPr kumimoji="0" lang="en-US" sz="18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 </a:t>
            </a:r>
            <a:r>
              <a:rPr kumimoji="0" lang="en-US" sz="1800" b="1" i="0" u="none" strike="noStrike" kern="1200" cap="none" spc="0" normalizeH="0" baseline="0" noProof="0" dirty="0">
                <a:ln>
                  <a:noFill/>
                </a:ln>
                <a:solidFill>
                  <a:srgbClr val="000000"/>
                </a:solidFill>
                <a:effectLst/>
                <a:uLnTx/>
                <a:uFillTx/>
                <a:latin typeface="PT Sans" panose="020B0503020203020204" pitchFamily="34" charset="77"/>
                <a:ea typeface="+mn-ea"/>
                <a:cs typeface="+mn-cs"/>
              </a:rPr>
              <a:t>void</a:t>
            </a:r>
            <a:r>
              <a:rPr kumimoji="0" lang="en-US" sz="18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 </a:t>
            </a:r>
            <a:r>
              <a:rPr kumimoji="0" lang="en-US" sz="1800" b="0" i="0" u="none" strike="noStrike" kern="1200" cap="none" spc="0" normalizeH="0" baseline="0" noProof="0" dirty="0" err="1">
                <a:ln>
                  <a:noFill/>
                </a:ln>
                <a:solidFill>
                  <a:srgbClr val="000000"/>
                </a:solidFill>
                <a:effectLst/>
                <a:uLnTx/>
                <a:uFillTx/>
                <a:latin typeface="PT Sans" panose="020B0503020203020204" pitchFamily="34" charset="77"/>
                <a:ea typeface="+mn-ea"/>
                <a:cs typeface="+mn-cs"/>
              </a:rPr>
              <a:t>setName</a:t>
            </a:r>
            <a:r>
              <a:rPr kumimoji="0" lang="en-US" sz="18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a:t>
            </a:r>
            <a:r>
              <a:rPr kumimoji="0" lang="en-US" sz="1800" b="1" i="0" u="none" strike="noStrike" kern="1200" cap="none" spc="0" normalizeH="0" baseline="0" noProof="0" dirty="0">
                <a:ln>
                  <a:noFill/>
                </a:ln>
                <a:solidFill>
                  <a:srgbClr val="000000"/>
                </a:solidFill>
                <a:effectLst/>
                <a:uLnTx/>
                <a:uFillTx/>
                <a:latin typeface="PT Sans" panose="020B0503020203020204" pitchFamily="34" charset="77"/>
                <a:ea typeface="+mn-ea"/>
                <a:cs typeface="+mn-cs"/>
              </a:rPr>
              <a:t>String</a:t>
            </a:r>
            <a:r>
              <a:rPr kumimoji="0" lang="en-US" sz="18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 </a:t>
            </a:r>
            <a:r>
              <a:rPr kumimoji="0" lang="en-US" sz="1800" b="0" i="0" u="none" strike="noStrike" kern="1200" cap="none" spc="0" normalizeH="0" baseline="0" noProof="0" dirty="0" err="1">
                <a:ln>
                  <a:noFill/>
                </a:ln>
                <a:solidFill>
                  <a:srgbClr val="000000"/>
                </a:solidFill>
                <a:effectLst/>
                <a:uLnTx/>
                <a:uFillTx/>
                <a:latin typeface="PT Sans" panose="020B0503020203020204" pitchFamily="34" charset="77"/>
                <a:ea typeface="+mn-ea"/>
                <a:cs typeface="+mn-cs"/>
              </a:rPr>
              <a:t>arg</a:t>
            </a:r>
            <a:r>
              <a:rPr kumimoji="0" lang="en-US" sz="18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 { </a:t>
            </a:r>
            <a:r>
              <a:rPr kumimoji="0" lang="en-US" sz="1800" b="0" i="0" u="none" strike="noStrike" kern="1200" cap="none" spc="0" normalizeH="0" baseline="0" noProof="0" dirty="0">
                <a:ln>
                  <a:noFill/>
                </a:ln>
                <a:solidFill>
                  <a:srgbClr val="000000"/>
                </a:solidFill>
                <a:effectLst/>
                <a:uLnTx/>
                <a:uFillTx/>
                <a:latin typeface="PT Sans" panose="020B0503020203020204" pitchFamily="34" charset="77"/>
                <a:ea typeface="+mn-ea"/>
                <a:cs typeface="+mn-cs"/>
              </a:rPr>
              <a:t>name</a:t>
            </a:r>
            <a:r>
              <a:rPr kumimoji="0" lang="en-US" sz="18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 </a:t>
            </a:r>
            <a:r>
              <a:rPr kumimoji="0" lang="en-US" sz="1800" b="0" i="0" u="none" strike="noStrike" kern="1200" cap="none" spc="0" normalizeH="0" baseline="0" noProof="0" dirty="0">
                <a:ln>
                  <a:noFill/>
                </a:ln>
                <a:solidFill>
                  <a:srgbClr val="000000"/>
                </a:solidFill>
                <a:effectLst/>
                <a:uLnTx/>
                <a:uFillTx/>
                <a:latin typeface="PT Sans" panose="020B0503020203020204" pitchFamily="34" charset="77"/>
                <a:ea typeface="+mn-ea"/>
                <a:cs typeface="+mn-cs"/>
              </a:rPr>
              <a:t>=</a:t>
            </a:r>
            <a:r>
              <a:rPr kumimoji="0" lang="en-US" sz="18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 </a:t>
            </a:r>
            <a:r>
              <a:rPr kumimoji="0" lang="en-US" sz="1800" b="0" i="0" u="none" strike="noStrike" kern="1200" cap="none" spc="0" normalizeH="0" baseline="0" noProof="0" dirty="0" err="1">
                <a:ln>
                  <a:noFill/>
                </a:ln>
                <a:solidFill>
                  <a:srgbClr val="000000"/>
                </a:solidFill>
                <a:effectLst/>
                <a:uLnTx/>
                <a:uFillTx/>
                <a:latin typeface="PT Sans" panose="020B0503020203020204" pitchFamily="34" charset="77"/>
                <a:ea typeface="+mn-ea"/>
                <a:cs typeface="+mn-cs"/>
              </a:rPr>
              <a:t>arg</a:t>
            </a:r>
            <a:r>
              <a:rPr kumimoji="0" lang="en-US" sz="18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 } }</a:t>
            </a:r>
          </a:p>
        </p:txBody>
      </p:sp>
      <p:sp>
        <p:nvSpPr>
          <p:cNvPr id="12" name="TextBox 11">
            <a:extLst>
              <a:ext uri="{FF2B5EF4-FFF2-40B4-BE49-F238E27FC236}">
                <a16:creationId xmlns:a16="http://schemas.microsoft.com/office/drawing/2014/main" id="{08A3F578-9533-4E48-B503-869A4AFDD83D}"/>
              </a:ext>
            </a:extLst>
          </p:cNvPr>
          <p:cNvSpPr txBox="1"/>
          <p:nvPr/>
        </p:nvSpPr>
        <p:spPr>
          <a:xfrm>
            <a:off x="5654566" y="416416"/>
            <a:ext cx="6138040" cy="563231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Why Refactor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One of the pillars of object-oriented programming is </a:t>
            </a:r>
            <a:r>
              <a:rPr kumimoji="0" lang="en-US" sz="1200" b="0" i="1"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Encapsulation</a:t>
            </a:r>
            <a:r>
              <a:rPr kumimoji="0" lang="en-US" sz="12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 the ability to conceal object data. Otherwise, all objects would be public and other objects could get and modify the data of your object without any checks and balances! Data is separated from the behaviors associated with this data, modularity of program sections is compromised, and maintenance becomes complicated.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Benefits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If the data and behavior of a component are closely interrelated and are in the same place in the code, it’s much easier for you to maintain and develop this component.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You can also perform complicated operations related to access to object fields.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When Not to 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In some cases, encapsulation is ill-advised due to performance considerations. These cases are rare but when they happen, this circumstance is very important.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Say that you have a graphical editor that contains objects possessing x- and y-coordinates. These fields are unlikely to change in the future. What’s more, the program involves a great many different objects in which these fields are present. So accessing the coordinate fields directly saves significant CPU cycles that would otherwise be taken up by calling access methods.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As an example of this unusual case, there’s the </a:t>
            </a:r>
            <a:r>
              <a:rPr kumimoji="0" lang="en-US" sz="120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hlinkClick r:id="rId2"/>
              </a:rPr>
              <a:t>Point</a:t>
            </a:r>
            <a:r>
              <a:rPr kumimoji="0" lang="en-US" sz="12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 class in Java. All fields of this class are public.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How to Refactor</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Create a getter and setter for the field.</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Find all invocations of the field. Replace receipt of the field value with the getter, and replace setting of new field values with the setter.</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After all field invocations have been replaced, make the field private.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Next Steps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Encapsulate Field</a:t>
            </a:r>
            <a:r>
              <a:rPr kumimoji="0" lang="en-US" sz="12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 is only the first step in bringing data and the behaviors involving this data closer together. After you create simple methods for access fields, you should recheck the places where these methods are called. It’s quite possible that the code in these areas would look more appropriate in the access methods.</a:t>
            </a:r>
          </a:p>
        </p:txBody>
      </p:sp>
    </p:spTree>
    <p:extLst>
      <p:ext uri="{BB962C8B-B14F-4D97-AF65-F5344CB8AC3E}">
        <p14:creationId xmlns:p14="http://schemas.microsoft.com/office/powerpoint/2010/main" val="304034192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dirty="0">
                <a:solidFill>
                  <a:srgbClr val="FFFFFF"/>
                </a:solidFill>
              </a:rPr>
              <a:t>Encapsulate Collection</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250766563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7E56FD3-F347-3F48-8529-9F834F809ED4}"/>
              </a:ext>
            </a:extLst>
          </p:cNvPr>
          <p:cNvSpPr txBox="1">
            <a:spLocks/>
          </p:cNvSpPr>
          <p:nvPr/>
        </p:nvSpPr>
        <p:spPr>
          <a:xfrm>
            <a:off x="216775" y="416416"/>
            <a:ext cx="1374227" cy="906627"/>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Light" panose="020F0302020204030204"/>
                <a:ea typeface="+mj-ea"/>
                <a:cs typeface="+mj-cs"/>
              </a:rPr>
              <a:t>Organizing Data</a:t>
            </a:r>
            <a:endParaRPr kumimoji="0" lang="en-EG" sz="12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4" name="Title 1">
            <a:extLst>
              <a:ext uri="{FF2B5EF4-FFF2-40B4-BE49-F238E27FC236}">
                <a16:creationId xmlns:a16="http://schemas.microsoft.com/office/drawing/2014/main" id="{F765E001-A22C-8740-A4E9-F332EF9E9E9F}"/>
              </a:ext>
            </a:extLst>
          </p:cNvPr>
          <p:cNvSpPr txBox="1">
            <a:spLocks/>
          </p:cNvSpPr>
          <p:nvPr/>
        </p:nvSpPr>
        <p:spPr>
          <a:xfrm>
            <a:off x="1671146" y="416417"/>
            <a:ext cx="2701158" cy="906627"/>
          </a:xfrm>
          <a:prstGeom prst="rect">
            <a:avLst/>
          </a:prstGeom>
          <a:solidFill>
            <a:schemeClr val="accent2">
              <a:lumMod val="20000"/>
              <a:lumOff val="80000"/>
            </a:schemeClr>
          </a:solidFill>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Encapsulate Collection</a:t>
            </a:r>
          </a:p>
        </p:txBody>
      </p:sp>
      <p:sp>
        <p:nvSpPr>
          <p:cNvPr id="8" name="TextBox 7">
            <a:extLst>
              <a:ext uri="{FF2B5EF4-FFF2-40B4-BE49-F238E27FC236}">
                <a16:creationId xmlns:a16="http://schemas.microsoft.com/office/drawing/2014/main" id="{8EE981A0-D591-A14E-AE32-C6692AE10C31}"/>
              </a:ext>
            </a:extLst>
          </p:cNvPr>
          <p:cNvSpPr txBox="1"/>
          <p:nvPr/>
        </p:nvSpPr>
        <p:spPr>
          <a:xfrm>
            <a:off x="216775" y="1456133"/>
            <a:ext cx="4155529" cy="258532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Problem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A class contains a collection field and a simple getter and setter for working with the collection.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Solution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Make the getter-returned value read-only and create methods for adding/deleting elements of the collection.</a:t>
            </a:r>
          </a:p>
        </p:txBody>
      </p:sp>
      <p:pic>
        <p:nvPicPr>
          <p:cNvPr id="3" name="Picture 2">
            <a:extLst>
              <a:ext uri="{FF2B5EF4-FFF2-40B4-BE49-F238E27FC236}">
                <a16:creationId xmlns:a16="http://schemas.microsoft.com/office/drawing/2014/main" id="{A3C41AFC-2DDC-E843-B597-642F859F09CB}"/>
              </a:ext>
            </a:extLst>
          </p:cNvPr>
          <p:cNvPicPr>
            <a:picLocks noChangeAspect="1"/>
          </p:cNvPicPr>
          <p:nvPr/>
        </p:nvPicPr>
        <p:blipFill>
          <a:blip r:embed="rId2"/>
          <a:stretch>
            <a:fillRect/>
          </a:stretch>
        </p:blipFill>
        <p:spPr>
          <a:xfrm>
            <a:off x="131598" y="4308010"/>
            <a:ext cx="5407353" cy="1732371"/>
          </a:xfrm>
          <a:prstGeom prst="rect">
            <a:avLst/>
          </a:prstGeom>
        </p:spPr>
      </p:pic>
      <p:sp>
        <p:nvSpPr>
          <p:cNvPr id="11" name="TextBox 10">
            <a:extLst>
              <a:ext uri="{FF2B5EF4-FFF2-40B4-BE49-F238E27FC236}">
                <a16:creationId xmlns:a16="http://schemas.microsoft.com/office/drawing/2014/main" id="{C1FE7263-E03D-F44C-9E5E-3ADEED2ED1A6}"/>
              </a:ext>
            </a:extLst>
          </p:cNvPr>
          <p:cNvSpPr txBox="1"/>
          <p:nvPr/>
        </p:nvSpPr>
        <p:spPr>
          <a:xfrm>
            <a:off x="5738648" y="251207"/>
            <a:ext cx="6138040" cy="63555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Why Refactor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A class contains a field that contains a collection of objects. This collection could be an array, list, set or vector. A normal getter and setter have been created for working with the collection.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But the collections should be used by a protocol that’s a bit different from the one used by other data types. The getter method shouldn’t return the collection object itself, since this would let clients change collection contents without the knowledge of the owner class. In addition, this would show too much of the internal structures of the object data to clients. The method for getting collection elements should return a value that doesn’t allow changing the collection or disclose excessive data about its structure.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In addition, there shouldn’t be a method that assigns a value to the collection. Instead, there should be operations for adding and deleting elements. Thanks to this, the owner object gains control over addition and deletion of collection elements.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Such a protocol properly encapsulates a collection, which ultimately reduces the degree of association between the owner class and the client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Benefits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The collection field is encapsulated inside a class. When the getter is called, it returns a copy of the collection, which prevents accidental changing or overwriting of the collection elements without the knowledge of the class that contains the collection.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If collection elements are contained inside a primitive type, such as an array, you create more convenient methods for working with the collection.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If collection elements are contained inside a non-primitive container (standard collection class), by encapsulating the collection you can restrict access to unwanted standard methods of the collection (such as by restricting addition of new elements).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How to Refactor</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1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Create methods for adding and deleting collection elements. They must accept collection elements in their parameters.</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1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Assign an empty collection to the field as the initial value if this isn’t done in the class constructor.</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1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Find the calls of the collection field setter. Change the setter so that it uses operations for adding and deleting elements, or make these operations call client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Note that setters can be used only to replace all collection elements with other ones. Therefore it may be advisable to change the setter name (</a:t>
            </a:r>
            <a:r>
              <a:rPr kumimoji="0" lang="en-US" sz="110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hlinkClick r:id="rId3"/>
              </a:rPr>
              <a:t>Rename Method</a:t>
            </a:r>
            <a:r>
              <a:rPr kumimoji="0" lang="en-US" sz="11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 to replace.</a:t>
            </a:r>
          </a:p>
          <a:p>
            <a:pPr marL="0" marR="0" lvl="0" indent="0" algn="l" defTabSz="914400" rtl="0" eaLnBrk="1" fontAlgn="auto" latinLnBrk="0" hangingPunct="1">
              <a:lnSpc>
                <a:spcPct val="100000"/>
              </a:lnSpc>
              <a:spcBef>
                <a:spcPts val="0"/>
              </a:spcBef>
              <a:spcAft>
                <a:spcPts val="0"/>
              </a:spcAft>
              <a:buClrTx/>
              <a:buSzTx/>
              <a:buFont typeface="+mj-lt"/>
              <a:buAutoNum type="arabicPeriod" startAt="4"/>
              <a:tabLst/>
              <a:defRPr/>
            </a:pPr>
            <a:r>
              <a:rPr kumimoji="0" lang="en-US" sz="11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Find all calls of the collection getter after which the collection is changed. Change the code so that it uses your new methods for adding and deleting elements from the collection.</a:t>
            </a:r>
          </a:p>
          <a:p>
            <a:pPr marL="0" marR="0" lvl="0" indent="0" algn="l" defTabSz="914400" rtl="0" eaLnBrk="1" fontAlgn="auto" latinLnBrk="0" hangingPunct="1">
              <a:lnSpc>
                <a:spcPct val="100000"/>
              </a:lnSpc>
              <a:spcBef>
                <a:spcPts val="0"/>
              </a:spcBef>
              <a:spcAft>
                <a:spcPts val="0"/>
              </a:spcAft>
              <a:buClrTx/>
              <a:buSzTx/>
              <a:buFont typeface="+mj-lt"/>
              <a:buAutoNum type="arabicPeriod" startAt="4"/>
              <a:tabLst/>
              <a:defRPr/>
            </a:pPr>
            <a:r>
              <a:rPr kumimoji="0" lang="en-US" sz="11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Change the getter so that it returns a read-only representation of the collection.</a:t>
            </a:r>
          </a:p>
          <a:p>
            <a:pPr marL="0" marR="0" lvl="0" indent="0" algn="l" defTabSz="914400" rtl="0" eaLnBrk="1" fontAlgn="auto" latinLnBrk="0" hangingPunct="1">
              <a:lnSpc>
                <a:spcPct val="100000"/>
              </a:lnSpc>
              <a:spcBef>
                <a:spcPts val="0"/>
              </a:spcBef>
              <a:spcAft>
                <a:spcPts val="0"/>
              </a:spcAft>
              <a:buClrTx/>
              <a:buSzTx/>
              <a:buFont typeface="+mj-lt"/>
              <a:buAutoNum type="arabicPeriod" startAt="4"/>
              <a:tabLst/>
              <a:defRPr/>
            </a:pPr>
            <a:r>
              <a:rPr kumimoji="0" lang="en-US" sz="11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Inspect the client code that uses the collection for code that would look better inside of the collection class itself.</a:t>
            </a:r>
          </a:p>
        </p:txBody>
      </p:sp>
    </p:spTree>
    <p:extLst>
      <p:ext uri="{BB962C8B-B14F-4D97-AF65-F5344CB8AC3E}">
        <p14:creationId xmlns:p14="http://schemas.microsoft.com/office/powerpoint/2010/main" val="333035122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dirty="0">
                <a:solidFill>
                  <a:srgbClr val="FFFFFF"/>
                </a:solidFill>
              </a:rPr>
              <a:t>Move Method</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288771037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dirty="0">
                <a:solidFill>
                  <a:srgbClr val="FFFFFF"/>
                </a:solidFill>
              </a:rPr>
              <a:t>Method Extractor</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3126906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61084E4-6F10-B042-83E3-6147A27F7D58}"/>
              </a:ext>
            </a:extLst>
          </p:cNvPr>
          <p:cNvSpPr txBox="1"/>
          <p:nvPr/>
        </p:nvSpPr>
        <p:spPr>
          <a:xfrm>
            <a:off x="271305" y="818438"/>
            <a:ext cx="11311094" cy="3600986"/>
          </a:xfrm>
          <a:prstGeom prst="rect">
            <a:avLst/>
          </a:prstGeom>
          <a:noFill/>
        </p:spPr>
        <p:txBody>
          <a:bodyPr wrap="square">
            <a:spAutoFit/>
          </a:bodyPr>
          <a:lstStyle/>
          <a:p>
            <a:pPr algn="l"/>
            <a:r>
              <a:rPr lang="en-US" sz="1200" b="1" i="0" dirty="0">
                <a:solidFill>
                  <a:srgbClr val="444444"/>
                </a:solidFill>
                <a:effectLst/>
                <a:latin typeface="PT Sans" panose="020B0503020203020204" pitchFamily="34" charset="77"/>
              </a:rPr>
              <a:t>Why Refactor</a:t>
            </a:r>
          </a:p>
          <a:p>
            <a:pPr algn="l"/>
            <a:r>
              <a:rPr lang="en-US" sz="1200" b="0" i="0" dirty="0">
                <a:solidFill>
                  <a:srgbClr val="444444"/>
                </a:solidFill>
                <a:effectLst/>
                <a:latin typeface="PT Sans" panose="020B0503020203020204" pitchFamily="34" charset="77"/>
              </a:rPr>
              <a:t>This refactoring can lay the groundwork for applying </a:t>
            </a:r>
            <a:r>
              <a:rPr lang="en-US" sz="1200" b="1" i="0" u="none" strike="noStrike" dirty="0">
                <a:solidFill>
                  <a:srgbClr val="444444"/>
                </a:solidFill>
                <a:effectLst/>
                <a:latin typeface="PT Sans" panose="020B0503020203020204" pitchFamily="34" charset="77"/>
                <a:hlinkClick r:id="rId2"/>
              </a:rPr>
              <a:t>Extract Method</a:t>
            </a:r>
            <a:r>
              <a:rPr lang="en-US" sz="1200" b="0" i="0" dirty="0">
                <a:solidFill>
                  <a:srgbClr val="444444"/>
                </a:solidFill>
                <a:effectLst/>
                <a:latin typeface="PT Sans" panose="020B0503020203020204" pitchFamily="34" charset="77"/>
              </a:rPr>
              <a:t> for a portion of a very long method.</a:t>
            </a:r>
          </a:p>
          <a:p>
            <a:pPr algn="l"/>
            <a:r>
              <a:rPr lang="en-US" sz="1200" b="0" i="0" dirty="0">
                <a:solidFill>
                  <a:srgbClr val="444444"/>
                </a:solidFill>
                <a:effectLst/>
                <a:latin typeface="PT Sans" panose="020B0503020203020204" pitchFamily="34" charset="77"/>
              </a:rPr>
              <a:t>The same expression may sometimes be found in other methods as well, which is one reason to consider creating a common method.</a:t>
            </a:r>
          </a:p>
          <a:p>
            <a:pPr algn="l"/>
            <a:r>
              <a:rPr lang="en-US" sz="1200" b="1" i="0" dirty="0">
                <a:solidFill>
                  <a:srgbClr val="444444"/>
                </a:solidFill>
                <a:effectLst/>
                <a:latin typeface="PT Sans" panose="020B0503020203020204" pitchFamily="34" charset="77"/>
              </a:rPr>
              <a:t>Benefits</a:t>
            </a:r>
          </a:p>
          <a:p>
            <a:pPr algn="l">
              <a:buFont typeface="Arial" panose="020B0604020202020204" pitchFamily="34" charset="0"/>
              <a:buChar char="•"/>
            </a:pPr>
            <a:r>
              <a:rPr lang="en-US" sz="1200" b="0" i="0" dirty="0">
                <a:solidFill>
                  <a:srgbClr val="444444"/>
                </a:solidFill>
                <a:effectLst/>
                <a:latin typeface="PT Sans" panose="020B0503020203020204" pitchFamily="34" charset="77"/>
              </a:rPr>
              <a:t>Code readability. It’s much easier to understand the purpose of the method </a:t>
            </a:r>
            <a:r>
              <a:rPr lang="en-US" sz="1200" b="0" i="0" dirty="0" err="1">
                <a:solidFill>
                  <a:srgbClr val="444444"/>
                </a:solidFill>
                <a:effectLst/>
                <a:latin typeface="PT Sans" panose="020B0503020203020204" pitchFamily="34" charset="77"/>
              </a:rPr>
              <a:t>getTax</a:t>
            </a:r>
            <a:r>
              <a:rPr lang="en-US" sz="1200" b="0" i="0" dirty="0">
                <a:solidFill>
                  <a:srgbClr val="444444"/>
                </a:solidFill>
                <a:effectLst/>
                <a:latin typeface="PT Sans" panose="020B0503020203020204" pitchFamily="34" charset="77"/>
              </a:rPr>
              <a:t>() than the line </a:t>
            </a:r>
            <a:r>
              <a:rPr lang="en-US" sz="1200" b="0" i="0" dirty="0" err="1">
                <a:solidFill>
                  <a:srgbClr val="444444"/>
                </a:solidFill>
                <a:effectLst/>
                <a:latin typeface="PT Sans" panose="020B0503020203020204" pitchFamily="34" charset="77"/>
              </a:rPr>
              <a:t>orderPrice</a:t>
            </a:r>
            <a:r>
              <a:rPr lang="en-US" sz="1200" b="0" i="0" dirty="0">
                <a:solidFill>
                  <a:srgbClr val="444444"/>
                </a:solidFill>
                <a:effectLst/>
                <a:latin typeface="PT Sans" panose="020B0503020203020204" pitchFamily="34" charset="77"/>
              </a:rPr>
              <a:t>() * 0.2.</a:t>
            </a:r>
          </a:p>
          <a:p>
            <a:pPr algn="l">
              <a:buFont typeface="Arial" panose="020B0604020202020204" pitchFamily="34" charset="0"/>
              <a:buChar char="•"/>
            </a:pPr>
            <a:r>
              <a:rPr lang="en-US" sz="1200" b="0" i="0" dirty="0">
                <a:solidFill>
                  <a:srgbClr val="444444"/>
                </a:solidFill>
                <a:effectLst/>
                <a:latin typeface="PT Sans" panose="020B0503020203020204" pitchFamily="34" charset="77"/>
              </a:rPr>
              <a:t>Slimmer code via deduplication, if the line being replaced is used in multiple methods.</a:t>
            </a:r>
          </a:p>
          <a:p>
            <a:pPr algn="l"/>
            <a:r>
              <a:rPr lang="en-US" sz="1200" b="1" i="0" dirty="0">
                <a:solidFill>
                  <a:srgbClr val="444444"/>
                </a:solidFill>
                <a:effectLst/>
                <a:latin typeface="PT Sans" panose="020B0503020203020204" pitchFamily="34" charset="77"/>
              </a:rPr>
              <a:t>Good to Know</a:t>
            </a:r>
          </a:p>
          <a:p>
            <a:pPr algn="l"/>
            <a:r>
              <a:rPr lang="en-US" sz="1200" b="1" i="0" dirty="0">
                <a:solidFill>
                  <a:srgbClr val="444444"/>
                </a:solidFill>
                <a:effectLst/>
                <a:latin typeface="PT Sans" panose="020B0503020203020204" pitchFamily="34" charset="77"/>
              </a:rPr>
              <a:t>Performance</a:t>
            </a:r>
          </a:p>
          <a:p>
            <a:pPr algn="l"/>
            <a:r>
              <a:rPr lang="en-US" sz="1200" b="0" i="0" dirty="0">
                <a:solidFill>
                  <a:srgbClr val="444444"/>
                </a:solidFill>
                <a:effectLst/>
                <a:latin typeface="PT Sans" panose="020B0503020203020204" pitchFamily="34" charset="77"/>
              </a:rPr>
              <a:t>This refactoring may prompt the question of whether this approach is liable to cause a performance hit. The honest answer is: yes, it is, since the resulting code may be burdened by querying a new method. But with today’s fast CPUs and excellent compilers, the burden will almost always be minimal. By contrast, readable code and the ability to reuse this method in other places in program code—thanks to this refactoring approach—are very noticeable benefits.</a:t>
            </a:r>
          </a:p>
          <a:p>
            <a:pPr algn="l"/>
            <a:r>
              <a:rPr lang="en-US" sz="1200" b="0" i="0" dirty="0">
                <a:solidFill>
                  <a:srgbClr val="444444"/>
                </a:solidFill>
                <a:effectLst/>
                <a:latin typeface="PT Sans" panose="020B0503020203020204" pitchFamily="34" charset="77"/>
              </a:rPr>
              <a:t>Nonetheless, if your temp variable is used to cache the result of a truly time-consuming expression, you may want to stop this refactoring after extracting the expression to a new method.</a:t>
            </a:r>
          </a:p>
          <a:p>
            <a:pPr algn="l"/>
            <a:r>
              <a:rPr lang="en-US" sz="1200" b="1" i="0" dirty="0">
                <a:solidFill>
                  <a:srgbClr val="444444"/>
                </a:solidFill>
                <a:effectLst/>
                <a:latin typeface="PT Sans" panose="020B0503020203020204" pitchFamily="34" charset="77"/>
              </a:rPr>
              <a:t>How to Refactor</a:t>
            </a:r>
          </a:p>
          <a:p>
            <a:pPr algn="l">
              <a:buFont typeface="+mj-lt"/>
              <a:buAutoNum type="arabicPeriod"/>
            </a:pPr>
            <a:r>
              <a:rPr lang="en-US" sz="1200" b="0" i="0" dirty="0">
                <a:solidFill>
                  <a:srgbClr val="444444"/>
                </a:solidFill>
                <a:effectLst/>
                <a:latin typeface="PT Sans" panose="020B0503020203020204" pitchFamily="34" charset="77"/>
              </a:rPr>
              <a:t>Make sure that a value is assigned to the variable once and only once within the method. If not, use </a:t>
            </a:r>
            <a:r>
              <a:rPr lang="en-US" sz="1200" b="1" i="0" u="none" strike="noStrike" dirty="0">
                <a:solidFill>
                  <a:srgbClr val="444444"/>
                </a:solidFill>
                <a:effectLst/>
                <a:latin typeface="PT Sans" panose="020B0503020203020204" pitchFamily="34" charset="77"/>
                <a:hlinkClick r:id="rId3"/>
              </a:rPr>
              <a:t>Split Temporary Variable</a:t>
            </a:r>
            <a:r>
              <a:rPr lang="en-US" sz="1200" b="0" i="0" dirty="0">
                <a:solidFill>
                  <a:srgbClr val="444444"/>
                </a:solidFill>
                <a:effectLst/>
                <a:latin typeface="PT Sans" panose="020B0503020203020204" pitchFamily="34" charset="77"/>
              </a:rPr>
              <a:t> to ensure that the variable will be used only to store the result of your expression.</a:t>
            </a:r>
          </a:p>
          <a:p>
            <a:pPr algn="l">
              <a:buFont typeface="+mj-lt"/>
              <a:buAutoNum type="arabicPeriod"/>
            </a:pPr>
            <a:r>
              <a:rPr lang="en-US" sz="1200" b="0" i="0" dirty="0">
                <a:solidFill>
                  <a:srgbClr val="444444"/>
                </a:solidFill>
                <a:effectLst/>
                <a:latin typeface="PT Sans" panose="020B0503020203020204" pitchFamily="34" charset="77"/>
              </a:rPr>
              <a:t>Use </a:t>
            </a:r>
            <a:r>
              <a:rPr lang="en-US" sz="1200" b="1" i="0" u="none" strike="noStrike" dirty="0">
                <a:solidFill>
                  <a:srgbClr val="444444"/>
                </a:solidFill>
                <a:effectLst/>
                <a:latin typeface="PT Sans" panose="020B0503020203020204" pitchFamily="34" charset="77"/>
                <a:hlinkClick r:id="rId2"/>
              </a:rPr>
              <a:t>Extract Method</a:t>
            </a:r>
            <a:r>
              <a:rPr lang="en-US" sz="1200" b="0" i="0" dirty="0">
                <a:solidFill>
                  <a:srgbClr val="444444"/>
                </a:solidFill>
                <a:effectLst/>
                <a:latin typeface="PT Sans" panose="020B0503020203020204" pitchFamily="34" charset="77"/>
              </a:rPr>
              <a:t> to place the expression of interest in a new method. Make sure that this method only returns a value and doesn’t change the state of the object. If the method affects the visible state of the object, use </a:t>
            </a:r>
            <a:r>
              <a:rPr lang="en-US" sz="1200" b="1" i="0" u="none" strike="noStrike" dirty="0">
                <a:solidFill>
                  <a:srgbClr val="444444"/>
                </a:solidFill>
                <a:effectLst/>
                <a:latin typeface="PT Sans" panose="020B0503020203020204" pitchFamily="34" charset="77"/>
                <a:hlinkClick r:id="rId4"/>
              </a:rPr>
              <a:t>Separate Query from Modifier</a:t>
            </a:r>
            <a:r>
              <a:rPr lang="en-US" sz="1200" b="0" i="0" dirty="0">
                <a:solidFill>
                  <a:srgbClr val="444444"/>
                </a:solidFill>
                <a:effectLst/>
                <a:latin typeface="PT Sans" panose="020B0503020203020204" pitchFamily="34" charset="77"/>
              </a:rPr>
              <a:t>.</a:t>
            </a:r>
          </a:p>
          <a:p>
            <a:pPr algn="l">
              <a:buFont typeface="+mj-lt"/>
              <a:buAutoNum type="arabicPeriod"/>
            </a:pPr>
            <a:r>
              <a:rPr lang="en-US" sz="1200" b="0" i="0" dirty="0">
                <a:solidFill>
                  <a:srgbClr val="444444"/>
                </a:solidFill>
                <a:effectLst/>
                <a:latin typeface="PT Sans" panose="020B0503020203020204" pitchFamily="34" charset="77"/>
              </a:rPr>
              <a:t>Replace the variable with a query to your new method.</a:t>
            </a:r>
          </a:p>
        </p:txBody>
      </p:sp>
    </p:spTree>
    <p:extLst>
      <p:ext uri="{BB962C8B-B14F-4D97-AF65-F5344CB8AC3E}">
        <p14:creationId xmlns:p14="http://schemas.microsoft.com/office/powerpoint/2010/main" val="2449378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dirty="0">
                <a:solidFill>
                  <a:srgbClr val="FFFFFF"/>
                </a:solidFill>
              </a:rPr>
              <a:t>Remove Setting Method</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409513181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A0DDAF7-11EA-D945-A8F2-72BD978E402C}"/>
              </a:ext>
            </a:extLst>
          </p:cNvPr>
          <p:cNvSpPr txBox="1">
            <a:spLocks/>
          </p:cNvSpPr>
          <p:nvPr/>
        </p:nvSpPr>
        <p:spPr>
          <a:xfrm>
            <a:off x="174734" y="264017"/>
            <a:ext cx="1689538" cy="906627"/>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Simplifying Method Calls</a:t>
            </a:r>
            <a:endParaRPr lang="en-EG" sz="1200" dirty="0"/>
          </a:p>
        </p:txBody>
      </p:sp>
      <p:sp>
        <p:nvSpPr>
          <p:cNvPr id="4" name="Title 1">
            <a:extLst>
              <a:ext uri="{FF2B5EF4-FFF2-40B4-BE49-F238E27FC236}">
                <a16:creationId xmlns:a16="http://schemas.microsoft.com/office/drawing/2014/main" id="{1A5CF460-2CF7-3040-B532-4A0AEE2BAF35}"/>
              </a:ext>
            </a:extLst>
          </p:cNvPr>
          <p:cNvSpPr txBox="1">
            <a:spLocks/>
          </p:cNvSpPr>
          <p:nvPr/>
        </p:nvSpPr>
        <p:spPr>
          <a:xfrm>
            <a:off x="2103382" y="264017"/>
            <a:ext cx="2825970" cy="906627"/>
          </a:xfrm>
          <a:prstGeom prst="rect">
            <a:avLst/>
          </a:prstGeom>
          <a:solidFill>
            <a:schemeClr val="accent2">
              <a:lumMod val="20000"/>
              <a:lumOff val="80000"/>
            </a:schemeClr>
          </a:solidFill>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Remove Setting Method</a:t>
            </a:r>
          </a:p>
        </p:txBody>
      </p:sp>
      <p:sp>
        <p:nvSpPr>
          <p:cNvPr id="8" name="TextBox 7">
            <a:extLst>
              <a:ext uri="{FF2B5EF4-FFF2-40B4-BE49-F238E27FC236}">
                <a16:creationId xmlns:a16="http://schemas.microsoft.com/office/drawing/2014/main" id="{4A7CA768-1780-3F40-996F-F0F927A7DE76}"/>
              </a:ext>
            </a:extLst>
          </p:cNvPr>
          <p:cNvSpPr txBox="1"/>
          <p:nvPr/>
        </p:nvSpPr>
        <p:spPr>
          <a:xfrm>
            <a:off x="174734" y="1331873"/>
            <a:ext cx="4754618" cy="1754326"/>
          </a:xfrm>
          <a:prstGeom prst="rect">
            <a:avLst/>
          </a:prstGeom>
          <a:noFill/>
        </p:spPr>
        <p:txBody>
          <a:bodyPr wrap="square">
            <a:spAutoFit/>
          </a:bodyPr>
          <a:lstStyle/>
          <a:p>
            <a:pPr algn="l"/>
            <a:r>
              <a:rPr lang="en-US" b="1" i="0" dirty="0">
                <a:solidFill>
                  <a:srgbClr val="444444"/>
                </a:solidFill>
                <a:effectLst/>
                <a:latin typeface="PT Sans" panose="020B0503020203020204" pitchFamily="34" charset="77"/>
              </a:rPr>
              <a:t>Problem</a:t>
            </a:r>
          </a:p>
          <a:p>
            <a:pPr algn="l"/>
            <a:r>
              <a:rPr lang="en-US" b="0" i="0" dirty="0">
                <a:solidFill>
                  <a:srgbClr val="444444"/>
                </a:solidFill>
                <a:effectLst/>
                <a:latin typeface="PT Sans" panose="020B0503020203020204" pitchFamily="34" charset="77"/>
              </a:rPr>
              <a:t>The value of a field should be set only when it’s created, and not change at any time after that.</a:t>
            </a:r>
          </a:p>
          <a:p>
            <a:pPr algn="l"/>
            <a:r>
              <a:rPr lang="en-US" b="1" i="0" dirty="0">
                <a:solidFill>
                  <a:srgbClr val="444444"/>
                </a:solidFill>
                <a:effectLst/>
                <a:latin typeface="PT Sans" panose="020B0503020203020204" pitchFamily="34" charset="77"/>
              </a:rPr>
              <a:t>Solution</a:t>
            </a:r>
          </a:p>
          <a:p>
            <a:pPr algn="l"/>
            <a:r>
              <a:rPr lang="en-US" b="0" i="0" dirty="0">
                <a:solidFill>
                  <a:srgbClr val="444444"/>
                </a:solidFill>
                <a:effectLst/>
                <a:latin typeface="PT Sans" panose="020B0503020203020204" pitchFamily="34" charset="77"/>
              </a:rPr>
              <a:t>So remove methods that set the field’s value.</a:t>
            </a:r>
          </a:p>
        </p:txBody>
      </p:sp>
      <p:pic>
        <p:nvPicPr>
          <p:cNvPr id="3" name="Picture 2">
            <a:extLst>
              <a:ext uri="{FF2B5EF4-FFF2-40B4-BE49-F238E27FC236}">
                <a16:creationId xmlns:a16="http://schemas.microsoft.com/office/drawing/2014/main" id="{BC4FFB60-C6C6-4A41-A0FA-A410C6731705}"/>
              </a:ext>
            </a:extLst>
          </p:cNvPr>
          <p:cNvPicPr>
            <a:picLocks noChangeAspect="1"/>
          </p:cNvPicPr>
          <p:nvPr/>
        </p:nvPicPr>
        <p:blipFill>
          <a:blip r:embed="rId2"/>
          <a:stretch>
            <a:fillRect/>
          </a:stretch>
        </p:blipFill>
        <p:spPr>
          <a:xfrm>
            <a:off x="100286" y="3429000"/>
            <a:ext cx="3746500" cy="1187450"/>
          </a:xfrm>
          <a:prstGeom prst="rect">
            <a:avLst/>
          </a:prstGeom>
        </p:spPr>
      </p:pic>
      <p:sp>
        <p:nvSpPr>
          <p:cNvPr id="11" name="TextBox 10">
            <a:extLst>
              <a:ext uri="{FF2B5EF4-FFF2-40B4-BE49-F238E27FC236}">
                <a16:creationId xmlns:a16="http://schemas.microsoft.com/office/drawing/2014/main" id="{62B24942-47F7-D641-B7EB-AA21E7E64665}"/>
              </a:ext>
            </a:extLst>
          </p:cNvPr>
          <p:cNvSpPr txBox="1"/>
          <p:nvPr/>
        </p:nvSpPr>
        <p:spPr>
          <a:xfrm>
            <a:off x="5276196" y="455106"/>
            <a:ext cx="6138040" cy="3693319"/>
          </a:xfrm>
          <a:prstGeom prst="rect">
            <a:avLst/>
          </a:prstGeom>
          <a:noFill/>
        </p:spPr>
        <p:txBody>
          <a:bodyPr wrap="square">
            <a:spAutoFit/>
          </a:bodyPr>
          <a:lstStyle/>
          <a:p>
            <a:pPr algn="l"/>
            <a:r>
              <a:rPr lang="en-US" b="1" i="0" dirty="0">
                <a:solidFill>
                  <a:srgbClr val="444444"/>
                </a:solidFill>
                <a:effectLst/>
                <a:latin typeface="PT Sans" panose="020B0503020203020204" pitchFamily="34" charset="77"/>
              </a:rPr>
              <a:t>Why Refactor</a:t>
            </a:r>
          </a:p>
          <a:p>
            <a:pPr algn="l"/>
            <a:r>
              <a:rPr lang="en-US" b="0" i="0" dirty="0">
                <a:solidFill>
                  <a:srgbClr val="444444"/>
                </a:solidFill>
                <a:effectLst/>
                <a:latin typeface="PT Sans" panose="020B0503020203020204" pitchFamily="34" charset="77"/>
              </a:rPr>
              <a:t>You want to prevent any changes to the value of a field.</a:t>
            </a:r>
          </a:p>
          <a:p>
            <a:pPr algn="l"/>
            <a:r>
              <a:rPr lang="en-US" b="1" i="0" dirty="0">
                <a:solidFill>
                  <a:srgbClr val="444444"/>
                </a:solidFill>
                <a:effectLst/>
                <a:latin typeface="PT Sans" panose="020B0503020203020204" pitchFamily="34" charset="77"/>
              </a:rPr>
              <a:t>How to Refactor</a:t>
            </a:r>
          </a:p>
          <a:p>
            <a:pPr algn="l">
              <a:buFont typeface="+mj-lt"/>
              <a:buAutoNum type="arabicPeriod"/>
            </a:pPr>
            <a:r>
              <a:rPr lang="en-US" b="0" i="0" dirty="0">
                <a:solidFill>
                  <a:srgbClr val="444444"/>
                </a:solidFill>
                <a:effectLst/>
                <a:latin typeface="PT Sans" panose="020B0503020203020204" pitchFamily="34" charset="77"/>
              </a:rPr>
              <a:t>The value of a field should be changeable only in the constructor. If the constructor doesn’t contain a parameter for setting the value, add one.</a:t>
            </a:r>
          </a:p>
          <a:p>
            <a:pPr algn="l">
              <a:buFont typeface="+mj-lt"/>
              <a:buAutoNum type="arabicPeriod"/>
            </a:pPr>
            <a:r>
              <a:rPr lang="en-US" b="0" i="0" dirty="0">
                <a:solidFill>
                  <a:srgbClr val="444444"/>
                </a:solidFill>
                <a:effectLst/>
                <a:latin typeface="PT Sans" panose="020B0503020203020204" pitchFamily="34" charset="77"/>
              </a:rPr>
              <a:t>Find all setter calls.</a:t>
            </a:r>
          </a:p>
          <a:p>
            <a:pPr marL="742950" lvl="1" indent="-285750" algn="l">
              <a:buFont typeface="+mj-lt"/>
              <a:buAutoNum type="arabicPeriod"/>
            </a:pPr>
            <a:r>
              <a:rPr lang="en-US" b="0" i="0" dirty="0">
                <a:solidFill>
                  <a:srgbClr val="444444"/>
                </a:solidFill>
                <a:effectLst/>
                <a:latin typeface="PT Sans" panose="020B0503020203020204" pitchFamily="34" charset="77"/>
              </a:rPr>
              <a:t>If a setter call is located right after a call for the constructor of the current class, move its argument to the constructor call and remove the setter.</a:t>
            </a:r>
          </a:p>
          <a:p>
            <a:pPr marL="742950" lvl="1" indent="-285750" algn="l">
              <a:buFont typeface="+mj-lt"/>
              <a:buAutoNum type="arabicPeriod"/>
            </a:pPr>
            <a:r>
              <a:rPr lang="en-US" b="0" i="0" dirty="0">
                <a:solidFill>
                  <a:srgbClr val="444444"/>
                </a:solidFill>
                <a:effectLst/>
                <a:latin typeface="PT Sans" panose="020B0503020203020204" pitchFamily="34" charset="77"/>
              </a:rPr>
              <a:t>Replace setter calls in the constructor with direct access to the field.</a:t>
            </a:r>
          </a:p>
          <a:p>
            <a:pPr algn="l">
              <a:buFont typeface="+mj-lt"/>
              <a:buAutoNum type="arabicPeriod"/>
            </a:pPr>
            <a:r>
              <a:rPr lang="en-US" b="0" i="0" dirty="0">
                <a:solidFill>
                  <a:srgbClr val="444444"/>
                </a:solidFill>
                <a:effectLst/>
                <a:latin typeface="PT Sans" panose="020B0503020203020204" pitchFamily="34" charset="77"/>
              </a:rPr>
              <a:t>Delete the setter.</a:t>
            </a:r>
          </a:p>
        </p:txBody>
      </p:sp>
    </p:spTree>
    <p:extLst>
      <p:ext uri="{BB962C8B-B14F-4D97-AF65-F5344CB8AC3E}">
        <p14:creationId xmlns:p14="http://schemas.microsoft.com/office/powerpoint/2010/main" val="362617241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dirty="0">
                <a:solidFill>
                  <a:srgbClr val="FFFFFF"/>
                </a:solidFill>
              </a:rPr>
              <a:t>Hide Method</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144360009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A0DDAF7-11EA-D945-A8F2-72BD978E402C}"/>
              </a:ext>
            </a:extLst>
          </p:cNvPr>
          <p:cNvSpPr txBox="1">
            <a:spLocks/>
          </p:cNvSpPr>
          <p:nvPr/>
        </p:nvSpPr>
        <p:spPr>
          <a:xfrm>
            <a:off x="174734" y="264017"/>
            <a:ext cx="1689538" cy="906627"/>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Light" panose="020F0302020204030204"/>
                <a:ea typeface="+mj-ea"/>
                <a:cs typeface="+mj-cs"/>
              </a:rPr>
              <a:t>Simplifying Method Calls</a:t>
            </a:r>
            <a:endParaRPr kumimoji="0" lang="en-EG" sz="12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4" name="Title 1">
            <a:extLst>
              <a:ext uri="{FF2B5EF4-FFF2-40B4-BE49-F238E27FC236}">
                <a16:creationId xmlns:a16="http://schemas.microsoft.com/office/drawing/2014/main" id="{1A5CF460-2CF7-3040-B532-4A0AEE2BAF35}"/>
              </a:ext>
            </a:extLst>
          </p:cNvPr>
          <p:cNvSpPr txBox="1">
            <a:spLocks/>
          </p:cNvSpPr>
          <p:nvPr/>
        </p:nvSpPr>
        <p:spPr>
          <a:xfrm>
            <a:off x="2103382" y="264017"/>
            <a:ext cx="2825970" cy="906627"/>
          </a:xfrm>
          <a:prstGeom prst="rect">
            <a:avLst/>
          </a:prstGeom>
          <a:solidFill>
            <a:schemeClr val="accent2">
              <a:lumMod val="20000"/>
              <a:lumOff val="80000"/>
            </a:schemeClr>
          </a:solidFill>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Hide Method</a:t>
            </a:r>
          </a:p>
        </p:txBody>
      </p:sp>
      <p:sp>
        <p:nvSpPr>
          <p:cNvPr id="9" name="TextBox 8">
            <a:extLst>
              <a:ext uri="{FF2B5EF4-FFF2-40B4-BE49-F238E27FC236}">
                <a16:creationId xmlns:a16="http://schemas.microsoft.com/office/drawing/2014/main" id="{ED4994B7-85B6-5A4F-A7A4-C0BBE1DB6044}"/>
              </a:ext>
            </a:extLst>
          </p:cNvPr>
          <p:cNvSpPr txBox="1"/>
          <p:nvPr/>
        </p:nvSpPr>
        <p:spPr>
          <a:xfrm>
            <a:off x="174734" y="1531569"/>
            <a:ext cx="4754618"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Problem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A method isn’t used by other classes or is used only inside its own class hierarchy.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Solution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Make the method private or protected.</a:t>
            </a:r>
          </a:p>
        </p:txBody>
      </p:sp>
      <p:pic>
        <p:nvPicPr>
          <p:cNvPr id="5" name="Picture 4">
            <a:extLst>
              <a:ext uri="{FF2B5EF4-FFF2-40B4-BE49-F238E27FC236}">
                <a16:creationId xmlns:a16="http://schemas.microsoft.com/office/drawing/2014/main" id="{B738792E-9C2B-D347-86D3-00252A27F266}"/>
              </a:ext>
            </a:extLst>
          </p:cNvPr>
          <p:cNvPicPr>
            <a:picLocks noChangeAspect="1"/>
          </p:cNvPicPr>
          <p:nvPr/>
        </p:nvPicPr>
        <p:blipFill>
          <a:blip r:embed="rId2"/>
          <a:stretch>
            <a:fillRect/>
          </a:stretch>
        </p:blipFill>
        <p:spPr>
          <a:xfrm>
            <a:off x="174734" y="3369822"/>
            <a:ext cx="4171873" cy="1289488"/>
          </a:xfrm>
          <a:prstGeom prst="rect">
            <a:avLst/>
          </a:prstGeom>
        </p:spPr>
      </p:pic>
      <p:sp>
        <p:nvSpPr>
          <p:cNvPr id="12" name="TextBox 11">
            <a:extLst>
              <a:ext uri="{FF2B5EF4-FFF2-40B4-BE49-F238E27FC236}">
                <a16:creationId xmlns:a16="http://schemas.microsoft.com/office/drawing/2014/main" id="{F06D1B8E-BF95-134B-8E64-FD9655A9BA32}"/>
              </a:ext>
            </a:extLst>
          </p:cNvPr>
          <p:cNvSpPr txBox="1"/>
          <p:nvPr/>
        </p:nvSpPr>
        <p:spPr>
          <a:xfrm>
            <a:off x="5623035" y="58846"/>
            <a:ext cx="6138040" cy="67403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Why Refactor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Quite often, the need to hide methods for getting and setting values is due to development of a richer interface that provides additional behavior, especially if you started with a class that added little beyond mere data encapsulation.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As new behavior is built into the class, you may find that public getter and setter methods are no longer necessary and can be hidden. If you make getter or setter methods private and apply direct access to variables, you can delete the method.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Benefits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Hiding methods makes it easier for your code to evolve. When you change a private method, you only need to worry about how to not break the current class since you know that the method can’t be used anywhere else.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By making methods private, you underscore the importance of the public interface of the class and of the methods that remain public.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How to Refactor</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Regularly try to find methods that can be made private. Static code analysis and good unit test coverage can offer a big leg up.</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Make each method as private as possible.</a:t>
            </a:r>
          </a:p>
        </p:txBody>
      </p:sp>
    </p:spTree>
    <p:extLst>
      <p:ext uri="{BB962C8B-B14F-4D97-AF65-F5344CB8AC3E}">
        <p14:creationId xmlns:p14="http://schemas.microsoft.com/office/powerpoint/2010/main" val="256210413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9">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A69349-6269-3544-8E04-1985D6CECE33}"/>
              </a:ext>
            </a:extLst>
          </p:cNvPr>
          <p:cNvSpPr>
            <a:spLocks noGrp="1"/>
          </p:cNvSpPr>
          <p:nvPr>
            <p:ph type="ctrTitle"/>
          </p:nvPr>
        </p:nvSpPr>
        <p:spPr>
          <a:xfrm>
            <a:off x="1848465" y="3298722"/>
            <a:ext cx="8495070" cy="1784402"/>
          </a:xfrm>
        </p:spPr>
        <p:txBody>
          <a:bodyPr anchor="b">
            <a:normAutofit/>
          </a:bodyPr>
          <a:lstStyle/>
          <a:p>
            <a:r>
              <a:rPr lang="en-EG" dirty="0">
                <a:solidFill>
                  <a:srgbClr val="FFFFFF"/>
                </a:solidFill>
              </a:rPr>
              <a:t>Code Smells</a:t>
            </a:r>
          </a:p>
        </p:txBody>
      </p:sp>
      <p:sp>
        <p:nvSpPr>
          <p:cNvPr id="3" name="Subtitle 2">
            <a:extLst>
              <a:ext uri="{FF2B5EF4-FFF2-40B4-BE49-F238E27FC236}">
                <a16:creationId xmlns:a16="http://schemas.microsoft.com/office/drawing/2014/main" id="{A74F60AA-E13C-034D-9451-D05BC81E8F80}"/>
              </a:ext>
            </a:extLst>
          </p:cNvPr>
          <p:cNvSpPr>
            <a:spLocks noGrp="1"/>
          </p:cNvSpPr>
          <p:nvPr>
            <p:ph type="subTitle" idx="1"/>
          </p:nvPr>
        </p:nvSpPr>
        <p:spPr>
          <a:xfrm>
            <a:off x="1848465" y="5258851"/>
            <a:ext cx="8495070" cy="904005"/>
          </a:xfrm>
        </p:spPr>
        <p:txBody>
          <a:bodyPr>
            <a:normAutofit/>
          </a:bodyPr>
          <a:lstStyle/>
          <a:p>
            <a:r>
              <a:rPr lang="en-EG" dirty="0">
                <a:solidFill>
                  <a:srgbClr val="FFFFFF"/>
                </a:solidFill>
              </a:rPr>
              <a:t>Abdelhalim Badr</a:t>
            </a:r>
          </a:p>
          <a:p>
            <a:r>
              <a:rPr lang="en-EG" dirty="0">
                <a:solidFill>
                  <a:srgbClr val="FFFFFF"/>
                </a:solidFill>
              </a:rPr>
              <a:t>Tech – 18 </a:t>
            </a:r>
          </a:p>
        </p:txBody>
      </p:sp>
      <p:sp>
        <p:nvSpPr>
          <p:cNvPr id="62" name="Oval 61">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5" name="Graphic 54" descr="Code">
            <a:extLst>
              <a:ext uri="{FF2B5EF4-FFF2-40B4-BE49-F238E27FC236}">
                <a16:creationId xmlns:a16="http://schemas.microsoft.com/office/drawing/2014/main" id="{842F1154-143C-46D1-B15A-D6BCD900CC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val="180094689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643BE6C-86B7-4AB9-91E8-9B5DB45AC8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0"/>
            <a:ext cx="12188825" cy="42428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A69349-6269-3544-8E04-1985D6CECE33}"/>
              </a:ext>
            </a:extLst>
          </p:cNvPr>
          <p:cNvSpPr>
            <a:spLocks noGrp="1"/>
          </p:cNvSpPr>
          <p:nvPr>
            <p:ph type="ctrTitle"/>
          </p:nvPr>
        </p:nvSpPr>
        <p:spPr>
          <a:xfrm>
            <a:off x="1293026" y="713195"/>
            <a:ext cx="9605948" cy="922565"/>
          </a:xfrm>
        </p:spPr>
        <p:txBody>
          <a:bodyPr>
            <a:normAutofit/>
          </a:bodyPr>
          <a:lstStyle/>
          <a:p>
            <a:r>
              <a:rPr lang="en-EG" sz="5400" dirty="0">
                <a:solidFill>
                  <a:srgbClr val="FFFFFF"/>
                </a:solidFill>
              </a:rPr>
              <a:t>Agenda</a:t>
            </a:r>
          </a:p>
        </p:txBody>
      </p:sp>
      <p:sp>
        <p:nvSpPr>
          <p:cNvPr id="3" name="Subtitle 2">
            <a:extLst>
              <a:ext uri="{FF2B5EF4-FFF2-40B4-BE49-F238E27FC236}">
                <a16:creationId xmlns:a16="http://schemas.microsoft.com/office/drawing/2014/main" id="{A74F60AA-E13C-034D-9451-D05BC81E8F80}"/>
              </a:ext>
            </a:extLst>
          </p:cNvPr>
          <p:cNvSpPr>
            <a:spLocks noGrp="1"/>
          </p:cNvSpPr>
          <p:nvPr>
            <p:ph type="subTitle" idx="1"/>
          </p:nvPr>
        </p:nvSpPr>
        <p:spPr>
          <a:xfrm>
            <a:off x="4882700" y="2348955"/>
            <a:ext cx="2910020" cy="1698181"/>
          </a:xfrm>
        </p:spPr>
        <p:txBody>
          <a:bodyPr>
            <a:normAutofit fontScale="85000" lnSpcReduction="20000"/>
          </a:bodyPr>
          <a:lstStyle/>
          <a:p>
            <a:pPr marL="457200" indent="-457200" algn="l">
              <a:buFont typeface="Wingdings" pitchFamily="2" charset="2"/>
              <a:buChar char="q"/>
            </a:pPr>
            <a:r>
              <a:rPr lang="en-US" sz="1700" dirty="0">
                <a:solidFill>
                  <a:srgbClr val="FFFFFF"/>
                </a:solidFill>
              </a:rPr>
              <a:t>Dead Code</a:t>
            </a:r>
          </a:p>
          <a:p>
            <a:pPr marL="457200" indent="-457200" algn="l">
              <a:buFont typeface="Wingdings" pitchFamily="2" charset="2"/>
              <a:buChar char="q"/>
            </a:pPr>
            <a:r>
              <a:rPr lang="en-US" sz="1700" dirty="0">
                <a:solidFill>
                  <a:srgbClr val="FFFFFF"/>
                </a:solidFill>
              </a:rPr>
              <a:t>Signs and Symptoms</a:t>
            </a:r>
          </a:p>
          <a:p>
            <a:pPr marL="457200" indent="-457200" algn="l">
              <a:buFont typeface="Wingdings" pitchFamily="2" charset="2"/>
              <a:buChar char="q"/>
            </a:pPr>
            <a:r>
              <a:rPr lang="en-EG" sz="1700" dirty="0">
                <a:solidFill>
                  <a:srgbClr val="FFFFFF"/>
                </a:solidFill>
              </a:rPr>
              <a:t>Reasons of the Problem</a:t>
            </a:r>
          </a:p>
          <a:p>
            <a:pPr marL="457200" indent="-457200" algn="l">
              <a:buFont typeface="Wingdings" pitchFamily="2" charset="2"/>
              <a:buChar char="q"/>
            </a:pPr>
            <a:r>
              <a:rPr lang="en-EG" sz="1700" dirty="0">
                <a:solidFill>
                  <a:srgbClr val="FFFFFF"/>
                </a:solidFill>
              </a:rPr>
              <a:t>Treatment</a:t>
            </a:r>
          </a:p>
          <a:p>
            <a:pPr marL="457200" indent="-457200" algn="l">
              <a:buFont typeface="Wingdings" pitchFamily="2" charset="2"/>
              <a:buChar char="q"/>
            </a:pPr>
            <a:r>
              <a:rPr lang="en-EG" sz="1700" dirty="0">
                <a:solidFill>
                  <a:srgbClr val="FFFFFF"/>
                </a:solidFill>
              </a:rPr>
              <a:t>Gains</a:t>
            </a:r>
          </a:p>
          <a:p>
            <a:pPr marL="457200" indent="-457200" algn="l">
              <a:buFont typeface="Wingdings" pitchFamily="2" charset="2"/>
              <a:buChar char="q"/>
            </a:pPr>
            <a:r>
              <a:rPr lang="en-EG" sz="1700" dirty="0">
                <a:solidFill>
                  <a:srgbClr val="FFFFFF"/>
                </a:solidFill>
              </a:rPr>
              <a:t>Code Sample</a:t>
            </a:r>
          </a:p>
        </p:txBody>
      </p:sp>
      <p:pic>
        <p:nvPicPr>
          <p:cNvPr id="7" name="Graphic 6" descr="Check List">
            <a:extLst>
              <a:ext uri="{FF2B5EF4-FFF2-40B4-BE49-F238E27FC236}">
                <a16:creationId xmlns:a16="http://schemas.microsoft.com/office/drawing/2014/main" id="{04B90D0E-AA9C-4C35-B297-8E9F1EE3A7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6089" y="4805363"/>
            <a:ext cx="1179824" cy="1179824"/>
          </a:xfrm>
          <a:prstGeom prst="rect">
            <a:avLst/>
          </a:prstGeom>
        </p:spPr>
      </p:pic>
      <p:sp>
        <p:nvSpPr>
          <p:cNvPr id="6" name="Title 1">
            <a:extLst>
              <a:ext uri="{FF2B5EF4-FFF2-40B4-BE49-F238E27FC236}">
                <a16:creationId xmlns:a16="http://schemas.microsoft.com/office/drawing/2014/main" id="{014CA02A-E445-F040-B5DE-8DC2CF6EB827}"/>
              </a:ext>
            </a:extLst>
          </p:cNvPr>
          <p:cNvSpPr txBox="1">
            <a:spLocks/>
          </p:cNvSpPr>
          <p:nvPr/>
        </p:nvSpPr>
        <p:spPr>
          <a:xfrm>
            <a:off x="1191426" y="2783840"/>
            <a:ext cx="2130894" cy="41149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err="1">
                <a:ln>
                  <a:noFill/>
                </a:ln>
                <a:solidFill>
                  <a:srgbClr val="FFFFFF"/>
                </a:solidFill>
                <a:effectLst/>
                <a:uLnTx/>
                <a:uFillTx/>
                <a:latin typeface="Calibri Light" panose="020F0302020204030204"/>
                <a:ea typeface="+mj-ea"/>
                <a:cs typeface="+mj-cs"/>
              </a:rPr>
              <a:t>Dispensables</a:t>
            </a:r>
            <a:endParaRPr kumimoji="0" lang="en-EG" sz="2000" b="0" i="0" u="none" strike="noStrike" kern="1200" cap="none" spc="0" normalizeH="0" baseline="0" noProof="0" dirty="0">
              <a:ln>
                <a:noFill/>
              </a:ln>
              <a:solidFill>
                <a:srgbClr val="FFFFFF"/>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198823796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123496" y="184314"/>
            <a:ext cx="8705194" cy="587127"/>
          </a:xfrm>
        </p:spPr>
        <p:txBody>
          <a:bodyPr>
            <a:normAutofit/>
          </a:bodyPr>
          <a:lstStyle/>
          <a:p>
            <a:r>
              <a:rPr lang="en-US" sz="2400" b="1" dirty="0"/>
              <a:t>5.5. Dead Code</a:t>
            </a:r>
            <a:endParaRPr lang="en-EG" sz="1300" dirty="0"/>
          </a:p>
        </p:txBody>
      </p:sp>
      <p:sp>
        <p:nvSpPr>
          <p:cNvPr id="3" name="Content Placeholder 2">
            <a:extLst>
              <a:ext uri="{FF2B5EF4-FFF2-40B4-BE49-F238E27FC236}">
                <a16:creationId xmlns:a16="http://schemas.microsoft.com/office/drawing/2014/main" id="{6AC25776-4EDC-DD4E-93E0-1AB309C90155}"/>
              </a:ext>
            </a:extLst>
          </p:cNvPr>
          <p:cNvSpPr>
            <a:spLocks noGrp="1"/>
          </p:cNvSpPr>
          <p:nvPr>
            <p:ph idx="1"/>
          </p:nvPr>
        </p:nvSpPr>
        <p:spPr>
          <a:xfrm>
            <a:off x="123497" y="771442"/>
            <a:ext cx="5733393" cy="5902244"/>
          </a:xfrm>
        </p:spPr>
        <p:txBody>
          <a:bodyPr>
            <a:normAutofit/>
          </a:bodyPr>
          <a:lstStyle/>
          <a:p>
            <a:r>
              <a:rPr lang="en-US" sz="1400" b="1" dirty="0"/>
              <a:t>Signs and Symptoms</a:t>
            </a:r>
          </a:p>
          <a:p>
            <a:pPr lvl="1"/>
            <a:r>
              <a:rPr lang="en-US" sz="1400" dirty="0"/>
              <a:t>A variable, parameter, field, method or class is no longer used (usually because it’s obsolete).</a:t>
            </a:r>
          </a:p>
          <a:p>
            <a:r>
              <a:rPr lang="en-US" sz="1400" b="1" dirty="0"/>
              <a:t>Reasons for the Problem</a:t>
            </a:r>
          </a:p>
          <a:p>
            <a:pPr lvl="1"/>
            <a:r>
              <a:rPr lang="en-US" sz="1400" dirty="0"/>
              <a:t>When requirements for the software have changed or corrections have been made, nobody had time to clean up the old code.</a:t>
            </a:r>
          </a:p>
          <a:p>
            <a:pPr lvl="1"/>
            <a:endParaRPr lang="en-US" sz="1400" dirty="0"/>
          </a:p>
          <a:p>
            <a:pPr lvl="1"/>
            <a:r>
              <a:rPr lang="en-US" sz="1400" dirty="0"/>
              <a:t>Such code could also be found in complex conditionals, when one of the branches becomes unreachable (due to error or other circumstances)..</a:t>
            </a:r>
          </a:p>
          <a:p>
            <a:r>
              <a:rPr lang="en-US" sz="1400" b="1" dirty="0"/>
              <a:t>Treatment</a:t>
            </a:r>
          </a:p>
          <a:p>
            <a:pPr lvl="1"/>
            <a:r>
              <a:rPr lang="en-US" sz="1400" dirty="0"/>
              <a:t>The quickest way to find dead code is to use a good </a:t>
            </a:r>
            <a:r>
              <a:rPr lang="en-US" sz="1400" b="1" i="1" dirty="0"/>
              <a:t>IDE</a:t>
            </a:r>
            <a:r>
              <a:rPr lang="en-US" sz="1400" dirty="0"/>
              <a:t>.</a:t>
            </a:r>
          </a:p>
          <a:p>
            <a:pPr lvl="1"/>
            <a:endParaRPr lang="en-US" sz="1400" dirty="0"/>
          </a:p>
          <a:p>
            <a:pPr lvl="1"/>
            <a:r>
              <a:rPr lang="en-US" sz="1400" dirty="0"/>
              <a:t>Delete unused code and unneeded files.</a:t>
            </a:r>
          </a:p>
          <a:p>
            <a:pPr lvl="1"/>
            <a:endParaRPr lang="en-US" sz="1400" dirty="0"/>
          </a:p>
          <a:p>
            <a:pPr lvl="1"/>
            <a:r>
              <a:rPr lang="en-US" sz="1400" dirty="0"/>
              <a:t>In the case of an unnecessary class, </a:t>
            </a:r>
            <a:r>
              <a:rPr lang="en-US" sz="1400" b="1" i="1" dirty="0"/>
              <a:t>Inline Class or Collapse Hierarchy </a:t>
            </a:r>
            <a:r>
              <a:rPr lang="en-US" sz="1400" dirty="0"/>
              <a:t>can be applied if a subclass or superclass is used.</a:t>
            </a:r>
          </a:p>
          <a:p>
            <a:pPr lvl="1"/>
            <a:endParaRPr lang="en-US" sz="1400" dirty="0"/>
          </a:p>
          <a:p>
            <a:pPr lvl="1"/>
            <a:r>
              <a:rPr lang="en-US" sz="1400" dirty="0"/>
              <a:t>To remove unneeded parameters, use </a:t>
            </a:r>
            <a:r>
              <a:rPr lang="en-US" sz="1400" b="1" i="1" dirty="0"/>
              <a:t>Remove Parameter</a:t>
            </a:r>
            <a:r>
              <a:rPr lang="en-US" sz="1400" dirty="0"/>
              <a:t>.</a:t>
            </a:r>
          </a:p>
        </p:txBody>
      </p:sp>
      <p:sp>
        <p:nvSpPr>
          <p:cNvPr id="4" name="Content Placeholder 2">
            <a:extLst>
              <a:ext uri="{FF2B5EF4-FFF2-40B4-BE49-F238E27FC236}">
                <a16:creationId xmlns:a16="http://schemas.microsoft.com/office/drawing/2014/main" id="{54F3B8CD-9F76-3E48-8863-51BBEBED99E7}"/>
              </a:ext>
            </a:extLst>
          </p:cNvPr>
          <p:cNvSpPr txBox="1">
            <a:spLocks/>
          </p:cNvSpPr>
          <p:nvPr/>
        </p:nvSpPr>
        <p:spPr>
          <a:xfrm>
            <a:off x="5856890" y="771441"/>
            <a:ext cx="5657193" cy="53151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Payoff</a:t>
            </a:r>
          </a:p>
          <a:p>
            <a:pPr marL="685800" lvl="2">
              <a:spcBef>
                <a:spcPts val="1000"/>
              </a:spcBef>
            </a:pPr>
            <a:r>
              <a:rPr lang="en-US" sz="1800" dirty="0"/>
              <a:t>Reduced code size.</a:t>
            </a:r>
          </a:p>
          <a:p>
            <a:pPr marL="685800" lvl="2">
              <a:spcBef>
                <a:spcPts val="1000"/>
              </a:spcBef>
            </a:pPr>
            <a:endParaRPr lang="en-US" sz="1800" dirty="0"/>
          </a:p>
          <a:p>
            <a:pPr marL="685800" lvl="2">
              <a:spcBef>
                <a:spcPts val="1000"/>
              </a:spcBef>
            </a:pPr>
            <a:r>
              <a:rPr lang="en-US" sz="1800" dirty="0"/>
              <a:t>Simpler support.</a:t>
            </a:r>
          </a:p>
        </p:txBody>
      </p:sp>
    </p:spTree>
    <p:extLst>
      <p:ext uri="{BB962C8B-B14F-4D97-AF65-F5344CB8AC3E}">
        <p14:creationId xmlns:p14="http://schemas.microsoft.com/office/powerpoint/2010/main" val="206812053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dirty="0">
                <a:solidFill>
                  <a:srgbClr val="FFFFFF"/>
                </a:solidFill>
              </a:rPr>
              <a:t>Inline Class</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22657129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dirty="0">
                <a:solidFill>
                  <a:srgbClr val="FFFFFF"/>
                </a:solidFill>
              </a:rPr>
              <a:t>Collapse Hierarchy</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340050835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dirty="0">
                <a:solidFill>
                  <a:srgbClr val="FFFFFF"/>
                </a:solidFill>
              </a:rPr>
              <a:t>Remove Parameter</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2181065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643BE6C-86B7-4AB9-91E8-9B5DB45AC8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0"/>
            <a:ext cx="12188825" cy="42428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A69349-6269-3544-8E04-1985D6CECE33}"/>
              </a:ext>
            </a:extLst>
          </p:cNvPr>
          <p:cNvSpPr>
            <a:spLocks noGrp="1"/>
          </p:cNvSpPr>
          <p:nvPr>
            <p:ph type="ctrTitle"/>
          </p:nvPr>
        </p:nvSpPr>
        <p:spPr>
          <a:xfrm>
            <a:off x="1293026" y="713195"/>
            <a:ext cx="9605948" cy="922565"/>
          </a:xfrm>
        </p:spPr>
        <p:txBody>
          <a:bodyPr>
            <a:normAutofit/>
          </a:bodyPr>
          <a:lstStyle/>
          <a:p>
            <a:r>
              <a:rPr lang="en-EG" sz="5400" dirty="0">
                <a:solidFill>
                  <a:srgbClr val="FFFFFF"/>
                </a:solidFill>
              </a:rPr>
              <a:t>Agenda</a:t>
            </a:r>
          </a:p>
        </p:txBody>
      </p:sp>
      <p:sp>
        <p:nvSpPr>
          <p:cNvPr id="3" name="Subtitle 2">
            <a:extLst>
              <a:ext uri="{FF2B5EF4-FFF2-40B4-BE49-F238E27FC236}">
                <a16:creationId xmlns:a16="http://schemas.microsoft.com/office/drawing/2014/main" id="{A74F60AA-E13C-034D-9451-D05BC81E8F80}"/>
              </a:ext>
            </a:extLst>
          </p:cNvPr>
          <p:cNvSpPr>
            <a:spLocks noGrp="1"/>
          </p:cNvSpPr>
          <p:nvPr>
            <p:ph type="subTitle" idx="1"/>
          </p:nvPr>
        </p:nvSpPr>
        <p:spPr>
          <a:xfrm>
            <a:off x="4882700" y="2810863"/>
            <a:ext cx="2426600" cy="1236273"/>
          </a:xfrm>
        </p:spPr>
        <p:txBody>
          <a:bodyPr>
            <a:normAutofit/>
          </a:bodyPr>
          <a:lstStyle/>
          <a:p>
            <a:pPr marL="457200" indent="-457200" algn="l">
              <a:buFont typeface="Wingdings" pitchFamily="2" charset="2"/>
              <a:buChar char="q"/>
            </a:pPr>
            <a:r>
              <a:rPr lang="en-EG" sz="1700" dirty="0">
                <a:solidFill>
                  <a:srgbClr val="FFFFFF"/>
                </a:solidFill>
              </a:rPr>
              <a:t>Introduction</a:t>
            </a:r>
          </a:p>
          <a:p>
            <a:pPr marL="457200" indent="-457200" algn="l">
              <a:buFont typeface="Wingdings" pitchFamily="2" charset="2"/>
              <a:buChar char="q"/>
            </a:pPr>
            <a:r>
              <a:rPr lang="en-EG" sz="1700" dirty="0">
                <a:solidFill>
                  <a:srgbClr val="FFFFFF"/>
                </a:solidFill>
              </a:rPr>
              <a:t>Problem Definition</a:t>
            </a:r>
          </a:p>
          <a:p>
            <a:pPr marL="457200" indent="-457200" algn="l">
              <a:buFont typeface="Wingdings" pitchFamily="2" charset="2"/>
              <a:buChar char="q"/>
            </a:pPr>
            <a:r>
              <a:rPr lang="en-EG" sz="1700" dirty="0">
                <a:solidFill>
                  <a:srgbClr val="FFFFFF"/>
                </a:solidFill>
              </a:rPr>
              <a:t>Smell Types</a:t>
            </a:r>
          </a:p>
        </p:txBody>
      </p:sp>
      <p:pic>
        <p:nvPicPr>
          <p:cNvPr id="7" name="Graphic 6" descr="Check List">
            <a:extLst>
              <a:ext uri="{FF2B5EF4-FFF2-40B4-BE49-F238E27FC236}">
                <a16:creationId xmlns:a16="http://schemas.microsoft.com/office/drawing/2014/main" id="{04B90D0E-AA9C-4C35-B297-8E9F1EE3A7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6089" y="4805363"/>
            <a:ext cx="1179824" cy="1179824"/>
          </a:xfrm>
          <a:prstGeom prst="rect">
            <a:avLst/>
          </a:prstGeom>
        </p:spPr>
      </p:pic>
    </p:spTree>
    <p:extLst>
      <p:ext uri="{BB962C8B-B14F-4D97-AF65-F5344CB8AC3E}">
        <p14:creationId xmlns:p14="http://schemas.microsoft.com/office/powerpoint/2010/main" val="8332021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kern="1200" dirty="0">
                <a:solidFill>
                  <a:srgbClr val="FFFFFF"/>
                </a:solidFill>
                <a:latin typeface="+mj-lt"/>
                <a:ea typeface="+mj-ea"/>
                <a:cs typeface="+mj-cs"/>
              </a:rPr>
              <a:t>Split Temporary Variable </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329612503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A0DDAF7-11EA-D945-A8F2-72BD978E402C}"/>
              </a:ext>
            </a:extLst>
          </p:cNvPr>
          <p:cNvSpPr txBox="1">
            <a:spLocks/>
          </p:cNvSpPr>
          <p:nvPr/>
        </p:nvSpPr>
        <p:spPr>
          <a:xfrm>
            <a:off x="174734" y="264017"/>
            <a:ext cx="1689538" cy="906627"/>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Simplifying Method Calls</a:t>
            </a:r>
            <a:endParaRPr lang="en-EG" sz="1200" dirty="0"/>
          </a:p>
        </p:txBody>
      </p:sp>
      <p:sp>
        <p:nvSpPr>
          <p:cNvPr id="4" name="Title 1">
            <a:extLst>
              <a:ext uri="{FF2B5EF4-FFF2-40B4-BE49-F238E27FC236}">
                <a16:creationId xmlns:a16="http://schemas.microsoft.com/office/drawing/2014/main" id="{1A5CF460-2CF7-3040-B532-4A0AEE2BAF35}"/>
              </a:ext>
            </a:extLst>
          </p:cNvPr>
          <p:cNvSpPr txBox="1">
            <a:spLocks/>
          </p:cNvSpPr>
          <p:nvPr/>
        </p:nvSpPr>
        <p:spPr>
          <a:xfrm>
            <a:off x="2103382" y="264017"/>
            <a:ext cx="1689538" cy="906627"/>
          </a:xfrm>
          <a:prstGeom prst="rect">
            <a:avLst/>
          </a:prstGeom>
          <a:solidFill>
            <a:schemeClr val="accent2">
              <a:lumMod val="20000"/>
              <a:lumOff val="80000"/>
            </a:schemeClr>
          </a:solidFill>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Remove Parameter</a:t>
            </a:r>
          </a:p>
        </p:txBody>
      </p:sp>
      <p:sp>
        <p:nvSpPr>
          <p:cNvPr id="9" name="TextBox 8">
            <a:extLst>
              <a:ext uri="{FF2B5EF4-FFF2-40B4-BE49-F238E27FC236}">
                <a16:creationId xmlns:a16="http://schemas.microsoft.com/office/drawing/2014/main" id="{D933342D-8617-824E-A3FE-6906CE816BE3}"/>
              </a:ext>
            </a:extLst>
          </p:cNvPr>
          <p:cNvSpPr txBox="1"/>
          <p:nvPr/>
        </p:nvSpPr>
        <p:spPr>
          <a:xfrm>
            <a:off x="174734" y="1260166"/>
            <a:ext cx="3618186" cy="1477328"/>
          </a:xfrm>
          <a:prstGeom prst="rect">
            <a:avLst/>
          </a:prstGeom>
          <a:noFill/>
        </p:spPr>
        <p:txBody>
          <a:bodyPr wrap="square">
            <a:spAutoFit/>
          </a:bodyPr>
          <a:lstStyle/>
          <a:p>
            <a:pPr algn="l"/>
            <a:r>
              <a:rPr lang="en-US" b="1" i="0" dirty="0">
                <a:solidFill>
                  <a:srgbClr val="444444"/>
                </a:solidFill>
                <a:effectLst/>
                <a:latin typeface="PT Sans" panose="020B0503020203020204" pitchFamily="34" charset="77"/>
              </a:rPr>
              <a:t>Problem</a:t>
            </a:r>
          </a:p>
          <a:p>
            <a:pPr algn="l"/>
            <a:r>
              <a:rPr lang="en-US" b="0" i="0" dirty="0">
                <a:solidFill>
                  <a:srgbClr val="444444"/>
                </a:solidFill>
                <a:effectLst/>
                <a:latin typeface="PT Sans" panose="020B0503020203020204" pitchFamily="34" charset="77"/>
              </a:rPr>
              <a:t>A parameter isn’t used in the body of a method.</a:t>
            </a:r>
          </a:p>
          <a:p>
            <a:pPr algn="l"/>
            <a:r>
              <a:rPr lang="en-US" b="1" i="0" dirty="0">
                <a:solidFill>
                  <a:srgbClr val="444444"/>
                </a:solidFill>
                <a:effectLst/>
                <a:latin typeface="PT Sans" panose="020B0503020203020204" pitchFamily="34" charset="77"/>
              </a:rPr>
              <a:t>Solution</a:t>
            </a:r>
          </a:p>
          <a:p>
            <a:pPr algn="l"/>
            <a:r>
              <a:rPr lang="en-US" b="0" i="0" dirty="0">
                <a:solidFill>
                  <a:srgbClr val="444444"/>
                </a:solidFill>
                <a:effectLst/>
                <a:latin typeface="PT Sans" panose="020B0503020203020204" pitchFamily="34" charset="77"/>
              </a:rPr>
              <a:t>Remove the unused parameter.</a:t>
            </a:r>
          </a:p>
        </p:txBody>
      </p:sp>
      <p:pic>
        <p:nvPicPr>
          <p:cNvPr id="3" name="Picture 2">
            <a:extLst>
              <a:ext uri="{FF2B5EF4-FFF2-40B4-BE49-F238E27FC236}">
                <a16:creationId xmlns:a16="http://schemas.microsoft.com/office/drawing/2014/main" id="{A217C6C6-31B3-C64F-81BE-BD4850F2DE43}"/>
              </a:ext>
            </a:extLst>
          </p:cNvPr>
          <p:cNvPicPr>
            <a:picLocks noChangeAspect="1"/>
          </p:cNvPicPr>
          <p:nvPr/>
        </p:nvPicPr>
        <p:blipFill>
          <a:blip r:embed="rId2"/>
          <a:stretch>
            <a:fillRect/>
          </a:stretch>
        </p:blipFill>
        <p:spPr>
          <a:xfrm>
            <a:off x="174734" y="3086700"/>
            <a:ext cx="4250121" cy="1217644"/>
          </a:xfrm>
          <a:prstGeom prst="rect">
            <a:avLst/>
          </a:prstGeom>
        </p:spPr>
      </p:pic>
      <p:sp>
        <p:nvSpPr>
          <p:cNvPr id="12" name="TextBox 11">
            <a:extLst>
              <a:ext uri="{FF2B5EF4-FFF2-40B4-BE49-F238E27FC236}">
                <a16:creationId xmlns:a16="http://schemas.microsoft.com/office/drawing/2014/main" id="{C5B1B21B-DA42-054F-8936-4FCD10E9E69D}"/>
              </a:ext>
            </a:extLst>
          </p:cNvPr>
          <p:cNvSpPr txBox="1"/>
          <p:nvPr/>
        </p:nvSpPr>
        <p:spPr>
          <a:xfrm>
            <a:off x="5728138" y="866021"/>
            <a:ext cx="6138040" cy="4708981"/>
          </a:xfrm>
          <a:prstGeom prst="rect">
            <a:avLst/>
          </a:prstGeom>
          <a:noFill/>
        </p:spPr>
        <p:txBody>
          <a:bodyPr wrap="square">
            <a:spAutoFit/>
          </a:bodyPr>
          <a:lstStyle/>
          <a:p>
            <a:pPr algn="l"/>
            <a:r>
              <a:rPr lang="en-US" sz="1200" b="1" i="0" dirty="0">
                <a:solidFill>
                  <a:srgbClr val="444444"/>
                </a:solidFill>
                <a:effectLst/>
                <a:latin typeface="PT Sans" panose="020B0503020203020204" pitchFamily="34" charset="77"/>
              </a:rPr>
              <a:t>Why Refactor</a:t>
            </a:r>
          </a:p>
          <a:p>
            <a:pPr algn="l"/>
            <a:r>
              <a:rPr lang="en-US" sz="1200" b="0" i="0" dirty="0">
                <a:solidFill>
                  <a:srgbClr val="444444"/>
                </a:solidFill>
                <a:effectLst/>
                <a:latin typeface="PT Sans" panose="020B0503020203020204" pitchFamily="34" charset="77"/>
              </a:rPr>
              <a:t>Every parameter in a method call forces the programmer reading it to figure out what information is found in this parameter. And if a parameter is entirely unused in the method body, this “noggin scratching” is for naught.</a:t>
            </a:r>
          </a:p>
          <a:p>
            <a:pPr algn="l"/>
            <a:r>
              <a:rPr lang="en-US" sz="1200" b="0" i="0" dirty="0">
                <a:solidFill>
                  <a:srgbClr val="444444"/>
                </a:solidFill>
                <a:effectLst/>
                <a:latin typeface="PT Sans" panose="020B0503020203020204" pitchFamily="34" charset="77"/>
              </a:rPr>
              <a:t>And in any case, additional parameters are extra code that has to be run.</a:t>
            </a:r>
          </a:p>
          <a:p>
            <a:pPr algn="l"/>
            <a:r>
              <a:rPr lang="en-US" sz="1200" b="0" i="0" dirty="0">
                <a:solidFill>
                  <a:srgbClr val="444444"/>
                </a:solidFill>
                <a:effectLst/>
                <a:latin typeface="PT Sans" panose="020B0503020203020204" pitchFamily="34" charset="77"/>
              </a:rPr>
              <a:t>Sometimes we add parameters with an eye to the future, anticipating changes to the method for which the parameter might be needed. All the same, experience shows that it’s better to add a parameter only when it’s genuinely needed. After all, anticipated changes often remain just that—anticipated.</a:t>
            </a:r>
          </a:p>
          <a:p>
            <a:pPr algn="l"/>
            <a:r>
              <a:rPr lang="en-US" sz="1200" b="1" i="0" dirty="0">
                <a:solidFill>
                  <a:srgbClr val="444444"/>
                </a:solidFill>
                <a:effectLst/>
                <a:latin typeface="PT Sans" panose="020B0503020203020204" pitchFamily="34" charset="77"/>
              </a:rPr>
              <a:t>Benefits</a:t>
            </a:r>
          </a:p>
          <a:p>
            <a:pPr algn="l">
              <a:buFont typeface="Arial" panose="020B0604020202020204" pitchFamily="34" charset="0"/>
              <a:buChar char="•"/>
            </a:pPr>
            <a:r>
              <a:rPr lang="en-US" sz="1200" b="0" i="0" dirty="0">
                <a:solidFill>
                  <a:srgbClr val="444444"/>
                </a:solidFill>
                <a:effectLst/>
                <a:latin typeface="PT Sans" panose="020B0503020203020204" pitchFamily="34" charset="77"/>
              </a:rPr>
              <a:t>A method contains only the parameters that it truly requires.</a:t>
            </a:r>
          </a:p>
          <a:p>
            <a:pPr algn="l"/>
            <a:r>
              <a:rPr lang="en-US" sz="1200" b="1" i="0" dirty="0">
                <a:solidFill>
                  <a:srgbClr val="444444"/>
                </a:solidFill>
                <a:effectLst/>
                <a:latin typeface="PT Sans" panose="020B0503020203020204" pitchFamily="34" charset="77"/>
              </a:rPr>
              <a:t>When Not to Use</a:t>
            </a:r>
          </a:p>
          <a:p>
            <a:pPr algn="l">
              <a:buFont typeface="Arial" panose="020B0604020202020204" pitchFamily="34" charset="0"/>
              <a:buChar char="•"/>
            </a:pPr>
            <a:r>
              <a:rPr lang="en-US" sz="1200" b="0" i="0" dirty="0">
                <a:solidFill>
                  <a:srgbClr val="444444"/>
                </a:solidFill>
                <a:effectLst/>
                <a:latin typeface="PT Sans" panose="020B0503020203020204" pitchFamily="34" charset="77"/>
              </a:rPr>
              <a:t>If the method is implemented in different ways in subclasses or in a superclass, and your parameter is used in those implementations, leave the parameter as-is.</a:t>
            </a:r>
          </a:p>
          <a:p>
            <a:pPr algn="l"/>
            <a:r>
              <a:rPr lang="en-US" sz="1200" b="1" i="0" dirty="0">
                <a:solidFill>
                  <a:srgbClr val="444444"/>
                </a:solidFill>
                <a:effectLst/>
                <a:latin typeface="PT Sans" panose="020B0503020203020204" pitchFamily="34" charset="77"/>
              </a:rPr>
              <a:t>How to Refactor</a:t>
            </a:r>
          </a:p>
          <a:p>
            <a:pPr algn="l">
              <a:buFont typeface="+mj-lt"/>
              <a:buAutoNum type="arabicPeriod"/>
            </a:pPr>
            <a:r>
              <a:rPr lang="en-US" sz="1200" b="0" i="0" dirty="0">
                <a:solidFill>
                  <a:srgbClr val="444444"/>
                </a:solidFill>
                <a:effectLst/>
                <a:latin typeface="PT Sans" panose="020B0503020203020204" pitchFamily="34" charset="77"/>
              </a:rPr>
              <a:t>See whether the method is defined in a superclass or subclass. If so, is the parameter used there? If the parameter is used in one of these implementations, hold off on this refactoring technique.</a:t>
            </a:r>
          </a:p>
          <a:p>
            <a:pPr algn="l">
              <a:buFont typeface="+mj-lt"/>
              <a:buAutoNum type="arabicPeriod"/>
            </a:pPr>
            <a:r>
              <a:rPr lang="en-US" sz="1200" b="0" i="0" dirty="0">
                <a:solidFill>
                  <a:srgbClr val="444444"/>
                </a:solidFill>
                <a:effectLst/>
                <a:latin typeface="PT Sans" panose="020B0503020203020204" pitchFamily="34" charset="77"/>
              </a:rPr>
              <a:t>The next step is important for keeping the program functional during the refactoring process. Create a new method by copying the old one and delete the relevant parameter from it. Replace the code of the old method with a call to the new one.</a:t>
            </a:r>
          </a:p>
          <a:p>
            <a:pPr algn="l">
              <a:buFont typeface="+mj-lt"/>
              <a:buAutoNum type="arabicPeriod"/>
            </a:pPr>
            <a:r>
              <a:rPr lang="en-US" sz="1200" b="0" i="0" dirty="0">
                <a:solidFill>
                  <a:srgbClr val="444444"/>
                </a:solidFill>
                <a:effectLst/>
                <a:latin typeface="PT Sans" panose="020B0503020203020204" pitchFamily="34" charset="77"/>
              </a:rPr>
              <a:t>Find all references to the old method and replace them with references to the new method.</a:t>
            </a:r>
          </a:p>
          <a:p>
            <a:pPr algn="l">
              <a:buFont typeface="+mj-lt"/>
              <a:buAutoNum type="arabicPeriod"/>
            </a:pPr>
            <a:r>
              <a:rPr lang="en-US" sz="1200" b="0" i="0" dirty="0">
                <a:solidFill>
                  <a:srgbClr val="444444"/>
                </a:solidFill>
                <a:effectLst/>
                <a:latin typeface="PT Sans" panose="020B0503020203020204" pitchFamily="34" charset="77"/>
              </a:rPr>
              <a:t>Delete the old method. Don’t perform this step if the old method is part of a public interface. In this case, mark the old method as deprecated</a:t>
            </a:r>
          </a:p>
        </p:txBody>
      </p:sp>
    </p:spTree>
    <p:extLst>
      <p:ext uri="{BB962C8B-B14F-4D97-AF65-F5344CB8AC3E}">
        <p14:creationId xmlns:p14="http://schemas.microsoft.com/office/powerpoint/2010/main" val="148739029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9">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A69349-6269-3544-8E04-1985D6CECE33}"/>
              </a:ext>
            </a:extLst>
          </p:cNvPr>
          <p:cNvSpPr>
            <a:spLocks noGrp="1"/>
          </p:cNvSpPr>
          <p:nvPr>
            <p:ph type="ctrTitle"/>
          </p:nvPr>
        </p:nvSpPr>
        <p:spPr>
          <a:xfrm>
            <a:off x="1848465" y="3298722"/>
            <a:ext cx="8495070" cy="1784402"/>
          </a:xfrm>
        </p:spPr>
        <p:txBody>
          <a:bodyPr anchor="b">
            <a:normAutofit/>
          </a:bodyPr>
          <a:lstStyle/>
          <a:p>
            <a:r>
              <a:rPr lang="en-EG" dirty="0">
                <a:solidFill>
                  <a:srgbClr val="FFFFFF"/>
                </a:solidFill>
              </a:rPr>
              <a:t>Code Smells</a:t>
            </a:r>
          </a:p>
        </p:txBody>
      </p:sp>
      <p:sp>
        <p:nvSpPr>
          <p:cNvPr id="3" name="Subtitle 2">
            <a:extLst>
              <a:ext uri="{FF2B5EF4-FFF2-40B4-BE49-F238E27FC236}">
                <a16:creationId xmlns:a16="http://schemas.microsoft.com/office/drawing/2014/main" id="{A74F60AA-E13C-034D-9451-D05BC81E8F80}"/>
              </a:ext>
            </a:extLst>
          </p:cNvPr>
          <p:cNvSpPr>
            <a:spLocks noGrp="1"/>
          </p:cNvSpPr>
          <p:nvPr>
            <p:ph type="subTitle" idx="1"/>
          </p:nvPr>
        </p:nvSpPr>
        <p:spPr>
          <a:xfrm>
            <a:off x="1848465" y="5258851"/>
            <a:ext cx="8495070" cy="904005"/>
          </a:xfrm>
        </p:spPr>
        <p:txBody>
          <a:bodyPr>
            <a:normAutofit/>
          </a:bodyPr>
          <a:lstStyle/>
          <a:p>
            <a:r>
              <a:rPr lang="en-EG" dirty="0">
                <a:solidFill>
                  <a:srgbClr val="FFFFFF"/>
                </a:solidFill>
              </a:rPr>
              <a:t>Abdelhalim Badr</a:t>
            </a:r>
          </a:p>
          <a:p>
            <a:r>
              <a:rPr lang="en-EG" dirty="0">
                <a:solidFill>
                  <a:srgbClr val="FFFFFF"/>
                </a:solidFill>
              </a:rPr>
              <a:t>Tech – 19 </a:t>
            </a:r>
          </a:p>
        </p:txBody>
      </p:sp>
      <p:sp>
        <p:nvSpPr>
          <p:cNvPr id="62" name="Oval 61">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5" name="Graphic 54" descr="Code">
            <a:extLst>
              <a:ext uri="{FF2B5EF4-FFF2-40B4-BE49-F238E27FC236}">
                <a16:creationId xmlns:a16="http://schemas.microsoft.com/office/drawing/2014/main" id="{842F1154-143C-46D1-B15A-D6BCD900CC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val="350649048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643BE6C-86B7-4AB9-91E8-9B5DB45AC8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0"/>
            <a:ext cx="12188825" cy="42428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A69349-6269-3544-8E04-1985D6CECE33}"/>
              </a:ext>
            </a:extLst>
          </p:cNvPr>
          <p:cNvSpPr>
            <a:spLocks noGrp="1"/>
          </p:cNvSpPr>
          <p:nvPr>
            <p:ph type="ctrTitle"/>
          </p:nvPr>
        </p:nvSpPr>
        <p:spPr>
          <a:xfrm>
            <a:off x="1293026" y="713195"/>
            <a:ext cx="9605948" cy="922565"/>
          </a:xfrm>
        </p:spPr>
        <p:txBody>
          <a:bodyPr>
            <a:normAutofit/>
          </a:bodyPr>
          <a:lstStyle/>
          <a:p>
            <a:r>
              <a:rPr lang="en-EG" sz="5400" dirty="0">
                <a:solidFill>
                  <a:srgbClr val="FFFFFF"/>
                </a:solidFill>
              </a:rPr>
              <a:t>Agenda</a:t>
            </a:r>
          </a:p>
        </p:txBody>
      </p:sp>
      <p:sp>
        <p:nvSpPr>
          <p:cNvPr id="3" name="Subtitle 2">
            <a:extLst>
              <a:ext uri="{FF2B5EF4-FFF2-40B4-BE49-F238E27FC236}">
                <a16:creationId xmlns:a16="http://schemas.microsoft.com/office/drawing/2014/main" id="{A74F60AA-E13C-034D-9451-D05BC81E8F80}"/>
              </a:ext>
            </a:extLst>
          </p:cNvPr>
          <p:cNvSpPr>
            <a:spLocks noGrp="1"/>
          </p:cNvSpPr>
          <p:nvPr>
            <p:ph type="subTitle" idx="1"/>
          </p:nvPr>
        </p:nvSpPr>
        <p:spPr>
          <a:xfrm>
            <a:off x="4882700" y="2348955"/>
            <a:ext cx="2910020" cy="1698181"/>
          </a:xfrm>
        </p:spPr>
        <p:txBody>
          <a:bodyPr>
            <a:normAutofit fontScale="85000" lnSpcReduction="20000"/>
          </a:bodyPr>
          <a:lstStyle/>
          <a:p>
            <a:pPr marL="457200" indent="-457200" algn="l">
              <a:buFont typeface="Wingdings" pitchFamily="2" charset="2"/>
              <a:buChar char="q"/>
            </a:pPr>
            <a:r>
              <a:rPr lang="en-US" sz="1700" dirty="0">
                <a:solidFill>
                  <a:srgbClr val="FFFFFF"/>
                </a:solidFill>
              </a:rPr>
              <a:t>Speculative Generality</a:t>
            </a:r>
          </a:p>
          <a:p>
            <a:pPr marL="457200" indent="-457200" algn="l">
              <a:buFont typeface="Wingdings" pitchFamily="2" charset="2"/>
              <a:buChar char="q"/>
            </a:pPr>
            <a:r>
              <a:rPr lang="en-US" sz="1700" dirty="0">
                <a:solidFill>
                  <a:srgbClr val="FFFFFF"/>
                </a:solidFill>
              </a:rPr>
              <a:t>Signs and Symptoms</a:t>
            </a:r>
          </a:p>
          <a:p>
            <a:pPr marL="457200" indent="-457200" algn="l">
              <a:buFont typeface="Wingdings" pitchFamily="2" charset="2"/>
              <a:buChar char="q"/>
            </a:pPr>
            <a:r>
              <a:rPr lang="en-EG" sz="1700" dirty="0">
                <a:solidFill>
                  <a:srgbClr val="FFFFFF"/>
                </a:solidFill>
              </a:rPr>
              <a:t>Reasons of the Problem</a:t>
            </a:r>
          </a:p>
          <a:p>
            <a:pPr marL="457200" indent="-457200" algn="l">
              <a:buFont typeface="Wingdings" pitchFamily="2" charset="2"/>
              <a:buChar char="q"/>
            </a:pPr>
            <a:r>
              <a:rPr lang="en-EG" sz="1700" dirty="0">
                <a:solidFill>
                  <a:srgbClr val="FFFFFF"/>
                </a:solidFill>
              </a:rPr>
              <a:t>Treatment</a:t>
            </a:r>
          </a:p>
          <a:p>
            <a:pPr marL="457200" indent="-457200" algn="l">
              <a:buFont typeface="Wingdings" pitchFamily="2" charset="2"/>
              <a:buChar char="q"/>
            </a:pPr>
            <a:r>
              <a:rPr lang="en-EG" sz="1700" dirty="0">
                <a:solidFill>
                  <a:srgbClr val="FFFFFF"/>
                </a:solidFill>
              </a:rPr>
              <a:t>Gains</a:t>
            </a:r>
          </a:p>
          <a:p>
            <a:pPr marL="457200" indent="-457200" algn="l">
              <a:buFont typeface="Wingdings" pitchFamily="2" charset="2"/>
              <a:buChar char="q"/>
            </a:pPr>
            <a:r>
              <a:rPr lang="en-EG" sz="1700" dirty="0">
                <a:solidFill>
                  <a:srgbClr val="FFFFFF"/>
                </a:solidFill>
              </a:rPr>
              <a:t>Code Sample</a:t>
            </a:r>
          </a:p>
        </p:txBody>
      </p:sp>
      <p:pic>
        <p:nvPicPr>
          <p:cNvPr id="7" name="Graphic 6" descr="Check List">
            <a:extLst>
              <a:ext uri="{FF2B5EF4-FFF2-40B4-BE49-F238E27FC236}">
                <a16:creationId xmlns:a16="http://schemas.microsoft.com/office/drawing/2014/main" id="{04B90D0E-AA9C-4C35-B297-8E9F1EE3A7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6089" y="4805363"/>
            <a:ext cx="1179824" cy="1179824"/>
          </a:xfrm>
          <a:prstGeom prst="rect">
            <a:avLst/>
          </a:prstGeom>
        </p:spPr>
      </p:pic>
      <p:sp>
        <p:nvSpPr>
          <p:cNvPr id="6" name="Title 1">
            <a:extLst>
              <a:ext uri="{FF2B5EF4-FFF2-40B4-BE49-F238E27FC236}">
                <a16:creationId xmlns:a16="http://schemas.microsoft.com/office/drawing/2014/main" id="{014CA02A-E445-F040-B5DE-8DC2CF6EB827}"/>
              </a:ext>
            </a:extLst>
          </p:cNvPr>
          <p:cNvSpPr txBox="1">
            <a:spLocks/>
          </p:cNvSpPr>
          <p:nvPr/>
        </p:nvSpPr>
        <p:spPr>
          <a:xfrm>
            <a:off x="1191426" y="2783840"/>
            <a:ext cx="2130894" cy="41149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err="1">
                <a:ln>
                  <a:noFill/>
                </a:ln>
                <a:solidFill>
                  <a:srgbClr val="FFFFFF"/>
                </a:solidFill>
                <a:effectLst/>
                <a:uLnTx/>
                <a:uFillTx/>
                <a:latin typeface="Calibri Light" panose="020F0302020204030204"/>
                <a:ea typeface="+mj-ea"/>
                <a:cs typeface="+mj-cs"/>
              </a:rPr>
              <a:t>Dispensables</a:t>
            </a:r>
            <a:endParaRPr kumimoji="0" lang="en-EG" sz="2000" b="0" i="0" u="none" strike="noStrike" kern="1200" cap="none" spc="0" normalizeH="0" baseline="0" noProof="0" dirty="0">
              <a:ln>
                <a:noFill/>
              </a:ln>
              <a:solidFill>
                <a:srgbClr val="FFFFFF"/>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130462550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123496" y="184314"/>
            <a:ext cx="8705194" cy="587127"/>
          </a:xfrm>
        </p:spPr>
        <p:txBody>
          <a:bodyPr>
            <a:normAutofit/>
          </a:bodyPr>
          <a:lstStyle/>
          <a:p>
            <a:r>
              <a:rPr lang="en-US" sz="2400" b="1" dirty="0"/>
              <a:t>5.6. Speculative Generality</a:t>
            </a:r>
            <a:endParaRPr lang="en-EG" sz="1300" dirty="0"/>
          </a:p>
        </p:txBody>
      </p:sp>
      <p:sp>
        <p:nvSpPr>
          <p:cNvPr id="3" name="Content Placeholder 2">
            <a:extLst>
              <a:ext uri="{FF2B5EF4-FFF2-40B4-BE49-F238E27FC236}">
                <a16:creationId xmlns:a16="http://schemas.microsoft.com/office/drawing/2014/main" id="{6AC25776-4EDC-DD4E-93E0-1AB309C90155}"/>
              </a:ext>
            </a:extLst>
          </p:cNvPr>
          <p:cNvSpPr>
            <a:spLocks noGrp="1"/>
          </p:cNvSpPr>
          <p:nvPr>
            <p:ph idx="1"/>
          </p:nvPr>
        </p:nvSpPr>
        <p:spPr>
          <a:xfrm>
            <a:off x="123497" y="771442"/>
            <a:ext cx="5733393" cy="5902244"/>
          </a:xfrm>
        </p:spPr>
        <p:txBody>
          <a:bodyPr>
            <a:normAutofit/>
          </a:bodyPr>
          <a:lstStyle/>
          <a:p>
            <a:r>
              <a:rPr lang="en-US" sz="1400" b="1" dirty="0"/>
              <a:t>Signs and Symptoms</a:t>
            </a:r>
          </a:p>
          <a:p>
            <a:pPr lvl="1"/>
            <a:r>
              <a:rPr lang="en-US" sz="1400" dirty="0"/>
              <a:t>There’s an unused class, method, field or parameter.</a:t>
            </a:r>
          </a:p>
          <a:p>
            <a:pPr lvl="1"/>
            <a:endParaRPr lang="en-US" sz="1400" dirty="0"/>
          </a:p>
          <a:p>
            <a:pPr lvl="1"/>
            <a:r>
              <a:rPr lang="en-US" sz="1400" dirty="0"/>
              <a:t>.</a:t>
            </a:r>
          </a:p>
          <a:p>
            <a:r>
              <a:rPr lang="en-US" sz="1400" b="1" dirty="0"/>
              <a:t>Reasons for the Problem</a:t>
            </a:r>
          </a:p>
          <a:p>
            <a:pPr lvl="1"/>
            <a:r>
              <a:rPr lang="en-US" sz="1400" dirty="0"/>
              <a:t>Sometimes code is created “just in case” to support anticipated future features that never get implemented. As a result, code becomes hard to understand and support..</a:t>
            </a:r>
          </a:p>
          <a:p>
            <a:r>
              <a:rPr lang="en-US" sz="1400" b="1" dirty="0"/>
              <a:t>Treatment</a:t>
            </a:r>
          </a:p>
          <a:p>
            <a:pPr lvl="1"/>
            <a:r>
              <a:rPr lang="en-US" sz="1400" dirty="0"/>
              <a:t>For removing unused abstract classes, try </a:t>
            </a:r>
            <a:r>
              <a:rPr lang="en-US" sz="1400" b="1" i="1" dirty="0"/>
              <a:t>Collapse Hierarchy.</a:t>
            </a:r>
          </a:p>
          <a:p>
            <a:pPr lvl="1"/>
            <a:endParaRPr lang="en-US" sz="1400" dirty="0"/>
          </a:p>
          <a:p>
            <a:pPr lvl="1"/>
            <a:r>
              <a:rPr lang="en-US" sz="1400" dirty="0"/>
              <a:t>Unnecessary delegation of functionality to another class can be eliminated via </a:t>
            </a:r>
            <a:r>
              <a:rPr lang="en-US" sz="1400" b="1" i="1" dirty="0"/>
              <a:t>Inline Class.</a:t>
            </a:r>
          </a:p>
          <a:p>
            <a:pPr lvl="1"/>
            <a:endParaRPr lang="en-US" sz="1400" dirty="0"/>
          </a:p>
          <a:p>
            <a:pPr lvl="1"/>
            <a:r>
              <a:rPr lang="en-US" sz="1400" dirty="0"/>
              <a:t>Unused methods? Use </a:t>
            </a:r>
            <a:r>
              <a:rPr lang="en-US" sz="1400" b="1" i="1" dirty="0"/>
              <a:t>Inline Method </a:t>
            </a:r>
            <a:r>
              <a:rPr lang="en-US" sz="1400" dirty="0"/>
              <a:t>to get rid of them.</a:t>
            </a:r>
          </a:p>
          <a:p>
            <a:pPr lvl="1"/>
            <a:endParaRPr lang="en-US" sz="1400" dirty="0"/>
          </a:p>
          <a:p>
            <a:pPr lvl="1"/>
            <a:r>
              <a:rPr lang="en-US" sz="1400" dirty="0"/>
              <a:t>Methods with unused parameters should be given a look with the help of </a:t>
            </a:r>
            <a:r>
              <a:rPr lang="en-US" sz="1400" b="1" i="1" dirty="0"/>
              <a:t>Remove Parameter.</a:t>
            </a:r>
          </a:p>
          <a:p>
            <a:pPr lvl="1"/>
            <a:endParaRPr lang="en-US" sz="1400" dirty="0"/>
          </a:p>
          <a:p>
            <a:pPr lvl="1"/>
            <a:r>
              <a:rPr lang="en-US" sz="1400" dirty="0"/>
              <a:t>Unused fields can be simply deleted..</a:t>
            </a:r>
          </a:p>
        </p:txBody>
      </p:sp>
      <p:sp>
        <p:nvSpPr>
          <p:cNvPr id="4" name="Content Placeholder 2">
            <a:extLst>
              <a:ext uri="{FF2B5EF4-FFF2-40B4-BE49-F238E27FC236}">
                <a16:creationId xmlns:a16="http://schemas.microsoft.com/office/drawing/2014/main" id="{54F3B8CD-9F76-3E48-8863-51BBEBED99E7}"/>
              </a:ext>
            </a:extLst>
          </p:cNvPr>
          <p:cNvSpPr txBox="1">
            <a:spLocks/>
          </p:cNvSpPr>
          <p:nvPr/>
        </p:nvSpPr>
        <p:spPr>
          <a:xfrm>
            <a:off x="5856890" y="771441"/>
            <a:ext cx="5657193" cy="53151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Payoff</a:t>
            </a:r>
          </a:p>
          <a:p>
            <a:pPr marL="685800" lvl="2">
              <a:spcBef>
                <a:spcPts val="1000"/>
              </a:spcBef>
            </a:pPr>
            <a:r>
              <a:rPr lang="en-US" sz="1800" dirty="0"/>
              <a:t>Slimmer code.</a:t>
            </a:r>
          </a:p>
          <a:p>
            <a:pPr marL="685800" lvl="2">
              <a:spcBef>
                <a:spcPts val="1000"/>
              </a:spcBef>
            </a:pPr>
            <a:endParaRPr lang="en-US" sz="1800" dirty="0"/>
          </a:p>
          <a:p>
            <a:pPr marL="685800" lvl="2">
              <a:spcBef>
                <a:spcPts val="1000"/>
              </a:spcBef>
            </a:pPr>
            <a:r>
              <a:rPr lang="en-US" sz="1800" dirty="0"/>
              <a:t>Easier support...</a:t>
            </a:r>
          </a:p>
          <a:p>
            <a:pPr marL="0" indent="-457200"/>
            <a:r>
              <a:rPr lang="en-US" sz="4000" b="1" dirty="0"/>
              <a:t>When to Ignore</a:t>
            </a:r>
          </a:p>
          <a:p>
            <a:pPr marL="914400" lvl="2" indent="-457200"/>
            <a:r>
              <a:rPr lang="en-US" sz="1600" dirty="0"/>
              <a:t>If you’re working on a framework, it’s eminently reasonable to create functionality not used in the framework itself, as long as the functionality is needed by the </a:t>
            </a:r>
            <a:r>
              <a:rPr lang="en-US" sz="1600" dirty="0" err="1"/>
              <a:t>frameworks’s</a:t>
            </a:r>
            <a:r>
              <a:rPr lang="en-US" sz="1600" dirty="0"/>
              <a:t> users.</a:t>
            </a:r>
          </a:p>
          <a:p>
            <a:pPr marL="914400" lvl="2" indent="-457200"/>
            <a:endParaRPr lang="en-US" sz="1600" dirty="0"/>
          </a:p>
          <a:p>
            <a:pPr marL="914400" lvl="2" indent="-457200"/>
            <a:r>
              <a:rPr lang="en-US" sz="1600" dirty="0"/>
              <a:t>Before deleting elements, make sure that they aren’t used in unit tests. This happens if tests need a way to get certain internal information from a class or perform special testing-related actions.</a:t>
            </a:r>
            <a:endParaRPr lang="en-EG" sz="1600" dirty="0"/>
          </a:p>
        </p:txBody>
      </p:sp>
    </p:spTree>
    <p:extLst>
      <p:ext uri="{BB962C8B-B14F-4D97-AF65-F5344CB8AC3E}">
        <p14:creationId xmlns:p14="http://schemas.microsoft.com/office/powerpoint/2010/main" val="42494550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dirty="0">
                <a:solidFill>
                  <a:srgbClr val="FFFFFF"/>
                </a:solidFill>
              </a:rPr>
              <a:t>Collapse Hierarchy</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289481826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dirty="0">
                <a:solidFill>
                  <a:srgbClr val="FFFFFF"/>
                </a:solidFill>
              </a:rPr>
              <a:t>Inline Class</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183809027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dirty="0">
                <a:solidFill>
                  <a:srgbClr val="FFFFFF"/>
                </a:solidFill>
              </a:rPr>
              <a:t>Inline Method</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34722962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210207" y="365125"/>
            <a:ext cx="1453055" cy="906627"/>
          </a:xfrm>
          <a:solidFill>
            <a:schemeClr val="accent2">
              <a:lumMod val="20000"/>
              <a:lumOff val="80000"/>
            </a:schemeClr>
          </a:solidFill>
        </p:spPr>
        <p:txBody>
          <a:bodyPr>
            <a:normAutofit/>
          </a:bodyPr>
          <a:lstStyle/>
          <a:p>
            <a:pPr algn="ctr"/>
            <a:r>
              <a:rPr lang="en-US" sz="1200" b="1" dirty="0"/>
              <a:t>Composing Methods</a:t>
            </a:r>
            <a:endParaRPr lang="en-EG" sz="1200" dirty="0"/>
          </a:p>
        </p:txBody>
      </p:sp>
      <p:sp>
        <p:nvSpPr>
          <p:cNvPr id="12" name="Title 1">
            <a:extLst>
              <a:ext uri="{FF2B5EF4-FFF2-40B4-BE49-F238E27FC236}">
                <a16:creationId xmlns:a16="http://schemas.microsoft.com/office/drawing/2014/main" id="{38ACFE81-3873-3F44-ABC0-CD0B9507AC4F}"/>
              </a:ext>
            </a:extLst>
          </p:cNvPr>
          <p:cNvSpPr txBox="1">
            <a:spLocks/>
          </p:cNvSpPr>
          <p:nvPr/>
        </p:nvSpPr>
        <p:spPr>
          <a:xfrm>
            <a:off x="3275286" y="664670"/>
            <a:ext cx="1453055" cy="906627"/>
          </a:xfrm>
          <a:prstGeom prst="rect">
            <a:avLst/>
          </a:prstGeom>
          <a:solidFill>
            <a:schemeClr val="accent2">
              <a:lumMod val="20000"/>
              <a:lumOff val="80000"/>
            </a:schemeClr>
          </a:solidFill>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Inline Method</a:t>
            </a:r>
          </a:p>
        </p:txBody>
      </p:sp>
      <p:sp>
        <p:nvSpPr>
          <p:cNvPr id="7" name="TextBox 6">
            <a:extLst>
              <a:ext uri="{FF2B5EF4-FFF2-40B4-BE49-F238E27FC236}">
                <a16:creationId xmlns:a16="http://schemas.microsoft.com/office/drawing/2014/main" id="{65A9DB5D-8E89-E44A-84D3-A6E49817E6AA}"/>
              </a:ext>
            </a:extLst>
          </p:cNvPr>
          <p:cNvSpPr txBox="1"/>
          <p:nvPr/>
        </p:nvSpPr>
        <p:spPr>
          <a:xfrm>
            <a:off x="206266" y="1682950"/>
            <a:ext cx="5416768" cy="4247317"/>
          </a:xfrm>
          <a:prstGeom prst="rect">
            <a:avLst/>
          </a:prstGeom>
          <a:noFill/>
        </p:spPr>
        <p:txBody>
          <a:bodyPr wrap="square">
            <a:spAutoFit/>
          </a:bodyPr>
          <a:lstStyle/>
          <a:p>
            <a:pPr algn="l"/>
            <a:r>
              <a:rPr lang="en-US" b="1" i="0" dirty="0">
                <a:solidFill>
                  <a:srgbClr val="444444"/>
                </a:solidFill>
                <a:effectLst/>
                <a:latin typeface="PT Sans" panose="020B0503020203020204" pitchFamily="34" charset="77"/>
              </a:rPr>
              <a:t>Inline Method</a:t>
            </a:r>
          </a:p>
          <a:p>
            <a:pPr algn="l"/>
            <a:r>
              <a:rPr lang="en-US" b="1" i="0" dirty="0">
                <a:solidFill>
                  <a:srgbClr val="444444"/>
                </a:solidFill>
                <a:effectLst/>
                <a:latin typeface="PT Sans" panose="020B0503020203020204" pitchFamily="34" charset="77"/>
              </a:rPr>
              <a:t>Problem</a:t>
            </a:r>
          </a:p>
          <a:p>
            <a:pPr algn="l"/>
            <a:r>
              <a:rPr lang="en-US" b="0" i="0" dirty="0">
                <a:solidFill>
                  <a:srgbClr val="444444"/>
                </a:solidFill>
                <a:effectLst/>
                <a:latin typeface="PT Sans" panose="020B0503020203020204" pitchFamily="34" charset="77"/>
              </a:rPr>
              <a:t>When a method body is more obvious than the method itself, use this technique.</a:t>
            </a:r>
          </a:p>
          <a:p>
            <a:pPr algn="l"/>
            <a:r>
              <a:rPr lang="en-US" b="1" i="0" dirty="0">
                <a:solidFill>
                  <a:srgbClr val="444444"/>
                </a:solidFill>
                <a:effectLst/>
                <a:latin typeface="PT Sans" panose="020B0503020203020204" pitchFamily="34" charset="77"/>
              </a:rPr>
              <a:t>Solution</a:t>
            </a:r>
          </a:p>
          <a:p>
            <a:pPr algn="l"/>
            <a:r>
              <a:rPr lang="en-US" b="0" i="0" dirty="0">
                <a:solidFill>
                  <a:srgbClr val="444444"/>
                </a:solidFill>
                <a:effectLst/>
                <a:latin typeface="PT Sans" panose="020B0503020203020204" pitchFamily="34" charset="77"/>
              </a:rPr>
              <a:t>Replace calls to the method with the method’s content and delete the method itself.</a:t>
            </a:r>
          </a:p>
          <a:p>
            <a:pPr algn="l"/>
            <a:endParaRPr lang="en-US" b="1" i="0" dirty="0">
              <a:solidFill>
                <a:srgbClr val="000000"/>
              </a:solidFill>
              <a:effectLst/>
              <a:latin typeface="PT Sans" panose="020B0503020203020204" pitchFamily="34" charset="77"/>
            </a:endParaRPr>
          </a:p>
          <a:p>
            <a:pPr algn="l"/>
            <a:r>
              <a:rPr lang="en-US" b="1" i="0" dirty="0">
                <a:solidFill>
                  <a:srgbClr val="000000"/>
                </a:solidFill>
                <a:effectLst/>
                <a:latin typeface="PT Sans" panose="020B0503020203020204" pitchFamily="34" charset="77"/>
              </a:rPr>
              <a:t>class</a:t>
            </a:r>
            <a:r>
              <a:rPr lang="en-US" b="0" i="0" dirty="0">
                <a:solidFill>
                  <a:srgbClr val="444444"/>
                </a:solidFill>
                <a:effectLst/>
                <a:latin typeface="PT Sans" panose="020B0503020203020204" pitchFamily="34" charset="77"/>
              </a:rPr>
              <a:t> </a:t>
            </a:r>
            <a:r>
              <a:rPr lang="en-US" b="1" i="0" dirty="0" err="1">
                <a:solidFill>
                  <a:srgbClr val="990000"/>
                </a:solidFill>
                <a:effectLst/>
                <a:latin typeface="PT Sans" panose="020B0503020203020204" pitchFamily="34" charset="77"/>
              </a:rPr>
              <a:t>PizzaDelivery</a:t>
            </a:r>
            <a:r>
              <a:rPr lang="en-US" b="0" i="0" dirty="0">
                <a:solidFill>
                  <a:srgbClr val="444444"/>
                </a:solidFill>
                <a:effectLst/>
                <a:latin typeface="PT Sans" panose="020B0503020203020204" pitchFamily="34" charset="77"/>
              </a:rPr>
              <a:t> { </a:t>
            </a:r>
            <a:r>
              <a:rPr lang="en-US" b="0" i="0" dirty="0">
                <a:solidFill>
                  <a:srgbClr val="009900"/>
                </a:solidFill>
                <a:effectLst/>
                <a:latin typeface="PT Sans" panose="020B0503020203020204" pitchFamily="34" charset="77"/>
              </a:rPr>
              <a:t>// ...</a:t>
            </a:r>
            <a:r>
              <a:rPr lang="en-US" b="0" i="0" dirty="0">
                <a:solidFill>
                  <a:srgbClr val="444444"/>
                </a:solidFill>
                <a:effectLst/>
                <a:latin typeface="PT Sans" panose="020B0503020203020204" pitchFamily="34" charset="77"/>
              </a:rPr>
              <a:t> </a:t>
            </a:r>
            <a:r>
              <a:rPr lang="en-US" b="1" i="0" dirty="0">
                <a:solidFill>
                  <a:srgbClr val="000000"/>
                </a:solidFill>
                <a:effectLst/>
                <a:latin typeface="PT Sans" panose="020B0503020203020204" pitchFamily="34" charset="77"/>
              </a:rPr>
              <a:t>int</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getRating</a:t>
            </a:r>
            <a:r>
              <a:rPr lang="en-US" b="0" i="0" dirty="0">
                <a:solidFill>
                  <a:srgbClr val="444444"/>
                </a:solidFill>
                <a:effectLst/>
                <a:latin typeface="PT Sans" panose="020B0503020203020204" pitchFamily="34" charset="77"/>
              </a:rPr>
              <a:t>() { </a:t>
            </a:r>
            <a:r>
              <a:rPr lang="en-US" b="1" i="0" dirty="0">
                <a:solidFill>
                  <a:srgbClr val="000000"/>
                </a:solidFill>
                <a:effectLst/>
                <a:latin typeface="PT Sans" panose="020B0503020203020204" pitchFamily="34" charset="77"/>
              </a:rPr>
              <a:t>return</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moreThanFiveLateDeliveries</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a:solidFill>
                  <a:srgbClr val="005CC5"/>
                </a:solidFill>
                <a:effectLst/>
                <a:latin typeface="PT Sans" panose="020B0503020203020204" pitchFamily="34" charset="77"/>
              </a:rPr>
              <a:t>2</a:t>
            </a:r>
            <a:r>
              <a:rPr lang="en-US" b="0" i="0" dirty="0">
                <a:solidFill>
                  <a:srgbClr val="444444"/>
                </a:solidFill>
                <a:effectLst/>
                <a:latin typeface="PT Sans" panose="020B0503020203020204" pitchFamily="34" charset="77"/>
              </a:rPr>
              <a:t> : </a:t>
            </a:r>
            <a:r>
              <a:rPr lang="en-US" b="0" i="0" dirty="0">
                <a:solidFill>
                  <a:srgbClr val="005CC5"/>
                </a:solidFill>
                <a:effectLst/>
                <a:latin typeface="PT Sans" panose="020B0503020203020204" pitchFamily="34" charset="77"/>
              </a:rPr>
              <a:t>1</a:t>
            </a:r>
            <a:r>
              <a:rPr lang="en-US" b="0" i="0" dirty="0">
                <a:solidFill>
                  <a:srgbClr val="444444"/>
                </a:solidFill>
                <a:effectLst/>
                <a:latin typeface="PT Sans" panose="020B0503020203020204" pitchFamily="34" charset="77"/>
              </a:rPr>
              <a:t>; } </a:t>
            </a:r>
            <a:r>
              <a:rPr lang="en-US" b="1" i="0" dirty="0" err="1">
                <a:solidFill>
                  <a:srgbClr val="000000"/>
                </a:solidFill>
                <a:effectLst/>
                <a:latin typeface="PT Sans" panose="020B0503020203020204" pitchFamily="34" charset="77"/>
              </a:rPr>
              <a:t>boolean</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moreThanFiveLateDeliveries</a:t>
            </a:r>
            <a:r>
              <a:rPr lang="en-US" b="0" i="0" dirty="0">
                <a:solidFill>
                  <a:srgbClr val="444444"/>
                </a:solidFill>
                <a:effectLst/>
                <a:latin typeface="PT Sans" panose="020B0503020203020204" pitchFamily="34" charset="77"/>
              </a:rPr>
              <a:t>() { </a:t>
            </a:r>
            <a:r>
              <a:rPr lang="en-US" b="1" i="0" dirty="0">
                <a:solidFill>
                  <a:srgbClr val="000000"/>
                </a:solidFill>
                <a:effectLst/>
                <a:latin typeface="PT Sans" panose="020B0503020203020204" pitchFamily="34" charset="77"/>
              </a:rPr>
              <a:t>return</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numberOfLateDeliveries</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&gt;</a:t>
            </a:r>
            <a:r>
              <a:rPr lang="en-US" b="0" i="0" dirty="0">
                <a:solidFill>
                  <a:srgbClr val="444444"/>
                </a:solidFill>
                <a:effectLst/>
                <a:latin typeface="PT Sans" panose="020B0503020203020204" pitchFamily="34" charset="77"/>
              </a:rPr>
              <a:t> </a:t>
            </a:r>
            <a:r>
              <a:rPr lang="en-US" b="0" i="0" dirty="0">
                <a:solidFill>
                  <a:srgbClr val="005CC5"/>
                </a:solidFill>
                <a:effectLst/>
                <a:latin typeface="PT Sans" panose="020B0503020203020204" pitchFamily="34" charset="77"/>
              </a:rPr>
              <a:t>5</a:t>
            </a:r>
            <a:r>
              <a:rPr lang="en-US" b="0" i="0" dirty="0">
                <a:solidFill>
                  <a:srgbClr val="444444"/>
                </a:solidFill>
                <a:effectLst/>
                <a:latin typeface="PT Sans" panose="020B0503020203020204" pitchFamily="34" charset="77"/>
              </a:rPr>
              <a:t>; } }</a:t>
            </a:r>
          </a:p>
          <a:p>
            <a:pPr algn="l"/>
            <a:endParaRPr lang="en-US" b="1" i="0" dirty="0">
              <a:solidFill>
                <a:srgbClr val="000000"/>
              </a:solidFill>
              <a:effectLst/>
              <a:latin typeface="PT Sans" panose="020B0503020203020204" pitchFamily="34" charset="77"/>
            </a:endParaRPr>
          </a:p>
          <a:p>
            <a:pPr algn="l"/>
            <a:r>
              <a:rPr lang="en-US" b="1" i="0" dirty="0">
                <a:solidFill>
                  <a:srgbClr val="000000"/>
                </a:solidFill>
                <a:effectLst/>
                <a:latin typeface="PT Sans" panose="020B0503020203020204" pitchFamily="34" charset="77"/>
              </a:rPr>
              <a:t>class</a:t>
            </a:r>
            <a:r>
              <a:rPr lang="en-US" b="0" i="0" dirty="0">
                <a:solidFill>
                  <a:srgbClr val="444444"/>
                </a:solidFill>
                <a:effectLst/>
                <a:latin typeface="PT Sans" panose="020B0503020203020204" pitchFamily="34" charset="77"/>
              </a:rPr>
              <a:t> </a:t>
            </a:r>
            <a:r>
              <a:rPr lang="en-US" b="1" i="0" dirty="0" err="1">
                <a:solidFill>
                  <a:srgbClr val="990000"/>
                </a:solidFill>
                <a:effectLst/>
                <a:latin typeface="PT Sans" panose="020B0503020203020204" pitchFamily="34" charset="77"/>
              </a:rPr>
              <a:t>PizzaDelivery</a:t>
            </a:r>
            <a:r>
              <a:rPr lang="en-US" b="0" i="0" dirty="0">
                <a:solidFill>
                  <a:srgbClr val="444444"/>
                </a:solidFill>
                <a:effectLst/>
                <a:latin typeface="PT Sans" panose="020B0503020203020204" pitchFamily="34" charset="77"/>
              </a:rPr>
              <a:t> { </a:t>
            </a:r>
            <a:r>
              <a:rPr lang="en-US" b="0" i="0" dirty="0">
                <a:solidFill>
                  <a:srgbClr val="009900"/>
                </a:solidFill>
                <a:effectLst/>
                <a:latin typeface="PT Sans" panose="020B0503020203020204" pitchFamily="34" charset="77"/>
              </a:rPr>
              <a:t>// ...</a:t>
            </a:r>
            <a:r>
              <a:rPr lang="en-US" b="0" i="0" dirty="0">
                <a:solidFill>
                  <a:srgbClr val="444444"/>
                </a:solidFill>
                <a:effectLst/>
                <a:latin typeface="PT Sans" panose="020B0503020203020204" pitchFamily="34" charset="77"/>
              </a:rPr>
              <a:t> </a:t>
            </a:r>
            <a:r>
              <a:rPr lang="en-US" b="1" i="0" dirty="0">
                <a:solidFill>
                  <a:srgbClr val="000000"/>
                </a:solidFill>
                <a:effectLst/>
                <a:latin typeface="PT Sans" panose="020B0503020203020204" pitchFamily="34" charset="77"/>
              </a:rPr>
              <a:t>int</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getRating</a:t>
            </a:r>
            <a:r>
              <a:rPr lang="en-US" b="0" i="0" dirty="0">
                <a:solidFill>
                  <a:srgbClr val="444444"/>
                </a:solidFill>
                <a:effectLst/>
                <a:latin typeface="PT Sans" panose="020B0503020203020204" pitchFamily="34" charset="77"/>
              </a:rPr>
              <a:t>() { </a:t>
            </a:r>
            <a:r>
              <a:rPr lang="en-US" b="1" i="0" dirty="0">
                <a:solidFill>
                  <a:srgbClr val="000000"/>
                </a:solidFill>
                <a:effectLst/>
                <a:latin typeface="PT Sans" panose="020B0503020203020204" pitchFamily="34" charset="77"/>
              </a:rPr>
              <a:t>return</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numberOfLateDeliveries</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&gt;</a:t>
            </a:r>
            <a:r>
              <a:rPr lang="en-US" b="0" i="0" dirty="0">
                <a:solidFill>
                  <a:srgbClr val="444444"/>
                </a:solidFill>
                <a:effectLst/>
                <a:latin typeface="PT Sans" panose="020B0503020203020204" pitchFamily="34" charset="77"/>
              </a:rPr>
              <a:t> </a:t>
            </a:r>
            <a:r>
              <a:rPr lang="en-US" b="0" i="0" dirty="0">
                <a:solidFill>
                  <a:srgbClr val="005CC5"/>
                </a:solidFill>
                <a:effectLst/>
                <a:latin typeface="PT Sans" panose="020B0503020203020204" pitchFamily="34" charset="77"/>
              </a:rPr>
              <a:t>5</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a:solidFill>
                  <a:srgbClr val="005CC5"/>
                </a:solidFill>
                <a:effectLst/>
                <a:latin typeface="PT Sans" panose="020B0503020203020204" pitchFamily="34" charset="77"/>
              </a:rPr>
              <a:t>2</a:t>
            </a:r>
            <a:r>
              <a:rPr lang="en-US" b="0" i="0" dirty="0">
                <a:solidFill>
                  <a:srgbClr val="444444"/>
                </a:solidFill>
                <a:effectLst/>
                <a:latin typeface="PT Sans" panose="020B0503020203020204" pitchFamily="34" charset="77"/>
              </a:rPr>
              <a:t> : </a:t>
            </a:r>
            <a:r>
              <a:rPr lang="en-US" b="0" i="0" dirty="0">
                <a:solidFill>
                  <a:srgbClr val="005CC5"/>
                </a:solidFill>
                <a:effectLst/>
                <a:latin typeface="PT Sans" panose="020B0503020203020204" pitchFamily="34" charset="77"/>
              </a:rPr>
              <a:t>1</a:t>
            </a:r>
            <a:r>
              <a:rPr lang="en-US" b="0" i="0" dirty="0">
                <a:solidFill>
                  <a:srgbClr val="444444"/>
                </a:solidFill>
                <a:effectLst/>
                <a:latin typeface="PT Sans" panose="020B0503020203020204" pitchFamily="34" charset="77"/>
              </a:rPr>
              <a:t>; } }</a:t>
            </a:r>
          </a:p>
        </p:txBody>
      </p:sp>
      <p:sp>
        <p:nvSpPr>
          <p:cNvPr id="10" name="TextBox 9">
            <a:extLst>
              <a:ext uri="{FF2B5EF4-FFF2-40B4-BE49-F238E27FC236}">
                <a16:creationId xmlns:a16="http://schemas.microsoft.com/office/drawing/2014/main" id="{820C1ACF-BDF9-A447-B8DC-BA90045EAE92}"/>
              </a:ext>
            </a:extLst>
          </p:cNvPr>
          <p:cNvSpPr txBox="1"/>
          <p:nvPr/>
        </p:nvSpPr>
        <p:spPr>
          <a:xfrm>
            <a:off x="5717628" y="593920"/>
            <a:ext cx="6138040" cy="4801314"/>
          </a:xfrm>
          <a:prstGeom prst="rect">
            <a:avLst/>
          </a:prstGeom>
          <a:noFill/>
        </p:spPr>
        <p:txBody>
          <a:bodyPr wrap="square">
            <a:spAutoFit/>
          </a:bodyPr>
          <a:lstStyle/>
          <a:p>
            <a:pPr algn="l"/>
            <a:r>
              <a:rPr lang="en-US" b="1" i="0" dirty="0">
                <a:solidFill>
                  <a:srgbClr val="444444"/>
                </a:solidFill>
                <a:effectLst/>
                <a:latin typeface="PT Sans" panose="020B0503020203020204" pitchFamily="34" charset="77"/>
              </a:rPr>
              <a:t>Why Refactor</a:t>
            </a:r>
          </a:p>
          <a:p>
            <a:pPr algn="l"/>
            <a:r>
              <a:rPr lang="en-US" b="0" i="0" dirty="0">
                <a:solidFill>
                  <a:srgbClr val="444444"/>
                </a:solidFill>
                <a:effectLst/>
                <a:latin typeface="PT Sans" panose="020B0503020203020204" pitchFamily="34" charset="77"/>
              </a:rPr>
              <a:t>A method simply delegates to another method. In itself, this delegation is no problem. But when there are many such methods, they become a confusing tangle that’s hard to sort through.</a:t>
            </a:r>
          </a:p>
          <a:p>
            <a:pPr algn="l"/>
            <a:r>
              <a:rPr lang="en-US" b="0" i="0" dirty="0">
                <a:solidFill>
                  <a:srgbClr val="444444"/>
                </a:solidFill>
                <a:effectLst/>
                <a:latin typeface="PT Sans" panose="020B0503020203020204" pitchFamily="34" charset="77"/>
              </a:rPr>
              <a:t>Often methods aren’t too short </a:t>
            </a:r>
            <a:r>
              <a:rPr lang="en-US" b="0" i="1" dirty="0">
                <a:solidFill>
                  <a:srgbClr val="444444"/>
                </a:solidFill>
                <a:effectLst/>
                <a:latin typeface="PT Sans" panose="020B0503020203020204" pitchFamily="34" charset="77"/>
              </a:rPr>
              <a:t>originally</a:t>
            </a:r>
            <a:r>
              <a:rPr lang="en-US" b="0" i="0" dirty="0">
                <a:solidFill>
                  <a:srgbClr val="444444"/>
                </a:solidFill>
                <a:effectLst/>
                <a:latin typeface="PT Sans" panose="020B0503020203020204" pitchFamily="34" charset="77"/>
              </a:rPr>
              <a:t>, but become that way as changes are made to the program. So don’t be shy about getting rid of methods that have outlived their use.</a:t>
            </a:r>
          </a:p>
          <a:p>
            <a:pPr algn="l"/>
            <a:r>
              <a:rPr lang="en-US" b="1" i="0" dirty="0">
                <a:solidFill>
                  <a:srgbClr val="444444"/>
                </a:solidFill>
                <a:effectLst/>
                <a:latin typeface="PT Sans" panose="020B0503020203020204" pitchFamily="34" charset="77"/>
              </a:rPr>
              <a:t>Benefits</a:t>
            </a:r>
          </a:p>
          <a:p>
            <a:pPr algn="l">
              <a:buFont typeface="Arial" panose="020B0604020202020204" pitchFamily="34" charset="0"/>
              <a:buChar char="•"/>
            </a:pPr>
            <a:r>
              <a:rPr lang="en-US" b="0" i="0" dirty="0">
                <a:solidFill>
                  <a:srgbClr val="444444"/>
                </a:solidFill>
                <a:effectLst/>
                <a:latin typeface="PT Sans" panose="020B0503020203020204" pitchFamily="34" charset="77"/>
              </a:rPr>
              <a:t>By minimizing the number of unneeded methods, you make the code more straightforward.</a:t>
            </a:r>
          </a:p>
          <a:p>
            <a:pPr algn="l"/>
            <a:r>
              <a:rPr lang="en-US" b="1" i="0" dirty="0">
                <a:solidFill>
                  <a:srgbClr val="444444"/>
                </a:solidFill>
                <a:effectLst/>
                <a:latin typeface="PT Sans" panose="020B0503020203020204" pitchFamily="34" charset="77"/>
              </a:rPr>
              <a:t>How to Refactor</a:t>
            </a:r>
          </a:p>
          <a:p>
            <a:pPr algn="l">
              <a:buFont typeface="+mj-lt"/>
              <a:buAutoNum type="arabicPeriod"/>
            </a:pPr>
            <a:r>
              <a:rPr lang="en-US" b="0" i="0" dirty="0">
                <a:solidFill>
                  <a:srgbClr val="444444"/>
                </a:solidFill>
                <a:effectLst/>
                <a:latin typeface="PT Sans" panose="020B0503020203020204" pitchFamily="34" charset="77"/>
              </a:rPr>
              <a:t>Make sure that the method isn’t redefined in subclasses. If the method is redefined, refrain from this technique.</a:t>
            </a:r>
          </a:p>
          <a:p>
            <a:pPr algn="l">
              <a:buFont typeface="+mj-lt"/>
              <a:buAutoNum type="arabicPeriod"/>
            </a:pPr>
            <a:r>
              <a:rPr lang="en-US" b="0" i="0" dirty="0">
                <a:solidFill>
                  <a:srgbClr val="444444"/>
                </a:solidFill>
                <a:effectLst/>
                <a:latin typeface="PT Sans" panose="020B0503020203020204" pitchFamily="34" charset="77"/>
              </a:rPr>
              <a:t>Find all calls to the method. Replace these calls with the content of the method.</a:t>
            </a:r>
          </a:p>
          <a:p>
            <a:pPr algn="l">
              <a:buFont typeface="+mj-lt"/>
              <a:buAutoNum type="arabicPeriod"/>
            </a:pPr>
            <a:r>
              <a:rPr lang="en-US" b="0" i="0" dirty="0">
                <a:solidFill>
                  <a:srgbClr val="444444"/>
                </a:solidFill>
                <a:effectLst/>
                <a:latin typeface="PT Sans" panose="020B0503020203020204" pitchFamily="34" charset="77"/>
              </a:rPr>
              <a:t>Delete the method.</a:t>
            </a:r>
          </a:p>
        </p:txBody>
      </p:sp>
    </p:spTree>
    <p:extLst>
      <p:ext uri="{BB962C8B-B14F-4D97-AF65-F5344CB8AC3E}">
        <p14:creationId xmlns:p14="http://schemas.microsoft.com/office/powerpoint/2010/main" val="163889619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dirty="0">
                <a:solidFill>
                  <a:srgbClr val="FFFFFF"/>
                </a:solidFill>
              </a:rPr>
              <a:t>Remove Parameter</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324960054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9">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A69349-6269-3544-8E04-1985D6CECE33}"/>
              </a:ext>
            </a:extLst>
          </p:cNvPr>
          <p:cNvSpPr>
            <a:spLocks noGrp="1"/>
          </p:cNvSpPr>
          <p:nvPr>
            <p:ph type="ctrTitle"/>
          </p:nvPr>
        </p:nvSpPr>
        <p:spPr>
          <a:xfrm>
            <a:off x="1848465" y="3298722"/>
            <a:ext cx="8495070" cy="1784402"/>
          </a:xfrm>
        </p:spPr>
        <p:txBody>
          <a:bodyPr anchor="b">
            <a:normAutofit/>
          </a:bodyPr>
          <a:lstStyle/>
          <a:p>
            <a:r>
              <a:rPr lang="en-EG" dirty="0">
                <a:solidFill>
                  <a:srgbClr val="FFFFFF"/>
                </a:solidFill>
              </a:rPr>
              <a:t>Code Smells</a:t>
            </a:r>
          </a:p>
        </p:txBody>
      </p:sp>
      <p:sp>
        <p:nvSpPr>
          <p:cNvPr id="3" name="Subtitle 2">
            <a:extLst>
              <a:ext uri="{FF2B5EF4-FFF2-40B4-BE49-F238E27FC236}">
                <a16:creationId xmlns:a16="http://schemas.microsoft.com/office/drawing/2014/main" id="{A74F60AA-E13C-034D-9451-D05BC81E8F80}"/>
              </a:ext>
            </a:extLst>
          </p:cNvPr>
          <p:cNvSpPr>
            <a:spLocks noGrp="1"/>
          </p:cNvSpPr>
          <p:nvPr>
            <p:ph type="subTitle" idx="1"/>
          </p:nvPr>
        </p:nvSpPr>
        <p:spPr>
          <a:xfrm>
            <a:off x="1848465" y="5258851"/>
            <a:ext cx="8495070" cy="904005"/>
          </a:xfrm>
        </p:spPr>
        <p:txBody>
          <a:bodyPr>
            <a:normAutofit/>
          </a:bodyPr>
          <a:lstStyle/>
          <a:p>
            <a:r>
              <a:rPr lang="en-EG" dirty="0">
                <a:solidFill>
                  <a:srgbClr val="FFFFFF"/>
                </a:solidFill>
              </a:rPr>
              <a:t>Abdelhalim Badr</a:t>
            </a:r>
          </a:p>
          <a:p>
            <a:r>
              <a:rPr lang="en-EG" dirty="0">
                <a:solidFill>
                  <a:srgbClr val="FFFFFF"/>
                </a:solidFill>
              </a:rPr>
              <a:t>Tech – 20 </a:t>
            </a:r>
          </a:p>
        </p:txBody>
      </p:sp>
      <p:sp>
        <p:nvSpPr>
          <p:cNvPr id="62" name="Oval 61">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5" name="Graphic 54" descr="Code">
            <a:extLst>
              <a:ext uri="{FF2B5EF4-FFF2-40B4-BE49-F238E27FC236}">
                <a16:creationId xmlns:a16="http://schemas.microsoft.com/office/drawing/2014/main" id="{842F1154-143C-46D1-B15A-D6BCD900CC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val="4164373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210207" y="365125"/>
            <a:ext cx="1453055" cy="906627"/>
          </a:xfrm>
          <a:solidFill>
            <a:schemeClr val="accent2">
              <a:lumMod val="20000"/>
              <a:lumOff val="80000"/>
            </a:schemeClr>
          </a:solidFill>
        </p:spPr>
        <p:txBody>
          <a:bodyPr>
            <a:normAutofit/>
          </a:bodyPr>
          <a:lstStyle/>
          <a:p>
            <a:pPr algn="ctr"/>
            <a:r>
              <a:rPr lang="en-US" sz="1200" b="1" dirty="0"/>
              <a:t>Composing Methods</a:t>
            </a:r>
            <a:endParaRPr lang="en-EG" sz="1200" dirty="0"/>
          </a:p>
        </p:txBody>
      </p:sp>
      <p:sp>
        <p:nvSpPr>
          <p:cNvPr id="12" name="Title 1">
            <a:extLst>
              <a:ext uri="{FF2B5EF4-FFF2-40B4-BE49-F238E27FC236}">
                <a16:creationId xmlns:a16="http://schemas.microsoft.com/office/drawing/2014/main" id="{38ACFE81-3873-3F44-ABC0-CD0B9507AC4F}"/>
              </a:ext>
            </a:extLst>
          </p:cNvPr>
          <p:cNvSpPr txBox="1">
            <a:spLocks/>
          </p:cNvSpPr>
          <p:nvPr/>
        </p:nvSpPr>
        <p:spPr>
          <a:xfrm>
            <a:off x="3275286" y="664670"/>
            <a:ext cx="1569983" cy="906627"/>
          </a:xfrm>
          <a:prstGeom prst="rect">
            <a:avLst/>
          </a:prstGeom>
          <a:solidFill>
            <a:schemeClr val="accent2">
              <a:lumMod val="20000"/>
              <a:lumOff val="80000"/>
            </a:schemeClr>
          </a:solidFill>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Split Temporary Variable</a:t>
            </a:r>
          </a:p>
        </p:txBody>
      </p:sp>
      <p:sp>
        <p:nvSpPr>
          <p:cNvPr id="7" name="TextBox 6">
            <a:extLst>
              <a:ext uri="{FF2B5EF4-FFF2-40B4-BE49-F238E27FC236}">
                <a16:creationId xmlns:a16="http://schemas.microsoft.com/office/drawing/2014/main" id="{063C53A0-929C-9A46-B862-A264951D8A8D}"/>
              </a:ext>
            </a:extLst>
          </p:cNvPr>
          <p:cNvSpPr txBox="1"/>
          <p:nvPr/>
        </p:nvSpPr>
        <p:spPr>
          <a:xfrm>
            <a:off x="206266" y="1608084"/>
            <a:ext cx="4712575" cy="4801314"/>
          </a:xfrm>
          <a:prstGeom prst="rect">
            <a:avLst/>
          </a:prstGeom>
          <a:noFill/>
        </p:spPr>
        <p:txBody>
          <a:bodyPr wrap="square">
            <a:spAutoFit/>
          </a:bodyPr>
          <a:lstStyle/>
          <a:p>
            <a:pPr algn="l"/>
            <a:r>
              <a:rPr lang="en-US" b="1" i="0" dirty="0">
                <a:solidFill>
                  <a:srgbClr val="444444"/>
                </a:solidFill>
                <a:effectLst/>
                <a:latin typeface="PT Sans" panose="020B0503020203020204" pitchFamily="34" charset="77"/>
              </a:rPr>
              <a:t>Problem</a:t>
            </a:r>
          </a:p>
          <a:p>
            <a:pPr algn="l"/>
            <a:r>
              <a:rPr lang="en-US" b="0" i="0" dirty="0">
                <a:solidFill>
                  <a:srgbClr val="444444"/>
                </a:solidFill>
                <a:effectLst/>
                <a:latin typeface="PT Sans" panose="020B0503020203020204" pitchFamily="34" charset="77"/>
              </a:rPr>
              <a:t>You have a local variable that’s used to store various intermediate values inside a method (except for cycle variables).</a:t>
            </a:r>
          </a:p>
          <a:p>
            <a:pPr algn="l"/>
            <a:r>
              <a:rPr lang="en-US" b="1" i="0" dirty="0">
                <a:solidFill>
                  <a:srgbClr val="444444"/>
                </a:solidFill>
                <a:effectLst/>
                <a:latin typeface="PT Sans" panose="020B0503020203020204" pitchFamily="34" charset="77"/>
              </a:rPr>
              <a:t>Solution</a:t>
            </a:r>
          </a:p>
          <a:p>
            <a:pPr algn="l"/>
            <a:r>
              <a:rPr lang="en-US" b="0" i="0" dirty="0">
                <a:solidFill>
                  <a:srgbClr val="444444"/>
                </a:solidFill>
                <a:effectLst/>
                <a:latin typeface="PT Sans" panose="020B0503020203020204" pitchFamily="34" charset="77"/>
              </a:rPr>
              <a:t>Use different variables for different values. Each variable should be responsible for only one particular thing.</a:t>
            </a:r>
          </a:p>
          <a:p>
            <a:pPr algn="ctr"/>
            <a:r>
              <a:rPr lang="en-US" b="1" i="0" u="none" strike="noStrike" dirty="0" err="1">
                <a:solidFill>
                  <a:srgbClr val="444444"/>
                </a:solidFill>
                <a:effectLst/>
                <a:latin typeface="PT Sans" panose="020B0503020203020204" pitchFamily="34" charset="77"/>
                <a:hlinkClick r:id="rId2"/>
              </a:rPr>
              <a:t>Java</a:t>
            </a:r>
            <a:r>
              <a:rPr lang="en-US" b="0" i="0" u="none" strike="noStrike" dirty="0" err="1">
                <a:solidFill>
                  <a:srgbClr val="444444"/>
                </a:solidFill>
                <a:effectLst/>
                <a:latin typeface="PT Sans" panose="020B0503020203020204" pitchFamily="34" charset="77"/>
                <a:hlinkClick r:id="rId3"/>
              </a:rPr>
              <a:t>C#</a:t>
            </a:r>
            <a:r>
              <a:rPr lang="en-US" b="0" i="0" u="none" strike="noStrike" dirty="0" err="1">
                <a:solidFill>
                  <a:srgbClr val="444444"/>
                </a:solidFill>
                <a:effectLst/>
                <a:latin typeface="PT Sans" panose="020B0503020203020204" pitchFamily="34" charset="77"/>
                <a:hlinkClick r:id="rId4"/>
              </a:rPr>
              <a:t>PHP</a:t>
            </a:r>
            <a:r>
              <a:rPr lang="en-US" b="0" i="0" u="none" strike="noStrike" dirty="0" err="1">
                <a:solidFill>
                  <a:srgbClr val="444444"/>
                </a:solidFill>
                <a:effectLst/>
                <a:latin typeface="PT Sans" panose="020B0503020203020204" pitchFamily="34" charset="77"/>
                <a:hlinkClick r:id="rId5"/>
              </a:rPr>
              <a:t>Python</a:t>
            </a:r>
            <a:r>
              <a:rPr lang="en-US" b="0" i="0" u="none" strike="noStrike" dirty="0" err="1">
                <a:solidFill>
                  <a:srgbClr val="444444"/>
                </a:solidFill>
                <a:effectLst/>
                <a:latin typeface="PT Sans" panose="020B0503020203020204" pitchFamily="34" charset="77"/>
                <a:hlinkClick r:id="rId6"/>
              </a:rPr>
              <a:t>TypeScript</a:t>
            </a:r>
            <a:endParaRPr lang="en-US" b="0" i="0" dirty="0">
              <a:solidFill>
                <a:srgbClr val="444444"/>
              </a:solidFill>
              <a:effectLst/>
              <a:latin typeface="PT Sans" panose="020B0503020203020204" pitchFamily="34" charset="77"/>
            </a:endParaRPr>
          </a:p>
          <a:p>
            <a:pPr algn="l"/>
            <a:r>
              <a:rPr lang="en-US" b="1" i="0" dirty="0">
                <a:solidFill>
                  <a:srgbClr val="000000"/>
                </a:solidFill>
                <a:effectLst/>
                <a:latin typeface="PT Sans" panose="020B0503020203020204" pitchFamily="34" charset="77"/>
              </a:rPr>
              <a:t>double</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temp</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a:solidFill>
                  <a:srgbClr val="005CC5"/>
                </a:solidFill>
                <a:effectLst/>
                <a:latin typeface="PT Sans" panose="020B0503020203020204" pitchFamily="34" charset="77"/>
              </a:rPr>
              <a:t>2</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height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width</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System</a:t>
            </a:r>
            <a:r>
              <a:rPr lang="en-US" b="0" i="0" dirty="0" err="1">
                <a:solidFill>
                  <a:srgbClr val="444444"/>
                </a:solidFill>
                <a:effectLst/>
                <a:latin typeface="PT Sans" panose="020B0503020203020204" pitchFamily="34" charset="77"/>
              </a:rPr>
              <a:t>.</a:t>
            </a:r>
            <a:r>
              <a:rPr lang="en-US" b="0" i="0" dirty="0" err="1">
                <a:solidFill>
                  <a:srgbClr val="000000"/>
                </a:solidFill>
                <a:effectLst/>
                <a:latin typeface="PT Sans" panose="020B0503020203020204" pitchFamily="34" charset="77"/>
              </a:rPr>
              <a:t>out</a:t>
            </a:r>
            <a:r>
              <a:rPr lang="en-US" b="0" i="0" dirty="0" err="1">
                <a:solidFill>
                  <a:srgbClr val="444444"/>
                </a:solidFill>
                <a:effectLst/>
                <a:latin typeface="PT Sans" panose="020B0503020203020204" pitchFamily="34" charset="77"/>
              </a:rPr>
              <a:t>.</a:t>
            </a:r>
            <a:r>
              <a:rPr lang="en-US" b="0" i="0" dirty="0" err="1">
                <a:solidFill>
                  <a:srgbClr val="000000"/>
                </a:solidFill>
                <a:effectLst/>
                <a:latin typeface="PT Sans" panose="020B0503020203020204" pitchFamily="34" charset="77"/>
              </a:rPr>
              <a:t>println</a:t>
            </a:r>
            <a:r>
              <a:rPr lang="en-US" b="0" i="0" dirty="0">
                <a:solidFill>
                  <a:srgbClr val="444444"/>
                </a:solidFill>
                <a:effectLst/>
                <a:latin typeface="PT Sans" panose="020B0503020203020204" pitchFamily="34" charset="77"/>
              </a:rPr>
              <a:t>(</a:t>
            </a:r>
            <a:r>
              <a:rPr lang="en-US" b="0" i="0" dirty="0">
                <a:solidFill>
                  <a:srgbClr val="000000"/>
                </a:solidFill>
                <a:effectLst/>
                <a:latin typeface="PT Sans" panose="020B0503020203020204" pitchFamily="34" charset="77"/>
              </a:rPr>
              <a:t>temp</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temp</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height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width</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System</a:t>
            </a:r>
            <a:r>
              <a:rPr lang="en-US" b="0" i="0" dirty="0" err="1">
                <a:solidFill>
                  <a:srgbClr val="444444"/>
                </a:solidFill>
                <a:effectLst/>
                <a:latin typeface="PT Sans" panose="020B0503020203020204" pitchFamily="34" charset="77"/>
              </a:rPr>
              <a:t>.</a:t>
            </a:r>
            <a:r>
              <a:rPr lang="en-US" b="0" i="0" dirty="0" err="1">
                <a:solidFill>
                  <a:srgbClr val="000000"/>
                </a:solidFill>
                <a:effectLst/>
                <a:latin typeface="PT Sans" panose="020B0503020203020204" pitchFamily="34" charset="77"/>
              </a:rPr>
              <a:t>out</a:t>
            </a:r>
            <a:r>
              <a:rPr lang="en-US" b="0" i="0" dirty="0" err="1">
                <a:solidFill>
                  <a:srgbClr val="444444"/>
                </a:solidFill>
                <a:effectLst/>
                <a:latin typeface="PT Sans" panose="020B0503020203020204" pitchFamily="34" charset="77"/>
              </a:rPr>
              <a:t>.</a:t>
            </a:r>
            <a:r>
              <a:rPr lang="en-US" b="0" i="0" dirty="0" err="1">
                <a:solidFill>
                  <a:srgbClr val="000000"/>
                </a:solidFill>
                <a:effectLst/>
                <a:latin typeface="PT Sans" panose="020B0503020203020204" pitchFamily="34" charset="77"/>
              </a:rPr>
              <a:t>println</a:t>
            </a:r>
            <a:r>
              <a:rPr lang="en-US" b="0" i="0" dirty="0">
                <a:solidFill>
                  <a:srgbClr val="444444"/>
                </a:solidFill>
                <a:effectLst/>
                <a:latin typeface="PT Sans" panose="020B0503020203020204" pitchFamily="34" charset="77"/>
              </a:rPr>
              <a:t>(</a:t>
            </a:r>
            <a:r>
              <a:rPr lang="en-US" b="0" i="0" dirty="0">
                <a:solidFill>
                  <a:srgbClr val="000000"/>
                </a:solidFill>
                <a:effectLst/>
                <a:latin typeface="PT Sans" panose="020B0503020203020204" pitchFamily="34" charset="77"/>
              </a:rPr>
              <a:t>temp</a:t>
            </a:r>
            <a:r>
              <a:rPr lang="en-US" b="0" i="0" dirty="0">
                <a:solidFill>
                  <a:srgbClr val="444444"/>
                </a:solidFill>
                <a:effectLst/>
                <a:latin typeface="PT Sans" panose="020B0503020203020204" pitchFamily="34" charset="77"/>
              </a:rPr>
              <a:t>);</a:t>
            </a:r>
          </a:p>
          <a:p>
            <a:pPr algn="l"/>
            <a:endParaRPr lang="en-US" b="0" i="0" dirty="0">
              <a:solidFill>
                <a:srgbClr val="444444"/>
              </a:solidFill>
              <a:effectLst/>
              <a:latin typeface="PT Sans" panose="020B0503020203020204" pitchFamily="34" charset="77"/>
            </a:endParaRPr>
          </a:p>
          <a:p>
            <a:pPr algn="l"/>
            <a:r>
              <a:rPr lang="en-US" b="1" i="0" dirty="0">
                <a:solidFill>
                  <a:srgbClr val="000000"/>
                </a:solidFill>
                <a:effectLst/>
                <a:latin typeface="PT Sans" panose="020B0503020203020204" pitchFamily="34" charset="77"/>
              </a:rPr>
              <a:t>final</a:t>
            </a:r>
            <a:r>
              <a:rPr lang="en-US" b="0" i="0" dirty="0">
                <a:solidFill>
                  <a:srgbClr val="444444"/>
                </a:solidFill>
                <a:effectLst/>
                <a:latin typeface="PT Sans" panose="020B0503020203020204" pitchFamily="34" charset="77"/>
              </a:rPr>
              <a:t> </a:t>
            </a:r>
            <a:r>
              <a:rPr lang="en-US" b="1" i="0" dirty="0">
                <a:solidFill>
                  <a:srgbClr val="000000"/>
                </a:solidFill>
                <a:effectLst/>
                <a:latin typeface="PT Sans" panose="020B0503020203020204" pitchFamily="34" charset="77"/>
              </a:rPr>
              <a:t>double</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perimeter</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a:solidFill>
                  <a:srgbClr val="005CC5"/>
                </a:solidFill>
                <a:effectLst/>
                <a:latin typeface="PT Sans" panose="020B0503020203020204" pitchFamily="34" charset="77"/>
              </a:rPr>
              <a:t>2</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height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width</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System</a:t>
            </a:r>
            <a:r>
              <a:rPr lang="en-US" b="0" i="0" dirty="0" err="1">
                <a:solidFill>
                  <a:srgbClr val="444444"/>
                </a:solidFill>
                <a:effectLst/>
                <a:latin typeface="PT Sans" panose="020B0503020203020204" pitchFamily="34" charset="77"/>
              </a:rPr>
              <a:t>.</a:t>
            </a:r>
            <a:r>
              <a:rPr lang="en-US" b="0" i="0" dirty="0" err="1">
                <a:solidFill>
                  <a:srgbClr val="000000"/>
                </a:solidFill>
                <a:effectLst/>
                <a:latin typeface="PT Sans" panose="020B0503020203020204" pitchFamily="34" charset="77"/>
              </a:rPr>
              <a:t>out</a:t>
            </a:r>
            <a:r>
              <a:rPr lang="en-US" b="0" i="0" dirty="0" err="1">
                <a:solidFill>
                  <a:srgbClr val="444444"/>
                </a:solidFill>
                <a:effectLst/>
                <a:latin typeface="PT Sans" panose="020B0503020203020204" pitchFamily="34" charset="77"/>
              </a:rPr>
              <a:t>.</a:t>
            </a:r>
            <a:r>
              <a:rPr lang="en-US" b="0" i="0" dirty="0" err="1">
                <a:solidFill>
                  <a:srgbClr val="000000"/>
                </a:solidFill>
                <a:effectLst/>
                <a:latin typeface="PT Sans" panose="020B0503020203020204" pitchFamily="34" charset="77"/>
              </a:rPr>
              <a:t>println</a:t>
            </a:r>
            <a:r>
              <a:rPr lang="en-US" b="0" i="0" dirty="0">
                <a:solidFill>
                  <a:srgbClr val="444444"/>
                </a:solidFill>
                <a:effectLst/>
                <a:latin typeface="PT Sans" panose="020B0503020203020204" pitchFamily="34" charset="77"/>
              </a:rPr>
              <a:t>(</a:t>
            </a:r>
            <a:r>
              <a:rPr lang="en-US" b="0" i="0" dirty="0">
                <a:solidFill>
                  <a:srgbClr val="000000"/>
                </a:solidFill>
                <a:effectLst/>
                <a:latin typeface="PT Sans" panose="020B0503020203020204" pitchFamily="34" charset="77"/>
              </a:rPr>
              <a:t>perimeter</a:t>
            </a:r>
            <a:r>
              <a:rPr lang="en-US" b="0" i="0" dirty="0">
                <a:solidFill>
                  <a:srgbClr val="444444"/>
                </a:solidFill>
                <a:effectLst/>
                <a:latin typeface="PT Sans" panose="020B0503020203020204" pitchFamily="34" charset="77"/>
              </a:rPr>
              <a:t>); </a:t>
            </a:r>
            <a:r>
              <a:rPr lang="en-US" b="1" i="0" dirty="0">
                <a:solidFill>
                  <a:srgbClr val="000000"/>
                </a:solidFill>
                <a:effectLst/>
                <a:latin typeface="PT Sans" panose="020B0503020203020204" pitchFamily="34" charset="77"/>
              </a:rPr>
              <a:t>final</a:t>
            </a:r>
            <a:r>
              <a:rPr lang="en-US" b="0" i="0" dirty="0">
                <a:solidFill>
                  <a:srgbClr val="444444"/>
                </a:solidFill>
                <a:effectLst/>
                <a:latin typeface="PT Sans" panose="020B0503020203020204" pitchFamily="34" charset="77"/>
              </a:rPr>
              <a:t> </a:t>
            </a:r>
            <a:r>
              <a:rPr lang="en-US" b="1" i="0" dirty="0">
                <a:solidFill>
                  <a:srgbClr val="000000"/>
                </a:solidFill>
                <a:effectLst/>
                <a:latin typeface="PT Sans" panose="020B0503020203020204" pitchFamily="34" charset="77"/>
              </a:rPr>
              <a:t>double</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area</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height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width</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System</a:t>
            </a:r>
            <a:r>
              <a:rPr lang="en-US" b="0" i="0" dirty="0" err="1">
                <a:solidFill>
                  <a:srgbClr val="444444"/>
                </a:solidFill>
                <a:effectLst/>
                <a:latin typeface="PT Sans" panose="020B0503020203020204" pitchFamily="34" charset="77"/>
              </a:rPr>
              <a:t>.</a:t>
            </a:r>
            <a:r>
              <a:rPr lang="en-US" b="0" i="0" dirty="0" err="1">
                <a:solidFill>
                  <a:srgbClr val="000000"/>
                </a:solidFill>
                <a:effectLst/>
                <a:latin typeface="PT Sans" panose="020B0503020203020204" pitchFamily="34" charset="77"/>
              </a:rPr>
              <a:t>out</a:t>
            </a:r>
            <a:r>
              <a:rPr lang="en-US" b="0" i="0" dirty="0" err="1">
                <a:solidFill>
                  <a:srgbClr val="444444"/>
                </a:solidFill>
                <a:effectLst/>
                <a:latin typeface="PT Sans" panose="020B0503020203020204" pitchFamily="34" charset="77"/>
              </a:rPr>
              <a:t>.</a:t>
            </a:r>
            <a:r>
              <a:rPr lang="en-US" b="0" i="0" dirty="0" err="1">
                <a:solidFill>
                  <a:srgbClr val="000000"/>
                </a:solidFill>
                <a:effectLst/>
                <a:latin typeface="PT Sans" panose="020B0503020203020204" pitchFamily="34" charset="77"/>
              </a:rPr>
              <a:t>println</a:t>
            </a:r>
            <a:r>
              <a:rPr lang="en-US" b="0" i="0" dirty="0">
                <a:solidFill>
                  <a:srgbClr val="444444"/>
                </a:solidFill>
                <a:effectLst/>
                <a:latin typeface="PT Sans" panose="020B0503020203020204" pitchFamily="34" charset="77"/>
              </a:rPr>
              <a:t>(</a:t>
            </a:r>
            <a:r>
              <a:rPr lang="en-US" b="0" i="0" dirty="0">
                <a:solidFill>
                  <a:srgbClr val="000000"/>
                </a:solidFill>
                <a:effectLst/>
                <a:latin typeface="PT Sans" panose="020B0503020203020204" pitchFamily="34" charset="77"/>
              </a:rPr>
              <a:t>area</a:t>
            </a:r>
            <a:r>
              <a:rPr lang="en-US" b="0" i="0" dirty="0">
                <a:solidFill>
                  <a:srgbClr val="444444"/>
                </a:solidFill>
                <a:effectLst/>
                <a:latin typeface="PT Sans" panose="020B0503020203020204" pitchFamily="34" charset="77"/>
              </a:rPr>
              <a:t>);</a:t>
            </a:r>
          </a:p>
        </p:txBody>
      </p:sp>
      <p:sp>
        <p:nvSpPr>
          <p:cNvPr id="10" name="TextBox 9">
            <a:extLst>
              <a:ext uri="{FF2B5EF4-FFF2-40B4-BE49-F238E27FC236}">
                <a16:creationId xmlns:a16="http://schemas.microsoft.com/office/drawing/2014/main" id="{A6640963-3DD9-EC49-A4F8-E99093CE4458}"/>
              </a:ext>
            </a:extLst>
          </p:cNvPr>
          <p:cNvSpPr txBox="1"/>
          <p:nvPr/>
        </p:nvSpPr>
        <p:spPr>
          <a:xfrm>
            <a:off x="5318234" y="664670"/>
            <a:ext cx="6138040" cy="5693866"/>
          </a:xfrm>
          <a:prstGeom prst="rect">
            <a:avLst/>
          </a:prstGeom>
          <a:noFill/>
        </p:spPr>
        <p:txBody>
          <a:bodyPr wrap="square">
            <a:spAutoFit/>
          </a:bodyPr>
          <a:lstStyle/>
          <a:p>
            <a:pPr algn="l"/>
            <a:r>
              <a:rPr lang="en-US" sz="1400" b="1" i="0" dirty="0">
                <a:solidFill>
                  <a:srgbClr val="444444"/>
                </a:solidFill>
                <a:effectLst/>
                <a:latin typeface="PT Sans" panose="020B0503020203020204" pitchFamily="34" charset="77"/>
              </a:rPr>
              <a:t>Why Refactor</a:t>
            </a:r>
          </a:p>
          <a:p>
            <a:pPr algn="l"/>
            <a:r>
              <a:rPr lang="en-US" sz="1400" b="0" i="0" dirty="0">
                <a:solidFill>
                  <a:srgbClr val="444444"/>
                </a:solidFill>
                <a:effectLst/>
                <a:latin typeface="PT Sans" panose="020B0503020203020204" pitchFamily="34" charset="77"/>
              </a:rPr>
              <a:t>If you’re skimping on the number of variables inside a function and reusing them for various unrelated purposes, you’re sure to encounter problems as soon as you need to make changes to the code containing the variables. You will have to recheck each case of variable use to make sure that the correct values are used.</a:t>
            </a:r>
          </a:p>
          <a:p>
            <a:pPr algn="l"/>
            <a:r>
              <a:rPr lang="en-US" sz="1400" b="1" i="0" dirty="0">
                <a:solidFill>
                  <a:srgbClr val="444444"/>
                </a:solidFill>
                <a:effectLst/>
                <a:latin typeface="PT Sans" panose="020B0503020203020204" pitchFamily="34" charset="77"/>
              </a:rPr>
              <a:t>Benefits</a:t>
            </a:r>
          </a:p>
          <a:p>
            <a:pPr algn="l">
              <a:buFont typeface="Arial" panose="020B0604020202020204" pitchFamily="34" charset="0"/>
              <a:buChar char="•"/>
            </a:pPr>
            <a:r>
              <a:rPr lang="en-US" sz="1400" b="0" i="0" dirty="0">
                <a:solidFill>
                  <a:srgbClr val="444444"/>
                </a:solidFill>
                <a:effectLst/>
                <a:latin typeface="PT Sans" panose="020B0503020203020204" pitchFamily="34" charset="77"/>
              </a:rPr>
              <a:t>Each component of the program code should be responsible for one and one thing only. This makes it much easier to maintain the code, since you can easily replace any particular thing without fear of unintended effects.</a:t>
            </a:r>
          </a:p>
          <a:p>
            <a:pPr algn="l">
              <a:buFont typeface="Arial" panose="020B0604020202020204" pitchFamily="34" charset="0"/>
              <a:buChar char="•"/>
            </a:pPr>
            <a:r>
              <a:rPr lang="en-US" sz="1400" b="0" i="0" dirty="0">
                <a:solidFill>
                  <a:srgbClr val="444444"/>
                </a:solidFill>
                <a:effectLst/>
                <a:latin typeface="PT Sans" panose="020B0503020203020204" pitchFamily="34" charset="77"/>
              </a:rPr>
              <a:t>Code becomes more readable. If a variable was created long ago in a rush, it probably has a name that doesn’t explain anything: k, a2, value, etc. But you can fix this situation by naming the new variables in an understandable, self-explanatory way. Such names might resemble </a:t>
            </a:r>
            <a:r>
              <a:rPr lang="en-US" sz="1400" b="0" i="0" dirty="0" err="1">
                <a:solidFill>
                  <a:srgbClr val="444444"/>
                </a:solidFill>
                <a:effectLst/>
                <a:latin typeface="PT Sans" panose="020B0503020203020204" pitchFamily="34" charset="77"/>
              </a:rPr>
              <a:t>customerTaxValue</a:t>
            </a:r>
            <a:r>
              <a:rPr lang="en-US" sz="1400" b="0" i="0" dirty="0">
                <a:solidFill>
                  <a:srgbClr val="444444"/>
                </a:solidFill>
                <a:effectLst/>
                <a:latin typeface="PT Sans" panose="020B0503020203020204" pitchFamily="34" charset="77"/>
              </a:rPr>
              <a:t>, </a:t>
            </a:r>
            <a:r>
              <a:rPr lang="en-US" sz="1400" b="0" i="0" dirty="0" err="1">
                <a:solidFill>
                  <a:srgbClr val="444444"/>
                </a:solidFill>
                <a:effectLst/>
                <a:latin typeface="PT Sans" panose="020B0503020203020204" pitchFamily="34" charset="77"/>
              </a:rPr>
              <a:t>cityUnemploymentRate</a:t>
            </a:r>
            <a:r>
              <a:rPr lang="en-US" sz="1400" b="0" i="0" dirty="0">
                <a:solidFill>
                  <a:srgbClr val="444444"/>
                </a:solidFill>
                <a:effectLst/>
                <a:latin typeface="PT Sans" panose="020B0503020203020204" pitchFamily="34" charset="77"/>
              </a:rPr>
              <a:t>, </a:t>
            </a:r>
            <a:r>
              <a:rPr lang="en-US" sz="1400" b="0" i="0" dirty="0" err="1">
                <a:solidFill>
                  <a:srgbClr val="444444"/>
                </a:solidFill>
                <a:effectLst/>
                <a:latin typeface="PT Sans" panose="020B0503020203020204" pitchFamily="34" charset="77"/>
              </a:rPr>
              <a:t>clientSalutationString</a:t>
            </a:r>
            <a:r>
              <a:rPr lang="en-US" sz="1400" b="0" i="0" dirty="0">
                <a:solidFill>
                  <a:srgbClr val="444444"/>
                </a:solidFill>
                <a:effectLst/>
                <a:latin typeface="PT Sans" panose="020B0503020203020204" pitchFamily="34" charset="77"/>
              </a:rPr>
              <a:t> and the like.</a:t>
            </a:r>
          </a:p>
          <a:p>
            <a:pPr algn="l">
              <a:buFont typeface="Arial" panose="020B0604020202020204" pitchFamily="34" charset="0"/>
              <a:buChar char="•"/>
            </a:pPr>
            <a:r>
              <a:rPr lang="en-US" sz="1400" b="0" i="0" dirty="0">
                <a:solidFill>
                  <a:srgbClr val="444444"/>
                </a:solidFill>
                <a:effectLst/>
                <a:latin typeface="PT Sans" panose="020B0503020203020204" pitchFamily="34" charset="77"/>
              </a:rPr>
              <a:t>This refactoring technique is useful if you anticipate using </a:t>
            </a:r>
            <a:r>
              <a:rPr lang="en-US" sz="1400" b="1" i="0" u="none" strike="noStrike" dirty="0">
                <a:solidFill>
                  <a:srgbClr val="444444"/>
                </a:solidFill>
                <a:effectLst/>
                <a:latin typeface="PT Sans" panose="020B0503020203020204" pitchFamily="34" charset="77"/>
                <a:hlinkClick r:id="rId7"/>
              </a:rPr>
              <a:t>Extract Method</a:t>
            </a:r>
            <a:r>
              <a:rPr lang="en-US" sz="1400" b="0" i="0" dirty="0">
                <a:solidFill>
                  <a:srgbClr val="444444"/>
                </a:solidFill>
                <a:effectLst/>
                <a:latin typeface="PT Sans" panose="020B0503020203020204" pitchFamily="34" charset="77"/>
              </a:rPr>
              <a:t> later.</a:t>
            </a:r>
          </a:p>
          <a:p>
            <a:pPr algn="l"/>
            <a:r>
              <a:rPr lang="en-US" sz="1400" b="1" i="0" dirty="0">
                <a:solidFill>
                  <a:srgbClr val="444444"/>
                </a:solidFill>
                <a:effectLst/>
                <a:latin typeface="PT Sans" panose="020B0503020203020204" pitchFamily="34" charset="77"/>
              </a:rPr>
              <a:t>How to Refactor</a:t>
            </a:r>
          </a:p>
          <a:p>
            <a:pPr algn="l">
              <a:buFont typeface="+mj-lt"/>
              <a:buAutoNum type="arabicPeriod"/>
            </a:pPr>
            <a:r>
              <a:rPr lang="en-US" sz="1400" b="0" i="0" dirty="0">
                <a:solidFill>
                  <a:srgbClr val="444444"/>
                </a:solidFill>
                <a:effectLst/>
                <a:latin typeface="PT Sans" panose="020B0503020203020204" pitchFamily="34" charset="77"/>
              </a:rPr>
              <a:t>Find the first place in the code where the variable is given a value. Here you should rename the variable with a name that corresponds to the value being assigned.</a:t>
            </a:r>
          </a:p>
          <a:p>
            <a:pPr algn="l">
              <a:buFont typeface="+mj-lt"/>
              <a:buAutoNum type="arabicPeriod"/>
            </a:pPr>
            <a:r>
              <a:rPr lang="en-US" sz="1400" b="0" i="0" dirty="0">
                <a:solidFill>
                  <a:srgbClr val="444444"/>
                </a:solidFill>
                <a:effectLst/>
                <a:latin typeface="PT Sans" panose="020B0503020203020204" pitchFamily="34" charset="77"/>
              </a:rPr>
              <a:t>Use the new name instead of the old one in places where this value of the variable is used.</a:t>
            </a:r>
          </a:p>
          <a:p>
            <a:pPr algn="l">
              <a:buFont typeface="+mj-lt"/>
              <a:buAutoNum type="arabicPeriod"/>
            </a:pPr>
            <a:r>
              <a:rPr lang="en-US" sz="1400" b="0" i="0" dirty="0">
                <a:solidFill>
                  <a:srgbClr val="444444"/>
                </a:solidFill>
                <a:effectLst/>
                <a:latin typeface="PT Sans" panose="020B0503020203020204" pitchFamily="34" charset="77"/>
              </a:rPr>
              <a:t>Repeat as needed for places where the variable is assigned a different value.</a:t>
            </a:r>
          </a:p>
        </p:txBody>
      </p:sp>
    </p:spTree>
    <p:extLst>
      <p:ext uri="{BB962C8B-B14F-4D97-AF65-F5344CB8AC3E}">
        <p14:creationId xmlns:p14="http://schemas.microsoft.com/office/powerpoint/2010/main" val="153040416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643BE6C-86B7-4AB9-91E8-9B5DB45AC8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0"/>
            <a:ext cx="12188825" cy="42428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A69349-6269-3544-8E04-1985D6CECE33}"/>
              </a:ext>
            </a:extLst>
          </p:cNvPr>
          <p:cNvSpPr>
            <a:spLocks noGrp="1"/>
          </p:cNvSpPr>
          <p:nvPr>
            <p:ph type="ctrTitle"/>
          </p:nvPr>
        </p:nvSpPr>
        <p:spPr>
          <a:xfrm>
            <a:off x="1293026" y="713195"/>
            <a:ext cx="9605948" cy="922565"/>
          </a:xfrm>
        </p:spPr>
        <p:txBody>
          <a:bodyPr>
            <a:normAutofit/>
          </a:bodyPr>
          <a:lstStyle/>
          <a:p>
            <a:r>
              <a:rPr lang="en-EG" sz="5400" dirty="0">
                <a:solidFill>
                  <a:srgbClr val="FFFFFF"/>
                </a:solidFill>
              </a:rPr>
              <a:t>Agenda</a:t>
            </a:r>
          </a:p>
        </p:txBody>
      </p:sp>
      <p:sp>
        <p:nvSpPr>
          <p:cNvPr id="3" name="Subtitle 2">
            <a:extLst>
              <a:ext uri="{FF2B5EF4-FFF2-40B4-BE49-F238E27FC236}">
                <a16:creationId xmlns:a16="http://schemas.microsoft.com/office/drawing/2014/main" id="{A74F60AA-E13C-034D-9451-D05BC81E8F80}"/>
              </a:ext>
            </a:extLst>
          </p:cNvPr>
          <p:cNvSpPr>
            <a:spLocks noGrp="1"/>
          </p:cNvSpPr>
          <p:nvPr>
            <p:ph type="subTitle" idx="1"/>
          </p:nvPr>
        </p:nvSpPr>
        <p:spPr>
          <a:xfrm>
            <a:off x="4882700" y="2348955"/>
            <a:ext cx="2910020" cy="1698181"/>
          </a:xfrm>
        </p:spPr>
        <p:txBody>
          <a:bodyPr>
            <a:normAutofit fontScale="85000" lnSpcReduction="20000"/>
          </a:bodyPr>
          <a:lstStyle/>
          <a:p>
            <a:pPr marL="457200" indent="-457200" algn="l">
              <a:buFont typeface="Wingdings" pitchFamily="2" charset="2"/>
              <a:buChar char="q"/>
            </a:pPr>
            <a:r>
              <a:rPr lang="en-US" sz="1700" dirty="0">
                <a:solidFill>
                  <a:srgbClr val="FFFFFF"/>
                </a:solidFill>
              </a:rPr>
              <a:t>Feature Envy</a:t>
            </a:r>
          </a:p>
          <a:p>
            <a:pPr marL="457200" indent="-457200" algn="l">
              <a:buFont typeface="Wingdings" pitchFamily="2" charset="2"/>
              <a:buChar char="q"/>
            </a:pPr>
            <a:r>
              <a:rPr lang="en-US" sz="1700" dirty="0">
                <a:solidFill>
                  <a:srgbClr val="FFFFFF"/>
                </a:solidFill>
              </a:rPr>
              <a:t>Signs and Symptoms</a:t>
            </a:r>
          </a:p>
          <a:p>
            <a:pPr marL="457200" indent="-457200" algn="l">
              <a:buFont typeface="Wingdings" pitchFamily="2" charset="2"/>
              <a:buChar char="q"/>
            </a:pPr>
            <a:r>
              <a:rPr lang="en-EG" sz="1700" dirty="0">
                <a:solidFill>
                  <a:srgbClr val="FFFFFF"/>
                </a:solidFill>
              </a:rPr>
              <a:t>Reasons of the Problem</a:t>
            </a:r>
          </a:p>
          <a:p>
            <a:pPr marL="457200" indent="-457200" algn="l">
              <a:buFont typeface="Wingdings" pitchFamily="2" charset="2"/>
              <a:buChar char="q"/>
            </a:pPr>
            <a:r>
              <a:rPr lang="en-EG" sz="1700" dirty="0">
                <a:solidFill>
                  <a:srgbClr val="FFFFFF"/>
                </a:solidFill>
              </a:rPr>
              <a:t>Treatment</a:t>
            </a:r>
          </a:p>
          <a:p>
            <a:pPr marL="457200" indent="-457200" algn="l">
              <a:buFont typeface="Wingdings" pitchFamily="2" charset="2"/>
              <a:buChar char="q"/>
            </a:pPr>
            <a:r>
              <a:rPr lang="en-EG" sz="1700" dirty="0">
                <a:solidFill>
                  <a:srgbClr val="FFFFFF"/>
                </a:solidFill>
              </a:rPr>
              <a:t>Gains</a:t>
            </a:r>
          </a:p>
          <a:p>
            <a:pPr marL="457200" indent="-457200" algn="l">
              <a:buFont typeface="Wingdings" pitchFamily="2" charset="2"/>
              <a:buChar char="q"/>
            </a:pPr>
            <a:r>
              <a:rPr lang="en-EG" sz="1700" dirty="0">
                <a:solidFill>
                  <a:srgbClr val="FFFFFF"/>
                </a:solidFill>
              </a:rPr>
              <a:t>Code Sample</a:t>
            </a:r>
          </a:p>
        </p:txBody>
      </p:sp>
      <p:pic>
        <p:nvPicPr>
          <p:cNvPr id="7" name="Graphic 6" descr="Check List">
            <a:extLst>
              <a:ext uri="{FF2B5EF4-FFF2-40B4-BE49-F238E27FC236}">
                <a16:creationId xmlns:a16="http://schemas.microsoft.com/office/drawing/2014/main" id="{04B90D0E-AA9C-4C35-B297-8E9F1EE3A7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6089" y="4805363"/>
            <a:ext cx="1179824" cy="1179824"/>
          </a:xfrm>
          <a:prstGeom prst="rect">
            <a:avLst/>
          </a:prstGeom>
        </p:spPr>
      </p:pic>
      <p:sp>
        <p:nvSpPr>
          <p:cNvPr id="6" name="Title 1">
            <a:extLst>
              <a:ext uri="{FF2B5EF4-FFF2-40B4-BE49-F238E27FC236}">
                <a16:creationId xmlns:a16="http://schemas.microsoft.com/office/drawing/2014/main" id="{014CA02A-E445-F040-B5DE-8DC2CF6EB827}"/>
              </a:ext>
            </a:extLst>
          </p:cNvPr>
          <p:cNvSpPr txBox="1">
            <a:spLocks/>
          </p:cNvSpPr>
          <p:nvPr/>
        </p:nvSpPr>
        <p:spPr>
          <a:xfrm>
            <a:off x="1191426" y="2783840"/>
            <a:ext cx="2130894" cy="41149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r>
              <a:rPr lang="en-US" sz="2000" dirty="0">
                <a:solidFill>
                  <a:srgbClr val="FFFFFF"/>
                </a:solidFill>
              </a:rPr>
              <a:t>Couplers</a:t>
            </a:r>
            <a:endParaRPr kumimoji="0" lang="en-EG" sz="2000" b="0" i="0" u="none" strike="noStrike" kern="1200" cap="none" spc="0" normalizeH="0" baseline="0" noProof="0" dirty="0">
              <a:ln>
                <a:noFill/>
              </a:ln>
              <a:solidFill>
                <a:srgbClr val="FFFFFF"/>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347488819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123496" y="184314"/>
            <a:ext cx="8705194" cy="587127"/>
          </a:xfrm>
        </p:spPr>
        <p:txBody>
          <a:bodyPr>
            <a:normAutofit/>
          </a:bodyPr>
          <a:lstStyle/>
          <a:p>
            <a:r>
              <a:rPr lang="en-US" sz="2400" b="1" dirty="0"/>
              <a:t>6.1. Feature Envy</a:t>
            </a:r>
            <a:endParaRPr lang="en-EG" sz="1300" dirty="0"/>
          </a:p>
        </p:txBody>
      </p:sp>
      <p:sp>
        <p:nvSpPr>
          <p:cNvPr id="3" name="Content Placeholder 2">
            <a:extLst>
              <a:ext uri="{FF2B5EF4-FFF2-40B4-BE49-F238E27FC236}">
                <a16:creationId xmlns:a16="http://schemas.microsoft.com/office/drawing/2014/main" id="{6AC25776-4EDC-DD4E-93E0-1AB309C90155}"/>
              </a:ext>
            </a:extLst>
          </p:cNvPr>
          <p:cNvSpPr>
            <a:spLocks noGrp="1"/>
          </p:cNvSpPr>
          <p:nvPr>
            <p:ph idx="1"/>
          </p:nvPr>
        </p:nvSpPr>
        <p:spPr>
          <a:xfrm>
            <a:off x="123497" y="771442"/>
            <a:ext cx="5733393" cy="5902244"/>
          </a:xfrm>
        </p:spPr>
        <p:txBody>
          <a:bodyPr>
            <a:normAutofit/>
          </a:bodyPr>
          <a:lstStyle/>
          <a:p>
            <a:r>
              <a:rPr lang="en-US" sz="1400" b="1" dirty="0"/>
              <a:t>Signs and Symptoms</a:t>
            </a:r>
          </a:p>
          <a:p>
            <a:pPr lvl="1"/>
            <a:r>
              <a:rPr lang="en-US" sz="1400" dirty="0"/>
              <a:t>A method accesses the data of another object more than its own data..</a:t>
            </a:r>
          </a:p>
          <a:p>
            <a:r>
              <a:rPr lang="en-US" sz="1400" b="1" dirty="0"/>
              <a:t>Reasons for the Problem</a:t>
            </a:r>
          </a:p>
          <a:p>
            <a:pPr lvl="1"/>
            <a:r>
              <a:rPr lang="en-US" sz="1400" dirty="0"/>
              <a:t>This smell may occur after fields are moved to a data class. If this is the case, you may want to move the operations on data to this class as well...</a:t>
            </a:r>
          </a:p>
          <a:p>
            <a:r>
              <a:rPr lang="en-US" sz="1400" b="1" dirty="0"/>
              <a:t>Treatment</a:t>
            </a:r>
          </a:p>
          <a:p>
            <a:pPr lvl="1"/>
            <a:r>
              <a:rPr lang="en-US" sz="1400" dirty="0"/>
              <a:t>As a basic rule, if things change at the same time, you should keep them in the same place. Usually data and functions that use this data are changed together (although exceptions are possible).</a:t>
            </a:r>
          </a:p>
          <a:p>
            <a:pPr lvl="1"/>
            <a:endParaRPr lang="en-US" sz="1400" dirty="0"/>
          </a:p>
          <a:p>
            <a:pPr lvl="1"/>
            <a:r>
              <a:rPr lang="en-US" sz="1400" dirty="0"/>
              <a:t>If a method clearly should be moved to another place, use </a:t>
            </a:r>
            <a:r>
              <a:rPr lang="en-US" sz="1400" b="1" i="1" dirty="0"/>
              <a:t>Move Method</a:t>
            </a:r>
            <a:r>
              <a:rPr lang="en-US" sz="1400" dirty="0"/>
              <a:t>.</a:t>
            </a:r>
          </a:p>
          <a:p>
            <a:pPr lvl="1"/>
            <a:endParaRPr lang="en-US" sz="1400" dirty="0"/>
          </a:p>
          <a:p>
            <a:pPr lvl="1"/>
            <a:r>
              <a:rPr lang="en-US" sz="1400" dirty="0"/>
              <a:t>If only part of a method accesses the data of another object, use </a:t>
            </a:r>
            <a:r>
              <a:rPr lang="en-US" sz="1400" b="1" i="1" dirty="0"/>
              <a:t>Extract Method </a:t>
            </a:r>
            <a:r>
              <a:rPr lang="en-US" sz="1400" dirty="0"/>
              <a:t>to move the part in question.</a:t>
            </a:r>
          </a:p>
          <a:p>
            <a:pPr lvl="1"/>
            <a:endParaRPr lang="en-US" sz="1400" dirty="0"/>
          </a:p>
          <a:p>
            <a:pPr lvl="1"/>
            <a:r>
              <a:rPr lang="en-US" sz="1400" dirty="0"/>
              <a:t>If a method uses functions from several other classes, first determine which class contains most of the data used. Then place the method in this class along with the other data. Alternatively, use </a:t>
            </a:r>
            <a:r>
              <a:rPr lang="en-US" sz="1400" b="1" i="1" dirty="0"/>
              <a:t>Extract Method </a:t>
            </a:r>
            <a:r>
              <a:rPr lang="en-US" sz="1400" dirty="0"/>
              <a:t>to split the method into several parts that can be placed in different places in different classes.</a:t>
            </a:r>
          </a:p>
          <a:p>
            <a:pPr lvl="1"/>
            <a:endParaRPr lang="en-US" sz="1400" dirty="0"/>
          </a:p>
          <a:p>
            <a:pPr lvl="1"/>
            <a:r>
              <a:rPr lang="en-US" sz="1400" dirty="0"/>
              <a:t>.</a:t>
            </a:r>
          </a:p>
        </p:txBody>
      </p:sp>
      <p:sp>
        <p:nvSpPr>
          <p:cNvPr id="4" name="Content Placeholder 2">
            <a:extLst>
              <a:ext uri="{FF2B5EF4-FFF2-40B4-BE49-F238E27FC236}">
                <a16:creationId xmlns:a16="http://schemas.microsoft.com/office/drawing/2014/main" id="{54F3B8CD-9F76-3E48-8863-51BBEBED99E7}"/>
              </a:ext>
            </a:extLst>
          </p:cNvPr>
          <p:cNvSpPr txBox="1">
            <a:spLocks/>
          </p:cNvSpPr>
          <p:nvPr/>
        </p:nvSpPr>
        <p:spPr>
          <a:xfrm>
            <a:off x="5856890" y="771441"/>
            <a:ext cx="5657193" cy="53151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Payoff</a:t>
            </a:r>
          </a:p>
          <a:p>
            <a:pPr marL="685800" lvl="2">
              <a:spcBef>
                <a:spcPts val="1000"/>
              </a:spcBef>
            </a:pPr>
            <a:r>
              <a:rPr lang="en-US" sz="1800" dirty="0"/>
              <a:t>Less code duplication (if the data handling code is put in a central place).</a:t>
            </a:r>
          </a:p>
          <a:p>
            <a:pPr marL="685800" lvl="2">
              <a:spcBef>
                <a:spcPts val="1000"/>
              </a:spcBef>
            </a:pPr>
            <a:endParaRPr lang="en-US" sz="1800" dirty="0"/>
          </a:p>
          <a:p>
            <a:pPr marL="685800" lvl="2">
              <a:spcBef>
                <a:spcPts val="1000"/>
              </a:spcBef>
            </a:pPr>
            <a:r>
              <a:rPr lang="en-US" sz="1800" dirty="0"/>
              <a:t>Better code organization (methods for handling data are next to the actual data)....</a:t>
            </a:r>
          </a:p>
          <a:p>
            <a:pPr marL="0" indent="-457200"/>
            <a:r>
              <a:rPr lang="en-US" sz="4000" b="1" dirty="0"/>
              <a:t>When to Ignore</a:t>
            </a:r>
          </a:p>
          <a:p>
            <a:pPr marL="914400" lvl="2" indent="-457200"/>
            <a:r>
              <a:rPr lang="en-US" sz="1600" dirty="0"/>
              <a:t>Sometimes behavior is purposefully kept separate from the class that holds the data. The usual advantage of this is the ability to dynamically change the behavior (see Strategy, Visitor and other patterns)..</a:t>
            </a:r>
            <a:endParaRPr lang="en-EG" sz="1600" dirty="0"/>
          </a:p>
        </p:txBody>
      </p:sp>
    </p:spTree>
    <p:extLst>
      <p:ext uri="{BB962C8B-B14F-4D97-AF65-F5344CB8AC3E}">
        <p14:creationId xmlns:p14="http://schemas.microsoft.com/office/powerpoint/2010/main" val="354176264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dirty="0">
                <a:solidFill>
                  <a:srgbClr val="FFFFFF"/>
                </a:solidFill>
              </a:rPr>
              <a:t>Move Method</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327072121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dirty="0">
                <a:solidFill>
                  <a:srgbClr val="FFFFFF"/>
                </a:solidFill>
              </a:rPr>
              <a:t>Method Extractor</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86797173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9">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A69349-6269-3544-8E04-1985D6CECE33}"/>
              </a:ext>
            </a:extLst>
          </p:cNvPr>
          <p:cNvSpPr>
            <a:spLocks noGrp="1"/>
          </p:cNvSpPr>
          <p:nvPr>
            <p:ph type="ctrTitle"/>
          </p:nvPr>
        </p:nvSpPr>
        <p:spPr>
          <a:xfrm>
            <a:off x="1848465" y="3298722"/>
            <a:ext cx="8495070" cy="1784402"/>
          </a:xfrm>
        </p:spPr>
        <p:txBody>
          <a:bodyPr anchor="b">
            <a:normAutofit/>
          </a:bodyPr>
          <a:lstStyle/>
          <a:p>
            <a:r>
              <a:rPr lang="en-EG" dirty="0">
                <a:solidFill>
                  <a:srgbClr val="FFFFFF"/>
                </a:solidFill>
              </a:rPr>
              <a:t>Code Smells</a:t>
            </a:r>
          </a:p>
        </p:txBody>
      </p:sp>
      <p:sp>
        <p:nvSpPr>
          <p:cNvPr id="3" name="Subtitle 2">
            <a:extLst>
              <a:ext uri="{FF2B5EF4-FFF2-40B4-BE49-F238E27FC236}">
                <a16:creationId xmlns:a16="http://schemas.microsoft.com/office/drawing/2014/main" id="{A74F60AA-E13C-034D-9451-D05BC81E8F80}"/>
              </a:ext>
            </a:extLst>
          </p:cNvPr>
          <p:cNvSpPr>
            <a:spLocks noGrp="1"/>
          </p:cNvSpPr>
          <p:nvPr>
            <p:ph type="subTitle" idx="1"/>
          </p:nvPr>
        </p:nvSpPr>
        <p:spPr>
          <a:xfrm>
            <a:off x="1848465" y="5258851"/>
            <a:ext cx="8495070" cy="904005"/>
          </a:xfrm>
        </p:spPr>
        <p:txBody>
          <a:bodyPr>
            <a:normAutofit/>
          </a:bodyPr>
          <a:lstStyle/>
          <a:p>
            <a:r>
              <a:rPr lang="en-EG" dirty="0">
                <a:solidFill>
                  <a:srgbClr val="FFFFFF"/>
                </a:solidFill>
              </a:rPr>
              <a:t>Abdelhalim Badr</a:t>
            </a:r>
          </a:p>
          <a:p>
            <a:r>
              <a:rPr lang="en-EG" dirty="0">
                <a:solidFill>
                  <a:srgbClr val="FFFFFF"/>
                </a:solidFill>
              </a:rPr>
              <a:t>Tech – 21 </a:t>
            </a:r>
          </a:p>
        </p:txBody>
      </p:sp>
      <p:sp>
        <p:nvSpPr>
          <p:cNvPr id="62" name="Oval 61">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5" name="Graphic 54" descr="Code">
            <a:extLst>
              <a:ext uri="{FF2B5EF4-FFF2-40B4-BE49-F238E27FC236}">
                <a16:creationId xmlns:a16="http://schemas.microsoft.com/office/drawing/2014/main" id="{842F1154-143C-46D1-B15A-D6BCD900CC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val="43141427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643BE6C-86B7-4AB9-91E8-9B5DB45AC8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0"/>
            <a:ext cx="12188825" cy="42428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A69349-6269-3544-8E04-1985D6CECE33}"/>
              </a:ext>
            </a:extLst>
          </p:cNvPr>
          <p:cNvSpPr>
            <a:spLocks noGrp="1"/>
          </p:cNvSpPr>
          <p:nvPr>
            <p:ph type="ctrTitle"/>
          </p:nvPr>
        </p:nvSpPr>
        <p:spPr>
          <a:xfrm>
            <a:off x="1293026" y="713195"/>
            <a:ext cx="9605948" cy="922565"/>
          </a:xfrm>
        </p:spPr>
        <p:txBody>
          <a:bodyPr>
            <a:normAutofit/>
          </a:bodyPr>
          <a:lstStyle/>
          <a:p>
            <a:r>
              <a:rPr lang="en-EG" sz="5400" dirty="0">
                <a:solidFill>
                  <a:srgbClr val="FFFFFF"/>
                </a:solidFill>
              </a:rPr>
              <a:t>Agenda</a:t>
            </a:r>
          </a:p>
        </p:txBody>
      </p:sp>
      <p:sp>
        <p:nvSpPr>
          <p:cNvPr id="3" name="Subtitle 2">
            <a:extLst>
              <a:ext uri="{FF2B5EF4-FFF2-40B4-BE49-F238E27FC236}">
                <a16:creationId xmlns:a16="http://schemas.microsoft.com/office/drawing/2014/main" id="{A74F60AA-E13C-034D-9451-D05BC81E8F80}"/>
              </a:ext>
            </a:extLst>
          </p:cNvPr>
          <p:cNvSpPr>
            <a:spLocks noGrp="1"/>
          </p:cNvSpPr>
          <p:nvPr>
            <p:ph type="subTitle" idx="1"/>
          </p:nvPr>
        </p:nvSpPr>
        <p:spPr>
          <a:xfrm>
            <a:off x="4882700" y="2348955"/>
            <a:ext cx="2910020" cy="1698181"/>
          </a:xfrm>
        </p:spPr>
        <p:txBody>
          <a:bodyPr>
            <a:normAutofit fontScale="85000" lnSpcReduction="20000"/>
          </a:bodyPr>
          <a:lstStyle/>
          <a:p>
            <a:pPr marL="457200" indent="-457200" algn="l">
              <a:buFont typeface="Wingdings" pitchFamily="2" charset="2"/>
              <a:buChar char="q"/>
            </a:pPr>
            <a:r>
              <a:rPr lang="en-US" sz="1700" dirty="0">
                <a:solidFill>
                  <a:srgbClr val="FFFFFF"/>
                </a:solidFill>
              </a:rPr>
              <a:t>Inappropriate Intimacy</a:t>
            </a:r>
          </a:p>
          <a:p>
            <a:pPr marL="457200" indent="-457200" algn="l">
              <a:buFont typeface="Wingdings" pitchFamily="2" charset="2"/>
              <a:buChar char="q"/>
            </a:pPr>
            <a:r>
              <a:rPr lang="en-US" sz="1700" dirty="0">
                <a:solidFill>
                  <a:srgbClr val="FFFFFF"/>
                </a:solidFill>
              </a:rPr>
              <a:t>Signs and Symptoms</a:t>
            </a:r>
          </a:p>
          <a:p>
            <a:pPr marL="457200" indent="-457200" algn="l">
              <a:buFont typeface="Wingdings" pitchFamily="2" charset="2"/>
              <a:buChar char="q"/>
            </a:pPr>
            <a:r>
              <a:rPr lang="en-EG" sz="1700" dirty="0">
                <a:solidFill>
                  <a:srgbClr val="FFFFFF"/>
                </a:solidFill>
              </a:rPr>
              <a:t>Reasons of the Problem</a:t>
            </a:r>
          </a:p>
          <a:p>
            <a:pPr marL="457200" indent="-457200" algn="l">
              <a:buFont typeface="Wingdings" pitchFamily="2" charset="2"/>
              <a:buChar char="q"/>
            </a:pPr>
            <a:r>
              <a:rPr lang="en-EG" sz="1700" dirty="0">
                <a:solidFill>
                  <a:srgbClr val="FFFFFF"/>
                </a:solidFill>
              </a:rPr>
              <a:t>Treatment</a:t>
            </a:r>
          </a:p>
          <a:p>
            <a:pPr marL="457200" indent="-457200" algn="l">
              <a:buFont typeface="Wingdings" pitchFamily="2" charset="2"/>
              <a:buChar char="q"/>
            </a:pPr>
            <a:r>
              <a:rPr lang="en-EG" sz="1700" dirty="0">
                <a:solidFill>
                  <a:srgbClr val="FFFFFF"/>
                </a:solidFill>
              </a:rPr>
              <a:t>Gains</a:t>
            </a:r>
          </a:p>
          <a:p>
            <a:pPr marL="457200" indent="-457200" algn="l">
              <a:buFont typeface="Wingdings" pitchFamily="2" charset="2"/>
              <a:buChar char="q"/>
            </a:pPr>
            <a:r>
              <a:rPr lang="en-EG" sz="1700" dirty="0">
                <a:solidFill>
                  <a:srgbClr val="FFFFFF"/>
                </a:solidFill>
              </a:rPr>
              <a:t>Code Sample</a:t>
            </a:r>
          </a:p>
        </p:txBody>
      </p:sp>
      <p:pic>
        <p:nvPicPr>
          <p:cNvPr id="7" name="Graphic 6" descr="Check List">
            <a:extLst>
              <a:ext uri="{FF2B5EF4-FFF2-40B4-BE49-F238E27FC236}">
                <a16:creationId xmlns:a16="http://schemas.microsoft.com/office/drawing/2014/main" id="{04B90D0E-AA9C-4C35-B297-8E9F1EE3A7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6089" y="4805363"/>
            <a:ext cx="1179824" cy="1179824"/>
          </a:xfrm>
          <a:prstGeom prst="rect">
            <a:avLst/>
          </a:prstGeom>
        </p:spPr>
      </p:pic>
      <p:sp>
        <p:nvSpPr>
          <p:cNvPr id="6" name="Title 1">
            <a:extLst>
              <a:ext uri="{FF2B5EF4-FFF2-40B4-BE49-F238E27FC236}">
                <a16:creationId xmlns:a16="http://schemas.microsoft.com/office/drawing/2014/main" id="{014CA02A-E445-F040-B5DE-8DC2CF6EB827}"/>
              </a:ext>
            </a:extLst>
          </p:cNvPr>
          <p:cNvSpPr txBox="1">
            <a:spLocks/>
          </p:cNvSpPr>
          <p:nvPr/>
        </p:nvSpPr>
        <p:spPr>
          <a:xfrm>
            <a:off x="1191426" y="2783840"/>
            <a:ext cx="2130894" cy="41149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panose="020F0302020204030204"/>
                <a:ea typeface="+mj-ea"/>
                <a:cs typeface="+mj-cs"/>
              </a:rPr>
              <a:t>Couplers</a:t>
            </a:r>
            <a:endParaRPr kumimoji="0" lang="en-EG" sz="2000" b="0" i="0" u="none" strike="noStrike" kern="1200" cap="none" spc="0" normalizeH="0" baseline="0" noProof="0" dirty="0">
              <a:ln>
                <a:noFill/>
              </a:ln>
              <a:solidFill>
                <a:srgbClr val="FFFFFF"/>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130006080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123496" y="184314"/>
            <a:ext cx="8705194" cy="587127"/>
          </a:xfrm>
        </p:spPr>
        <p:txBody>
          <a:bodyPr>
            <a:normAutofit/>
          </a:bodyPr>
          <a:lstStyle/>
          <a:p>
            <a:r>
              <a:rPr lang="en-US" sz="2400" b="1" dirty="0"/>
              <a:t>6.2. Inappropriate Intimacy</a:t>
            </a:r>
            <a:endParaRPr lang="en-EG" sz="1300" dirty="0"/>
          </a:p>
        </p:txBody>
      </p:sp>
      <p:sp>
        <p:nvSpPr>
          <p:cNvPr id="3" name="Content Placeholder 2">
            <a:extLst>
              <a:ext uri="{FF2B5EF4-FFF2-40B4-BE49-F238E27FC236}">
                <a16:creationId xmlns:a16="http://schemas.microsoft.com/office/drawing/2014/main" id="{6AC25776-4EDC-DD4E-93E0-1AB309C90155}"/>
              </a:ext>
            </a:extLst>
          </p:cNvPr>
          <p:cNvSpPr>
            <a:spLocks noGrp="1"/>
          </p:cNvSpPr>
          <p:nvPr>
            <p:ph idx="1"/>
          </p:nvPr>
        </p:nvSpPr>
        <p:spPr>
          <a:xfrm>
            <a:off x="123497" y="771442"/>
            <a:ext cx="5733393" cy="5902244"/>
          </a:xfrm>
        </p:spPr>
        <p:txBody>
          <a:bodyPr>
            <a:normAutofit/>
          </a:bodyPr>
          <a:lstStyle/>
          <a:p>
            <a:r>
              <a:rPr lang="en-US" sz="1400" b="1" dirty="0"/>
              <a:t>Signs and Symptoms</a:t>
            </a:r>
          </a:p>
          <a:p>
            <a:pPr lvl="1"/>
            <a:r>
              <a:rPr lang="en-US" sz="1400" dirty="0"/>
              <a:t>One class uses the internal fields and methods of another class.</a:t>
            </a:r>
          </a:p>
          <a:p>
            <a:r>
              <a:rPr lang="en-US" sz="1400" b="1" dirty="0"/>
              <a:t>Reasons for the Problem</a:t>
            </a:r>
          </a:p>
          <a:p>
            <a:pPr lvl="1"/>
            <a:r>
              <a:rPr lang="en-US" sz="1400" dirty="0"/>
              <a:t>Keep a close eye on classes that spend too much time together. Good classes should know as little about each other as possible. Such classes are easier to maintain and reuse....</a:t>
            </a:r>
          </a:p>
          <a:p>
            <a:r>
              <a:rPr lang="en-US" sz="1400" b="1" dirty="0"/>
              <a:t>Treatment</a:t>
            </a:r>
          </a:p>
          <a:p>
            <a:pPr lvl="1"/>
            <a:r>
              <a:rPr lang="en-US" sz="1400" dirty="0"/>
              <a:t>The simplest solution is to use </a:t>
            </a:r>
            <a:r>
              <a:rPr lang="en-US" sz="1400" b="1" i="1" dirty="0"/>
              <a:t>Move Method and Move Field </a:t>
            </a:r>
            <a:r>
              <a:rPr lang="en-US" sz="1400" dirty="0"/>
              <a:t>to move parts of one class to the class in which those parts are used. But this works only if the first class truly doesn’t need these parts.</a:t>
            </a:r>
          </a:p>
          <a:p>
            <a:pPr lvl="1"/>
            <a:r>
              <a:rPr lang="en-US" sz="1400" dirty="0"/>
              <a:t>Another solution is to use </a:t>
            </a:r>
            <a:r>
              <a:rPr lang="en-US" sz="1400" b="1" i="1" dirty="0"/>
              <a:t>Extract Class and Hide Delegate </a:t>
            </a:r>
            <a:r>
              <a:rPr lang="en-US" sz="1400" dirty="0"/>
              <a:t>on the class to make the code relations “official”.</a:t>
            </a:r>
          </a:p>
          <a:p>
            <a:pPr lvl="1"/>
            <a:endParaRPr lang="en-US" sz="1400" dirty="0"/>
          </a:p>
          <a:p>
            <a:pPr lvl="1"/>
            <a:r>
              <a:rPr lang="en-US" sz="1400" dirty="0"/>
              <a:t>If the classes are mutually interdependent, you should use </a:t>
            </a:r>
            <a:r>
              <a:rPr lang="en-US" sz="1400" b="1" i="1" dirty="0"/>
              <a:t>Change Bidirectional Association to Unidirectional.</a:t>
            </a:r>
          </a:p>
          <a:p>
            <a:pPr lvl="1"/>
            <a:endParaRPr lang="en-US" sz="1400" dirty="0"/>
          </a:p>
          <a:p>
            <a:pPr lvl="1"/>
            <a:r>
              <a:rPr lang="en-US" sz="1400" dirty="0"/>
              <a:t>If this “intimacy” is between a subclass and the superclass, consider </a:t>
            </a:r>
            <a:r>
              <a:rPr lang="en-US" sz="1400" b="1" i="1" dirty="0"/>
              <a:t>Replace Delegation with Inheritance.</a:t>
            </a:r>
          </a:p>
        </p:txBody>
      </p:sp>
      <p:sp>
        <p:nvSpPr>
          <p:cNvPr id="4" name="Content Placeholder 2">
            <a:extLst>
              <a:ext uri="{FF2B5EF4-FFF2-40B4-BE49-F238E27FC236}">
                <a16:creationId xmlns:a16="http://schemas.microsoft.com/office/drawing/2014/main" id="{54F3B8CD-9F76-3E48-8863-51BBEBED99E7}"/>
              </a:ext>
            </a:extLst>
          </p:cNvPr>
          <p:cNvSpPr txBox="1">
            <a:spLocks/>
          </p:cNvSpPr>
          <p:nvPr/>
        </p:nvSpPr>
        <p:spPr>
          <a:xfrm>
            <a:off x="5856890" y="771441"/>
            <a:ext cx="5657193" cy="53151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Payoff</a:t>
            </a:r>
          </a:p>
          <a:p>
            <a:pPr marL="685800" lvl="2">
              <a:spcBef>
                <a:spcPts val="1000"/>
              </a:spcBef>
            </a:pPr>
            <a:r>
              <a:rPr lang="en-US" sz="1800" dirty="0"/>
              <a:t>Improves code organization.</a:t>
            </a:r>
          </a:p>
          <a:p>
            <a:pPr marL="685800" lvl="2">
              <a:spcBef>
                <a:spcPts val="1000"/>
              </a:spcBef>
            </a:pPr>
            <a:endParaRPr lang="en-US" sz="1800" dirty="0"/>
          </a:p>
          <a:p>
            <a:pPr marL="685800" lvl="2">
              <a:spcBef>
                <a:spcPts val="1000"/>
              </a:spcBef>
            </a:pPr>
            <a:r>
              <a:rPr lang="en-US" sz="1800" dirty="0"/>
              <a:t>Simplifies support and code reuse....</a:t>
            </a:r>
          </a:p>
        </p:txBody>
      </p:sp>
    </p:spTree>
    <p:extLst>
      <p:ext uri="{BB962C8B-B14F-4D97-AF65-F5344CB8AC3E}">
        <p14:creationId xmlns:p14="http://schemas.microsoft.com/office/powerpoint/2010/main" val="270016641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dirty="0">
                <a:solidFill>
                  <a:srgbClr val="FFFFFF"/>
                </a:solidFill>
              </a:rPr>
              <a:t>Move Method</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377029723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dirty="0">
                <a:solidFill>
                  <a:srgbClr val="FFFFFF"/>
                </a:solidFill>
              </a:rPr>
              <a:t>Move Field</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420180232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dirty="0">
                <a:solidFill>
                  <a:srgbClr val="FFFFFF"/>
                </a:solidFill>
              </a:rPr>
              <a:t>Class Extractor</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3935452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dirty="0">
                <a:solidFill>
                  <a:srgbClr val="FFFFFF"/>
                </a:solidFill>
              </a:rPr>
              <a:t>Separate Query from Modifier</a:t>
            </a:r>
          </a:p>
        </p:txBody>
      </p:sp>
    </p:spTree>
    <p:extLst>
      <p:ext uri="{BB962C8B-B14F-4D97-AF65-F5344CB8AC3E}">
        <p14:creationId xmlns:p14="http://schemas.microsoft.com/office/powerpoint/2010/main" val="333869462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dirty="0">
                <a:solidFill>
                  <a:srgbClr val="FFFFFF"/>
                </a:solidFill>
              </a:rPr>
              <a:t>Hide Delegate</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38835788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9AF4F30-759B-7E47-B38D-557BFB3508A2}"/>
              </a:ext>
            </a:extLst>
          </p:cNvPr>
          <p:cNvSpPr txBox="1">
            <a:spLocks/>
          </p:cNvSpPr>
          <p:nvPr/>
        </p:nvSpPr>
        <p:spPr>
          <a:xfrm>
            <a:off x="190500" y="316569"/>
            <a:ext cx="2288627" cy="906627"/>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Moving Features between Objects</a:t>
            </a:r>
            <a:endParaRPr lang="en-EG" sz="1200" dirty="0"/>
          </a:p>
        </p:txBody>
      </p:sp>
      <p:sp>
        <p:nvSpPr>
          <p:cNvPr id="3" name="Title 1">
            <a:extLst>
              <a:ext uri="{FF2B5EF4-FFF2-40B4-BE49-F238E27FC236}">
                <a16:creationId xmlns:a16="http://schemas.microsoft.com/office/drawing/2014/main" id="{FFEB1D0F-66DA-9C4C-A6D8-FD8A900F4C83}"/>
              </a:ext>
            </a:extLst>
          </p:cNvPr>
          <p:cNvSpPr txBox="1">
            <a:spLocks/>
          </p:cNvSpPr>
          <p:nvPr/>
        </p:nvSpPr>
        <p:spPr>
          <a:xfrm>
            <a:off x="2970486" y="316569"/>
            <a:ext cx="1601513" cy="906627"/>
          </a:xfrm>
          <a:prstGeom prst="rect">
            <a:avLst/>
          </a:prstGeom>
          <a:solidFill>
            <a:schemeClr val="accent2">
              <a:lumMod val="20000"/>
              <a:lumOff val="80000"/>
            </a:schemeClr>
          </a:solidFill>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Hide Delegate</a:t>
            </a:r>
          </a:p>
        </p:txBody>
      </p:sp>
      <p:sp>
        <p:nvSpPr>
          <p:cNvPr id="8" name="TextBox 7">
            <a:extLst>
              <a:ext uri="{FF2B5EF4-FFF2-40B4-BE49-F238E27FC236}">
                <a16:creationId xmlns:a16="http://schemas.microsoft.com/office/drawing/2014/main" id="{BA16325E-B4B9-BD47-B50F-AE0E530A399E}"/>
              </a:ext>
            </a:extLst>
          </p:cNvPr>
          <p:cNvSpPr txBox="1"/>
          <p:nvPr/>
        </p:nvSpPr>
        <p:spPr>
          <a:xfrm>
            <a:off x="190500" y="1492580"/>
            <a:ext cx="4591707" cy="2862322"/>
          </a:xfrm>
          <a:prstGeom prst="rect">
            <a:avLst/>
          </a:prstGeom>
          <a:noFill/>
        </p:spPr>
        <p:txBody>
          <a:bodyPr wrap="square">
            <a:spAutoFit/>
          </a:bodyPr>
          <a:lstStyle/>
          <a:p>
            <a:pPr algn="l"/>
            <a:r>
              <a:rPr lang="en-US" b="1" i="0" dirty="0">
                <a:solidFill>
                  <a:srgbClr val="444444"/>
                </a:solidFill>
                <a:effectLst/>
                <a:latin typeface="PT Sans" panose="020B0503020203020204" pitchFamily="34" charset="77"/>
              </a:rPr>
              <a:t>Problem</a:t>
            </a:r>
          </a:p>
          <a:p>
            <a:pPr algn="l"/>
            <a:r>
              <a:rPr lang="en-US" b="0" i="0" dirty="0">
                <a:solidFill>
                  <a:srgbClr val="444444"/>
                </a:solidFill>
                <a:effectLst/>
                <a:latin typeface="PT Sans" panose="020B0503020203020204" pitchFamily="34" charset="77"/>
              </a:rPr>
              <a:t>The client gets object B from a field or method of object </a:t>
            </a:r>
            <a:r>
              <a:rPr lang="az-Cyrl-AZ" b="0" i="0" dirty="0">
                <a:solidFill>
                  <a:srgbClr val="444444"/>
                </a:solidFill>
                <a:effectLst/>
                <a:latin typeface="PT Sans" panose="020B0503020203020204" pitchFamily="34" charset="77"/>
              </a:rPr>
              <a:t>А. </a:t>
            </a:r>
            <a:r>
              <a:rPr lang="en-US" b="0" i="0" dirty="0">
                <a:solidFill>
                  <a:srgbClr val="444444"/>
                </a:solidFill>
                <a:effectLst/>
                <a:latin typeface="PT Sans" panose="020B0503020203020204" pitchFamily="34" charset="77"/>
              </a:rPr>
              <a:t>Then the client calls a method of object B.</a:t>
            </a:r>
          </a:p>
          <a:p>
            <a:pPr algn="l"/>
            <a:r>
              <a:rPr lang="en-US" b="1" i="0" dirty="0">
                <a:solidFill>
                  <a:srgbClr val="444444"/>
                </a:solidFill>
                <a:effectLst/>
                <a:latin typeface="PT Sans" panose="020B0503020203020204" pitchFamily="34" charset="77"/>
              </a:rPr>
              <a:t>Solution</a:t>
            </a:r>
          </a:p>
          <a:p>
            <a:pPr algn="l"/>
            <a:r>
              <a:rPr lang="en-US" b="0" i="0" dirty="0">
                <a:solidFill>
                  <a:srgbClr val="444444"/>
                </a:solidFill>
                <a:effectLst/>
                <a:latin typeface="PT Sans" panose="020B0503020203020204" pitchFamily="34" charset="77"/>
              </a:rPr>
              <a:t>Create a new method in class A that delegates the call to object B. Now the client doesn’t know about, or depend on, class B.</a:t>
            </a:r>
          </a:p>
          <a:p>
            <a:pPr algn="l"/>
            <a:br>
              <a:rPr lang="en-US" b="0" i="0" dirty="0">
                <a:solidFill>
                  <a:srgbClr val="444444"/>
                </a:solidFill>
                <a:effectLst/>
                <a:latin typeface="PT Sans" panose="020B0503020203020204" pitchFamily="34" charset="77"/>
              </a:rPr>
            </a:br>
            <a:endParaRPr lang="en-US" b="0" i="0" dirty="0">
              <a:solidFill>
                <a:srgbClr val="444444"/>
              </a:solidFill>
              <a:effectLst/>
              <a:latin typeface="PT Sans" panose="020B0503020203020204" pitchFamily="34" charset="77"/>
            </a:endParaRPr>
          </a:p>
        </p:txBody>
      </p:sp>
      <p:pic>
        <p:nvPicPr>
          <p:cNvPr id="6" name="Picture 5">
            <a:extLst>
              <a:ext uri="{FF2B5EF4-FFF2-40B4-BE49-F238E27FC236}">
                <a16:creationId xmlns:a16="http://schemas.microsoft.com/office/drawing/2014/main" id="{FD207EDE-FE65-BC47-BF2B-1D1D6B4445C1}"/>
              </a:ext>
            </a:extLst>
          </p:cNvPr>
          <p:cNvPicPr>
            <a:picLocks noChangeAspect="1"/>
          </p:cNvPicPr>
          <p:nvPr/>
        </p:nvPicPr>
        <p:blipFill>
          <a:blip r:embed="rId2"/>
          <a:stretch>
            <a:fillRect/>
          </a:stretch>
        </p:blipFill>
        <p:spPr>
          <a:xfrm>
            <a:off x="312901" y="4114193"/>
            <a:ext cx="4346903" cy="2427238"/>
          </a:xfrm>
          <a:prstGeom prst="rect">
            <a:avLst/>
          </a:prstGeom>
        </p:spPr>
      </p:pic>
      <p:sp>
        <p:nvSpPr>
          <p:cNvPr id="12" name="TextBox 11">
            <a:extLst>
              <a:ext uri="{FF2B5EF4-FFF2-40B4-BE49-F238E27FC236}">
                <a16:creationId xmlns:a16="http://schemas.microsoft.com/office/drawing/2014/main" id="{544D27FB-E32D-D94A-AD50-A8FB37A3B350}"/>
              </a:ext>
            </a:extLst>
          </p:cNvPr>
          <p:cNvSpPr txBox="1"/>
          <p:nvPr/>
        </p:nvSpPr>
        <p:spPr>
          <a:xfrm>
            <a:off x="5063358" y="656494"/>
            <a:ext cx="6138040" cy="5262979"/>
          </a:xfrm>
          <a:prstGeom prst="rect">
            <a:avLst/>
          </a:prstGeom>
          <a:noFill/>
        </p:spPr>
        <p:txBody>
          <a:bodyPr wrap="square">
            <a:spAutoFit/>
          </a:bodyPr>
          <a:lstStyle/>
          <a:p>
            <a:pPr algn="l"/>
            <a:r>
              <a:rPr lang="en-US" sz="1400" b="1" i="0" dirty="0">
                <a:solidFill>
                  <a:srgbClr val="444444"/>
                </a:solidFill>
                <a:effectLst/>
                <a:latin typeface="PT Sans" panose="020B0503020203020204" pitchFamily="34" charset="77"/>
              </a:rPr>
              <a:t>Why Refactor</a:t>
            </a:r>
          </a:p>
          <a:p>
            <a:pPr algn="l"/>
            <a:r>
              <a:rPr lang="en-US" sz="1400" b="0" i="0" dirty="0">
                <a:solidFill>
                  <a:srgbClr val="444444"/>
                </a:solidFill>
                <a:effectLst/>
                <a:latin typeface="PT Sans" panose="020B0503020203020204" pitchFamily="34" charset="77"/>
              </a:rPr>
              <a:t>To start with, let’s look at terminology:</a:t>
            </a:r>
          </a:p>
          <a:p>
            <a:pPr algn="l">
              <a:buFont typeface="Arial" panose="020B0604020202020204" pitchFamily="34" charset="0"/>
              <a:buChar char="•"/>
            </a:pPr>
            <a:r>
              <a:rPr lang="en-US" sz="1400" b="0" i="1" dirty="0">
                <a:solidFill>
                  <a:srgbClr val="444444"/>
                </a:solidFill>
                <a:effectLst/>
                <a:latin typeface="PT Sans" panose="020B0503020203020204" pitchFamily="34" charset="77"/>
              </a:rPr>
              <a:t>Server</a:t>
            </a:r>
            <a:r>
              <a:rPr lang="en-US" sz="1400" b="0" i="0" dirty="0">
                <a:solidFill>
                  <a:srgbClr val="444444"/>
                </a:solidFill>
                <a:effectLst/>
                <a:latin typeface="PT Sans" panose="020B0503020203020204" pitchFamily="34" charset="77"/>
              </a:rPr>
              <a:t> is the object to which the client has direct access.</a:t>
            </a:r>
          </a:p>
          <a:p>
            <a:pPr algn="l">
              <a:buFont typeface="Arial" panose="020B0604020202020204" pitchFamily="34" charset="0"/>
              <a:buChar char="•"/>
            </a:pPr>
            <a:r>
              <a:rPr lang="en-US" sz="1400" b="0" i="1" dirty="0">
                <a:solidFill>
                  <a:srgbClr val="444444"/>
                </a:solidFill>
                <a:effectLst/>
                <a:latin typeface="PT Sans" panose="020B0503020203020204" pitchFamily="34" charset="77"/>
              </a:rPr>
              <a:t>Delegate</a:t>
            </a:r>
            <a:r>
              <a:rPr lang="en-US" sz="1400" b="0" i="0" dirty="0">
                <a:solidFill>
                  <a:srgbClr val="444444"/>
                </a:solidFill>
                <a:effectLst/>
                <a:latin typeface="PT Sans" panose="020B0503020203020204" pitchFamily="34" charset="77"/>
              </a:rPr>
              <a:t> is the end object that contains the functionality needed by the client.</a:t>
            </a:r>
          </a:p>
          <a:p>
            <a:pPr algn="l"/>
            <a:r>
              <a:rPr lang="en-US" sz="1400" b="0" i="0" dirty="0">
                <a:solidFill>
                  <a:srgbClr val="444444"/>
                </a:solidFill>
                <a:effectLst/>
                <a:latin typeface="PT Sans" panose="020B0503020203020204" pitchFamily="34" charset="77"/>
              </a:rPr>
              <a:t>A call chain appears when a client requests an object from another object, then the second object requests another one, and so on. These sequences of calls involve the client in navigation along the class structure. Any changes in these interrelationships will require changes on the client side.</a:t>
            </a:r>
          </a:p>
          <a:p>
            <a:pPr algn="l"/>
            <a:r>
              <a:rPr lang="en-US" sz="1400" b="1" i="0" dirty="0">
                <a:solidFill>
                  <a:srgbClr val="444444"/>
                </a:solidFill>
                <a:effectLst/>
                <a:latin typeface="PT Sans" panose="020B0503020203020204" pitchFamily="34" charset="77"/>
              </a:rPr>
              <a:t>Benefits</a:t>
            </a:r>
          </a:p>
          <a:p>
            <a:pPr algn="l">
              <a:buFont typeface="Arial" panose="020B0604020202020204" pitchFamily="34" charset="0"/>
              <a:buChar char="•"/>
            </a:pPr>
            <a:r>
              <a:rPr lang="en-US" sz="1400" b="0" i="0" dirty="0">
                <a:solidFill>
                  <a:srgbClr val="444444"/>
                </a:solidFill>
                <a:effectLst/>
                <a:latin typeface="PT Sans" panose="020B0503020203020204" pitchFamily="34" charset="77"/>
              </a:rPr>
              <a:t>Hides delegation from the client. The less that the client code needs to know about the details of relationships between objects, the easier it’s to make changes to your program.</a:t>
            </a:r>
          </a:p>
          <a:p>
            <a:pPr algn="l"/>
            <a:r>
              <a:rPr lang="en-US" sz="1400" b="1" i="0" dirty="0">
                <a:solidFill>
                  <a:srgbClr val="444444"/>
                </a:solidFill>
                <a:effectLst/>
                <a:latin typeface="PT Sans" panose="020B0503020203020204" pitchFamily="34" charset="77"/>
              </a:rPr>
              <a:t>Drawbacks</a:t>
            </a:r>
          </a:p>
          <a:p>
            <a:pPr algn="l">
              <a:buFont typeface="Arial" panose="020B0604020202020204" pitchFamily="34" charset="0"/>
              <a:buChar char="•"/>
            </a:pPr>
            <a:r>
              <a:rPr lang="en-US" sz="1400" b="0" i="0" dirty="0">
                <a:solidFill>
                  <a:srgbClr val="444444"/>
                </a:solidFill>
                <a:effectLst/>
                <a:latin typeface="PT Sans" panose="020B0503020203020204" pitchFamily="34" charset="77"/>
              </a:rPr>
              <a:t>If you need to create an excessive number of delegating methods, </a:t>
            </a:r>
            <a:r>
              <a:rPr lang="en-US" sz="1400" b="0" i="1" dirty="0">
                <a:solidFill>
                  <a:srgbClr val="444444"/>
                </a:solidFill>
                <a:effectLst/>
                <a:latin typeface="PT Sans" panose="020B0503020203020204" pitchFamily="34" charset="77"/>
              </a:rPr>
              <a:t>server-class</a:t>
            </a:r>
            <a:r>
              <a:rPr lang="en-US" sz="1400" b="0" i="0" dirty="0">
                <a:solidFill>
                  <a:srgbClr val="444444"/>
                </a:solidFill>
                <a:effectLst/>
                <a:latin typeface="PT Sans" panose="020B0503020203020204" pitchFamily="34" charset="77"/>
              </a:rPr>
              <a:t> risks becoming an unneeded go-between, leading to an excess of </a:t>
            </a:r>
            <a:r>
              <a:rPr lang="en-US" sz="1400" b="1" i="0" u="none" strike="noStrike" dirty="0">
                <a:solidFill>
                  <a:srgbClr val="444444"/>
                </a:solidFill>
                <a:effectLst/>
                <a:latin typeface="PT Sans" panose="020B0503020203020204" pitchFamily="34" charset="77"/>
                <a:hlinkClick r:id="rId3"/>
              </a:rPr>
              <a:t>Middle Man</a:t>
            </a:r>
            <a:r>
              <a:rPr lang="en-US" sz="1400" b="0" i="0" dirty="0">
                <a:solidFill>
                  <a:srgbClr val="444444"/>
                </a:solidFill>
                <a:effectLst/>
                <a:latin typeface="PT Sans" panose="020B0503020203020204" pitchFamily="34" charset="77"/>
              </a:rPr>
              <a:t>.</a:t>
            </a:r>
          </a:p>
          <a:p>
            <a:pPr algn="l"/>
            <a:r>
              <a:rPr lang="en-US" sz="1400" b="1" i="0" dirty="0">
                <a:solidFill>
                  <a:srgbClr val="444444"/>
                </a:solidFill>
                <a:effectLst/>
                <a:latin typeface="PT Sans" panose="020B0503020203020204" pitchFamily="34" charset="77"/>
              </a:rPr>
              <a:t>How to Refactor</a:t>
            </a:r>
          </a:p>
          <a:p>
            <a:pPr algn="l">
              <a:buFont typeface="+mj-lt"/>
              <a:buAutoNum type="arabicPeriod"/>
            </a:pPr>
            <a:r>
              <a:rPr lang="en-US" sz="1400" b="0" i="0" dirty="0">
                <a:solidFill>
                  <a:srgbClr val="444444"/>
                </a:solidFill>
                <a:effectLst/>
                <a:latin typeface="PT Sans" panose="020B0503020203020204" pitchFamily="34" charset="77"/>
              </a:rPr>
              <a:t>For each method of the </a:t>
            </a:r>
            <a:r>
              <a:rPr lang="en-US" sz="1400" b="0" i="1" dirty="0">
                <a:solidFill>
                  <a:srgbClr val="444444"/>
                </a:solidFill>
                <a:effectLst/>
                <a:latin typeface="PT Sans" panose="020B0503020203020204" pitchFamily="34" charset="77"/>
              </a:rPr>
              <a:t>delegate-class</a:t>
            </a:r>
            <a:r>
              <a:rPr lang="en-US" sz="1400" b="0" i="0" dirty="0">
                <a:solidFill>
                  <a:srgbClr val="444444"/>
                </a:solidFill>
                <a:effectLst/>
                <a:latin typeface="PT Sans" panose="020B0503020203020204" pitchFamily="34" charset="77"/>
              </a:rPr>
              <a:t> called by the client, create a method in the </a:t>
            </a:r>
            <a:r>
              <a:rPr lang="en-US" sz="1400" b="0" i="1" dirty="0">
                <a:solidFill>
                  <a:srgbClr val="444444"/>
                </a:solidFill>
                <a:effectLst/>
                <a:latin typeface="PT Sans" panose="020B0503020203020204" pitchFamily="34" charset="77"/>
              </a:rPr>
              <a:t>server-class</a:t>
            </a:r>
            <a:r>
              <a:rPr lang="en-US" sz="1400" b="0" i="0" dirty="0">
                <a:solidFill>
                  <a:srgbClr val="444444"/>
                </a:solidFill>
                <a:effectLst/>
                <a:latin typeface="PT Sans" panose="020B0503020203020204" pitchFamily="34" charset="77"/>
              </a:rPr>
              <a:t> that delegates the call to the </a:t>
            </a:r>
            <a:r>
              <a:rPr lang="en-US" sz="1400" b="0" i="1" dirty="0">
                <a:solidFill>
                  <a:srgbClr val="444444"/>
                </a:solidFill>
                <a:effectLst/>
                <a:latin typeface="PT Sans" panose="020B0503020203020204" pitchFamily="34" charset="77"/>
              </a:rPr>
              <a:t>delegate-class</a:t>
            </a:r>
            <a:r>
              <a:rPr lang="en-US" sz="1400" b="0" i="0" dirty="0">
                <a:solidFill>
                  <a:srgbClr val="444444"/>
                </a:solidFill>
                <a:effectLst/>
                <a:latin typeface="PT Sans" panose="020B0503020203020204" pitchFamily="34" charset="77"/>
              </a:rPr>
              <a:t>.</a:t>
            </a:r>
          </a:p>
          <a:p>
            <a:pPr algn="l">
              <a:buFont typeface="+mj-lt"/>
              <a:buAutoNum type="arabicPeriod"/>
            </a:pPr>
            <a:r>
              <a:rPr lang="en-US" sz="1400" b="0" i="0" dirty="0">
                <a:solidFill>
                  <a:srgbClr val="444444"/>
                </a:solidFill>
                <a:effectLst/>
                <a:latin typeface="PT Sans" panose="020B0503020203020204" pitchFamily="34" charset="77"/>
              </a:rPr>
              <a:t>Change the client code so that it calls the methods of the </a:t>
            </a:r>
            <a:r>
              <a:rPr lang="en-US" sz="1400" b="0" i="1" dirty="0">
                <a:solidFill>
                  <a:srgbClr val="444444"/>
                </a:solidFill>
                <a:effectLst/>
                <a:latin typeface="PT Sans" panose="020B0503020203020204" pitchFamily="34" charset="77"/>
              </a:rPr>
              <a:t>server-class</a:t>
            </a:r>
            <a:r>
              <a:rPr lang="en-US" sz="1400" b="0" i="0" dirty="0">
                <a:solidFill>
                  <a:srgbClr val="444444"/>
                </a:solidFill>
                <a:effectLst/>
                <a:latin typeface="PT Sans" panose="020B0503020203020204" pitchFamily="34" charset="77"/>
              </a:rPr>
              <a:t>.</a:t>
            </a:r>
          </a:p>
          <a:p>
            <a:pPr algn="l">
              <a:buFont typeface="+mj-lt"/>
              <a:buAutoNum type="arabicPeriod"/>
            </a:pPr>
            <a:r>
              <a:rPr lang="en-US" sz="1400" b="0" i="0" dirty="0">
                <a:solidFill>
                  <a:srgbClr val="444444"/>
                </a:solidFill>
                <a:effectLst/>
                <a:latin typeface="PT Sans" panose="020B0503020203020204" pitchFamily="34" charset="77"/>
              </a:rPr>
              <a:t>If your changes free the client from needing the </a:t>
            </a:r>
            <a:r>
              <a:rPr lang="en-US" sz="1400" b="0" i="1" dirty="0">
                <a:solidFill>
                  <a:srgbClr val="444444"/>
                </a:solidFill>
                <a:effectLst/>
                <a:latin typeface="PT Sans" panose="020B0503020203020204" pitchFamily="34" charset="77"/>
              </a:rPr>
              <a:t>delegate-class</a:t>
            </a:r>
            <a:r>
              <a:rPr lang="en-US" sz="1400" b="0" i="0" dirty="0">
                <a:solidFill>
                  <a:srgbClr val="444444"/>
                </a:solidFill>
                <a:effectLst/>
                <a:latin typeface="PT Sans" panose="020B0503020203020204" pitchFamily="34" charset="77"/>
              </a:rPr>
              <a:t>, you can remove the access method to the </a:t>
            </a:r>
            <a:r>
              <a:rPr lang="en-US" sz="1400" b="0" i="1" dirty="0">
                <a:solidFill>
                  <a:srgbClr val="444444"/>
                </a:solidFill>
                <a:effectLst/>
                <a:latin typeface="PT Sans" panose="020B0503020203020204" pitchFamily="34" charset="77"/>
              </a:rPr>
              <a:t>delegate-class</a:t>
            </a:r>
            <a:r>
              <a:rPr lang="en-US" sz="1400" b="0" i="0" dirty="0">
                <a:solidFill>
                  <a:srgbClr val="444444"/>
                </a:solidFill>
                <a:effectLst/>
                <a:latin typeface="PT Sans" panose="020B0503020203020204" pitchFamily="34" charset="77"/>
              </a:rPr>
              <a:t> from the </a:t>
            </a:r>
            <a:r>
              <a:rPr lang="en-US" sz="1400" b="0" i="1" dirty="0">
                <a:solidFill>
                  <a:srgbClr val="444444"/>
                </a:solidFill>
                <a:effectLst/>
                <a:latin typeface="PT Sans" panose="020B0503020203020204" pitchFamily="34" charset="77"/>
              </a:rPr>
              <a:t>server-class</a:t>
            </a:r>
            <a:r>
              <a:rPr lang="en-US" sz="1400" b="0" i="0" dirty="0">
                <a:solidFill>
                  <a:srgbClr val="444444"/>
                </a:solidFill>
                <a:effectLst/>
                <a:latin typeface="PT Sans" panose="020B0503020203020204" pitchFamily="34" charset="77"/>
              </a:rPr>
              <a:t> (the method that was originally used to get the </a:t>
            </a:r>
            <a:r>
              <a:rPr lang="en-US" sz="1400" b="0" i="1" dirty="0">
                <a:solidFill>
                  <a:srgbClr val="444444"/>
                </a:solidFill>
                <a:effectLst/>
                <a:latin typeface="PT Sans" panose="020B0503020203020204" pitchFamily="34" charset="77"/>
              </a:rPr>
              <a:t>delegate-class</a:t>
            </a:r>
            <a:r>
              <a:rPr lang="en-US" sz="1400" b="0" i="0" dirty="0">
                <a:solidFill>
                  <a:srgbClr val="444444"/>
                </a:solidFill>
                <a:effectLst/>
                <a:latin typeface="PT Sans" panose="020B0503020203020204" pitchFamily="34" charset="77"/>
              </a:rPr>
              <a:t>).</a:t>
            </a:r>
          </a:p>
        </p:txBody>
      </p:sp>
    </p:spTree>
    <p:extLst>
      <p:ext uri="{BB962C8B-B14F-4D97-AF65-F5344CB8AC3E}">
        <p14:creationId xmlns:p14="http://schemas.microsoft.com/office/powerpoint/2010/main" val="189151010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dirty="0">
                <a:solidFill>
                  <a:srgbClr val="FFFFFF"/>
                </a:solidFill>
              </a:rPr>
              <a:t>Change Bidirectional Association to Unidirectional</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3653566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7E56FD3-F347-3F48-8529-9F834F809ED4}"/>
              </a:ext>
            </a:extLst>
          </p:cNvPr>
          <p:cNvSpPr txBox="1">
            <a:spLocks/>
          </p:cNvSpPr>
          <p:nvPr/>
        </p:nvSpPr>
        <p:spPr>
          <a:xfrm>
            <a:off x="216775" y="416416"/>
            <a:ext cx="1374227" cy="906627"/>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Organizing Data</a:t>
            </a:r>
            <a:endParaRPr lang="en-EG" sz="1200" dirty="0"/>
          </a:p>
        </p:txBody>
      </p:sp>
      <p:sp>
        <p:nvSpPr>
          <p:cNvPr id="4" name="Title 1">
            <a:extLst>
              <a:ext uri="{FF2B5EF4-FFF2-40B4-BE49-F238E27FC236}">
                <a16:creationId xmlns:a16="http://schemas.microsoft.com/office/drawing/2014/main" id="{F765E001-A22C-8740-A4E9-F332EF9E9E9F}"/>
              </a:ext>
            </a:extLst>
          </p:cNvPr>
          <p:cNvSpPr txBox="1">
            <a:spLocks/>
          </p:cNvSpPr>
          <p:nvPr/>
        </p:nvSpPr>
        <p:spPr>
          <a:xfrm>
            <a:off x="2597369" y="416417"/>
            <a:ext cx="1774934" cy="906627"/>
          </a:xfrm>
          <a:prstGeom prst="rect">
            <a:avLst/>
          </a:prstGeom>
          <a:solidFill>
            <a:schemeClr val="accent2">
              <a:lumMod val="20000"/>
              <a:lumOff val="80000"/>
            </a:schemeClr>
          </a:solidFill>
        </p:spPr>
        <p:txBody>
          <a:bodyPr vert="horz" lIns="91440" tIns="45720" rIns="91440" bIns="45720" rtlCol="0" anchor="ctr">
            <a:normAutofit fontScale="4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Change Bidirectional Association to Unidirectional</a:t>
            </a:r>
          </a:p>
        </p:txBody>
      </p:sp>
      <p:sp>
        <p:nvSpPr>
          <p:cNvPr id="10" name="TextBox 9">
            <a:extLst>
              <a:ext uri="{FF2B5EF4-FFF2-40B4-BE49-F238E27FC236}">
                <a16:creationId xmlns:a16="http://schemas.microsoft.com/office/drawing/2014/main" id="{EEE34385-6BAE-2448-BF34-58BC660852D7}"/>
              </a:ext>
            </a:extLst>
          </p:cNvPr>
          <p:cNvSpPr txBox="1"/>
          <p:nvPr/>
        </p:nvSpPr>
        <p:spPr>
          <a:xfrm>
            <a:off x="84083" y="1479018"/>
            <a:ext cx="4288220" cy="1754326"/>
          </a:xfrm>
          <a:prstGeom prst="rect">
            <a:avLst/>
          </a:prstGeom>
          <a:noFill/>
        </p:spPr>
        <p:txBody>
          <a:bodyPr wrap="square">
            <a:spAutoFit/>
          </a:bodyPr>
          <a:lstStyle/>
          <a:p>
            <a:pPr algn="l"/>
            <a:r>
              <a:rPr lang="en-US" b="1" i="0" dirty="0">
                <a:solidFill>
                  <a:srgbClr val="444444"/>
                </a:solidFill>
                <a:effectLst/>
                <a:latin typeface="PT Sans" panose="020B0503020203020204" pitchFamily="34" charset="77"/>
              </a:rPr>
              <a:t>Problem</a:t>
            </a:r>
          </a:p>
          <a:p>
            <a:pPr algn="l"/>
            <a:r>
              <a:rPr lang="en-US" b="0" i="0" dirty="0">
                <a:solidFill>
                  <a:srgbClr val="444444"/>
                </a:solidFill>
                <a:effectLst/>
                <a:latin typeface="PT Sans" panose="020B0503020203020204" pitchFamily="34" charset="77"/>
              </a:rPr>
              <a:t>You have a bidirectional association between classes, but one of the classes doesn’t use the other’s features.</a:t>
            </a:r>
          </a:p>
          <a:p>
            <a:pPr algn="l"/>
            <a:r>
              <a:rPr lang="en-US" b="1" i="0" dirty="0">
                <a:solidFill>
                  <a:srgbClr val="444444"/>
                </a:solidFill>
                <a:effectLst/>
                <a:latin typeface="PT Sans" panose="020B0503020203020204" pitchFamily="34" charset="77"/>
              </a:rPr>
              <a:t>Solution</a:t>
            </a:r>
          </a:p>
          <a:p>
            <a:pPr algn="l"/>
            <a:r>
              <a:rPr lang="en-US" b="0" i="0" dirty="0">
                <a:solidFill>
                  <a:srgbClr val="444444"/>
                </a:solidFill>
                <a:effectLst/>
                <a:latin typeface="PT Sans" panose="020B0503020203020204" pitchFamily="34" charset="77"/>
              </a:rPr>
              <a:t>Remove the unused association.</a:t>
            </a:r>
          </a:p>
        </p:txBody>
      </p:sp>
      <p:pic>
        <p:nvPicPr>
          <p:cNvPr id="3" name="Picture 2">
            <a:extLst>
              <a:ext uri="{FF2B5EF4-FFF2-40B4-BE49-F238E27FC236}">
                <a16:creationId xmlns:a16="http://schemas.microsoft.com/office/drawing/2014/main" id="{2DC4F617-8801-D74F-AC17-C34FEAE62674}"/>
              </a:ext>
            </a:extLst>
          </p:cNvPr>
          <p:cNvPicPr>
            <a:picLocks noChangeAspect="1"/>
          </p:cNvPicPr>
          <p:nvPr/>
        </p:nvPicPr>
        <p:blipFill>
          <a:blip r:embed="rId2"/>
          <a:stretch>
            <a:fillRect/>
          </a:stretch>
        </p:blipFill>
        <p:spPr>
          <a:xfrm>
            <a:off x="84083" y="3995624"/>
            <a:ext cx="4550979" cy="666322"/>
          </a:xfrm>
          <a:prstGeom prst="rect">
            <a:avLst/>
          </a:prstGeom>
        </p:spPr>
      </p:pic>
      <p:sp>
        <p:nvSpPr>
          <p:cNvPr id="12" name="TextBox 11">
            <a:extLst>
              <a:ext uri="{FF2B5EF4-FFF2-40B4-BE49-F238E27FC236}">
                <a16:creationId xmlns:a16="http://schemas.microsoft.com/office/drawing/2014/main" id="{76F4BDDE-CAAF-7C4E-ACCE-008239DD1A56}"/>
              </a:ext>
            </a:extLst>
          </p:cNvPr>
          <p:cNvSpPr txBox="1"/>
          <p:nvPr/>
        </p:nvSpPr>
        <p:spPr>
          <a:xfrm>
            <a:off x="5749159" y="323720"/>
            <a:ext cx="6138040" cy="4832092"/>
          </a:xfrm>
          <a:prstGeom prst="rect">
            <a:avLst/>
          </a:prstGeom>
          <a:noFill/>
        </p:spPr>
        <p:txBody>
          <a:bodyPr wrap="square">
            <a:spAutoFit/>
          </a:bodyPr>
          <a:lstStyle/>
          <a:p>
            <a:pPr algn="l"/>
            <a:r>
              <a:rPr lang="en-US" sz="1100" b="1" i="0" dirty="0">
                <a:solidFill>
                  <a:srgbClr val="444444"/>
                </a:solidFill>
                <a:effectLst/>
                <a:latin typeface="PT Sans" panose="020B0503020203020204" pitchFamily="34" charset="77"/>
              </a:rPr>
              <a:t>Why Refactor</a:t>
            </a:r>
          </a:p>
          <a:p>
            <a:pPr algn="l"/>
            <a:r>
              <a:rPr lang="en-US" sz="1100" b="0" i="0" dirty="0">
                <a:solidFill>
                  <a:srgbClr val="444444"/>
                </a:solidFill>
                <a:effectLst/>
                <a:latin typeface="PT Sans" panose="020B0503020203020204" pitchFamily="34" charset="77"/>
              </a:rPr>
              <a:t>A bidirectional association is generally harder to maintain than a unidirectional one, requiring additional code for properly creating and deleting the relevant objects. This makes the program more complicated.</a:t>
            </a:r>
          </a:p>
          <a:p>
            <a:pPr algn="l"/>
            <a:r>
              <a:rPr lang="en-US" sz="1100" b="0" i="0" dirty="0">
                <a:solidFill>
                  <a:srgbClr val="444444"/>
                </a:solidFill>
                <a:effectLst/>
                <a:latin typeface="PT Sans" panose="020B0503020203020204" pitchFamily="34" charset="77"/>
              </a:rPr>
              <a:t>In addition, an improperly implemented bidirectional association can cause problems for garbage collection (in turn leading to memory bloat by unused objects).</a:t>
            </a:r>
          </a:p>
          <a:p>
            <a:pPr algn="l"/>
            <a:r>
              <a:rPr lang="en-US" sz="1100" b="0" i="0" dirty="0">
                <a:solidFill>
                  <a:srgbClr val="444444"/>
                </a:solidFill>
                <a:effectLst/>
                <a:latin typeface="PT Sans" panose="020B0503020203020204" pitchFamily="34" charset="77"/>
              </a:rPr>
              <a:t>Example: the garbage collector removes objects from memory that are no longer referenced by other objects. Let’s say that an object pair User-Order was created, used, and then abandoned. But these objects won’t be cleared from memory since they still refer to each other. That said, this problem is becoming less important thanks to advances in programming languages, which now automatically identify unused object references and remove them from memory.</a:t>
            </a:r>
          </a:p>
          <a:p>
            <a:pPr algn="l"/>
            <a:r>
              <a:rPr lang="en-US" sz="1100" b="0" i="0" dirty="0">
                <a:solidFill>
                  <a:srgbClr val="444444"/>
                </a:solidFill>
                <a:effectLst/>
                <a:latin typeface="PT Sans" panose="020B0503020203020204" pitchFamily="34" charset="77"/>
              </a:rPr>
              <a:t>There’s also the problem of interdependency between classes. In a bidirectional association, the two classes must know about each other, meaning that they can’t be used separately. If many of these associations are present, different parts of the program become too dependent on each other and any changes in one component may affect the other components.</a:t>
            </a:r>
          </a:p>
          <a:p>
            <a:pPr algn="l"/>
            <a:r>
              <a:rPr lang="en-US" sz="1100" b="1" i="0" dirty="0">
                <a:solidFill>
                  <a:srgbClr val="444444"/>
                </a:solidFill>
                <a:effectLst/>
                <a:latin typeface="PT Sans" panose="020B0503020203020204" pitchFamily="34" charset="77"/>
              </a:rPr>
              <a:t>Benefits</a:t>
            </a:r>
          </a:p>
          <a:p>
            <a:pPr algn="l">
              <a:buFont typeface="Arial" panose="020B0604020202020204" pitchFamily="34" charset="0"/>
              <a:buChar char="•"/>
            </a:pPr>
            <a:r>
              <a:rPr lang="en-US" sz="1100" b="0" i="0" dirty="0">
                <a:solidFill>
                  <a:srgbClr val="444444"/>
                </a:solidFill>
                <a:effectLst/>
                <a:latin typeface="PT Sans" panose="020B0503020203020204" pitchFamily="34" charset="77"/>
              </a:rPr>
              <a:t>Simplifies the class that doesn’t need the relationship. Less code equals less code maintenance.</a:t>
            </a:r>
          </a:p>
          <a:p>
            <a:pPr algn="l">
              <a:buFont typeface="Arial" panose="020B0604020202020204" pitchFamily="34" charset="0"/>
              <a:buChar char="•"/>
            </a:pPr>
            <a:r>
              <a:rPr lang="en-US" sz="1100" b="0" i="0" dirty="0">
                <a:solidFill>
                  <a:srgbClr val="444444"/>
                </a:solidFill>
                <a:effectLst/>
                <a:latin typeface="PT Sans" panose="020B0503020203020204" pitchFamily="34" charset="77"/>
              </a:rPr>
              <a:t>Reduces dependency between classes. Independent classes are easier to maintain since any changes to a class affect only that class.</a:t>
            </a:r>
          </a:p>
          <a:p>
            <a:pPr algn="l"/>
            <a:r>
              <a:rPr lang="en-US" sz="1100" b="1" i="0" dirty="0">
                <a:solidFill>
                  <a:srgbClr val="444444"/>
                </a:solidFill>
                <a:effectLst/>
                <a:latin typeface="PT Sans" panose="020B0503020203020204" pitchFamily="34" charset="77"/>
              </a:rPr>
              <a:t>How to Refactor</a:t>
            </a:r>
          </a:p>
          <a:p>
            <a:pPr algn="l">
              <a:buFont typeface="+mj-lt"/>
              <a:buAutoNum type="arabicPeriod"/>
            </a:pPr>
            <a:r>
              <a:rPr lang="en-US" sz="1100" b="0" i="0" dirty="0">
                <a:solidFill>
                  <a:srgbClr val="444444"/>
                </a:solidFill>
                <a:effectLst/>
                <a:latin typeface="PT Sans" panose="020B0503020203020204" pitchFamily="34" charset="77"/>
              </a:rPr>
              <a:t>Make sure that one of the following is true for your classes:</a:t>
            </a:r>
          </a:p>
          <a:p>
            <a:pPr marL="742950" lvl="1" indent="-285750" algn="l">
              <a:buFont typeface="+mj-lt"/>
              <a:buAutoNum type="arabicPeriod"/>
            </a:pPr>
            <a:r>
              <a:rPr lang="en-US" sz="1100" b="0" i="0" dirty="0">
                <a:solidFill>
                  <a:srgbClr val="444444"/>
                </a:solidFill>
                <a:effectLst/>
                <a:latin typeface="PT Sans" panose="020B0503020203020204" pitchFamily="34" charset="77"/>
              </a:rPr>
              <a:t>No association is used.</a:t>
            </a:r>
          </a:p>
          <a:p>
            <a:pPr marL="742950" lvl="1" indent="-285750" algn="l">
              <a:buFont typeface="+mj-lt"/>
              <a:buAutoNum type="arabicPeriod"/>
            </a:pPr>
            <a:r>
              <a:rPr lang="en-US" sz="1100" b="0" i="0" dirty="0">
                <a:solidFill>
                  <a:srgbClr val="444444"/>
                </a:solidFill>
                <a:effectLst/>
                <a:latin typeface="PT Sans" panose="020B0503020203020204" pitchFamily="34" charset="77"/>
              </a:rPr>
              <a:t>There’s another way to get the associated object, such through a database query.</a:t>
            </a:r>
          </a:p>
          <a:p>
            <a:pPr marL="742950" lvl="1" indent="-285750" algn="l">
              <a:buFont typeface="+mj-lt"/>
              <a:buAutoNum type="arabicPeriod"/>
            </a:pPr>
            <a:r>
              <a:rPr lang="en-US" sz="1100" b="0" i="0" dirty="0">
                <a:solidFill>
                  <a:srgbClr val="444444"/>
                </a:solidFill>
                <a:effectLst/>
                <a:latin typeface="PT Sans" panose="020B0503020203020204" pitchFamily="34" charset="77"/>
              </a:rPr>
              <a:t>The associated object can be passed as an argument to the methods that use it.</a:t>
            </a:r>
          </a:p>
          <a:p>
            <a:pPr algn="l">
              <a:buFont typeface="+mj-lt"/>
              <a:buAutoNum type="arabicPeriod"/>
            </a:pPr>
            <a:r>
              <a:rPr lang="en-US" sz="1100" b="0" i="0" dirty="0">
                <a:solidFill>
                  <a:srgbClr val="444444"/>
                </a:solidFill>
                <a:effectLst/>
                <a:latin typeface="PT Sans" panose="020B0503020203020204" pitchFamily="34" charset="77"/>
              </a:rPr>
              <a:t>Depending on your situation, use of a field that contains an association with another object should be replaced by a parameter or method call for getting the object in a different way.</a:t>
            </a:r>
          </a:p>
          <a:p>
            <a:pPr algn="l">
              <a:buFont typeface="+mj-lt"/>
              <a:buAutoNum type="arabicPeriod"/>
            </a:pPr>
            <a:r>
              <a:rPr lang="en-US" sz="1100" b="0" i="0" dirty="0">
                <a:solidFill>
                  <a:srgbClr val="444444"/>
                </a:solidFill>
                <a:effectLst/>
                <a:latin typeface="PT Sans" panose="020B0503020203020204" pitchFamily="34" charset="77"/>
              </a:rPr>
              <a:t>Delete the code that assigns the associated object to the field.</a:t>
            </a:r>
          </a:p>
          <a:p>
            <a:pPr algn="l">
              <a:buFont typeface="+mj-lt"/>
              <a:buAutoNum type="arabicPeriod"/>
            </a:pPr>
            <a:r>
              <a:rPr lang="en-US" sz="1100" b="0" i="0" dirty="0">
                <a:solidFill>
                  <a:srgbClr val="444444"/>
                </a:solidFill>
                <a:effectLst/>
                <a:latin typeface="PT Sans" panose="020B0503020203020204" pitchFamily="34" charset="77"/>
              </a:rPr>
              <a:t>Delete the now-unused field.</a:t>
            </a:r>
          </a:p>
        </p:txBody>
      </p:sp>
    </p:spTree>
    <p:extLst>
      <p:ext uri="{BB962C8B-B14F-4D97-AF65-F5344CB8AC3E}">
        <p14:creationId xmlns:p14="http://schemas.microsoft.com/office/powerpoint/2010/main" val="305095796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dirty="0">
                <a:solidFill>
                  <a:srgbClr val="FFFFFF"/>
                </a:solidFill>
              </a:rPr>
              <a:t>Replace Delegation with Inheritance</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423595488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F274172-5DC6-A247-A13C-1641F36C7D58}"/>
              </a:ext>
            </a:extLst>
          </p:cNvPr>
          <p:cNvSpPr txBox="1">
            <a:spLocks/>
          </p:cNvSpPr>
          <p:nvPr/>
        </p:nvSpPr>
        <p:spPr>
          <a:xfrm>
            <a:off x="222031" y="337590"/>
            <a:ext cx="2288627" cy="906627"/>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Dealing with Generalization</a:t>
            </a:r>
            <a:endParaRPr lang="en-EG" sz="1200" dirty="0"/>
          </a:p>
        </p:txBody>
      </p:sp>
      <p:sp>
        <p:nvSpPr>
          <p:cNvPr id="3" name="Title 1">
            <a:extLst>
              <a:ext uri="{FF2B5EF4-FFF2-40B4-BE49-F238E27FC236}">
                <a16:creationId xmlns:a16="http://schemas.microsoft.com/office/drawing/2014/main" id="{B001C8F0-E760-4045-BD8C-C8398C706E9A}"/>
              </a:ext>
            </a:extLst>
          </p:cNvPr>
          <p:cNvSpPr txBox="1">
            <a:spLocks/>
          </p:cNvSpPr>
          <p:nvPr/>
        </p:nvSpPr>
        <p:spPr>
          <a:xfrm>
            <a:off x="2718238" y="337589"/>
            <a:ext cx="2288627" cy="906627"/>
          </a:xfrm>
          <a:prstGeom prst="rect">
            <a:avLst/>
          </a:prstGeom>
          <a:solidFill>
            <a:schemeClr val="accent2">
              <a:lumMod val="20000"/>
              <a:lumOff val="80000"/>
            </a:schemeClr>
          </a:solidFill>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Replace Delegation with Inheritance</a:t>
            </a:r>
          </a:p>
        </p:txBody>
      </p:sp>
      <p:sp>
        <p:nvSpPr>
          <p:cNvPr id="10" name="TextBox 9">
            <a:extLst>
              <a:ext uri="{FF2B5EF4-FFF2-40B4-BE49-F238E27FC236}">
                <a16:creationId xmlns:a16="http://schemas.microsoft.com/office/drawing/2014/main" id="{6674545D-5651-0446-8693-D491B8415B8F}"/>
              </a:ext>
            </a:extLst>
          </p:cNvPr>
          <p:cNvSpPr txBox="1"/>
          <p:nvPr/>
        </p:nvSpPr>
        <p:spPr>
          <a:xfrm>
            <a:off x="222031" y="1269395"/>
            <a:ext cx="4784834" cy="1754326"/>
          </a:xfrm>
          <a:prstGeom prst="rect">
            <a:avLst/>
          </a:prstGeom>
          <a:noFill/>
        </p:spPr>
        <p:txBody>
          <a:bodyPr wrap="square">
            <a:spAutoFit/>
          </a:bodyPr>
          <a:lstStyle/>
          <a:p>
            <a:pPr algn="l"/>
            <a:r>
              <a:rPr lang="en-US" b="1" i="0" dirty="0">
                <a:solidFill>
                  <a:srgbClr val="444444"/>
                </a:solidFill>
                <a:effectLst/>
                <a:latin typeface="PT Sans" panose="020B0503020203020204" pitchFamily="34" charset="77"/>
              </a:rPr>
              <a:t>Problem</a:t>
            </a:r>
          </a:p>
          <a:p>
            <a:pPr algn="l"/>
            <a:r>
              <a:rPr lang="en-US" b="0" i="0" dirty="0">
                <a:solidFill>
                  <a:srgbClr val="444444"/>
                </a:solidFill>
                <a:effectLst/>
                <a:latin typeface="PT Sans" panose="020B0503020203020204" pitchFamily="34" charset="77"/>
              </a:rPr>
              <a:t>A class contains many simple methods that delegate to all methods of another class.</a:t>
            </a:r>
          </a:p>
          <a:p>
            <a:pPr algn="l"/>
            <a:r>
              <a:rPr lang="en-US" b="1" i="0" dirty="0">
                <a:solidFill>
                  <a:srgbClr val="444444"/>
                </a:solidFill>
                <a:effectLst/>
                <a:latin typeface="PT Sans" panose="020B0503020203020204" pitchFamily="34" charset="77"/>
              </a:rPr>
              <a:t>Solution</a:t>
            </a:r>
          </a:p>
          <a:p>
            <a:pPr algn="l"/>
            <a:r>
              <a:rPr lang="en-US" b="0" i="0" dirty="0">
                <a:solidFill>
                  <a:srgbClr val="444444"/>
                </a:solidFill>
                <a:effectLst/>
                <a:latin typeface="PT Sans" panose="020B0503020203020204" pitchFamily="34" charset="77"/>
              </a:rPr>
              <a:t>Make the class a delegate inheritor, which makes the delegating methods unnecessary.</a:t>
            </a:r>
          </a:p>
        </p:txBody>
      </p:sp>
      <p:pic>
        <p:nvPicPr>
          <p:cNvPr id="7" name="Picture 6">
            <a:extLst>
              <a:ext uri="{FF2B5EF4-FFF2-40B4-BE49-F238E27FC236}">
                <a16:creationId xmlns:a16="http://schemas.microsoft.com/office/drawing/2014/main" id="{2A6B386F-67F8-E640-9C32-499066CA1438}"/>
              </a:ext>
            </a:extLst>
          </p:cNvPr>
          <p:cNvPicPr>
            <a:picLocks noChangeAspect="1"/>
          </p:cNvPicPr>
          <p:nvPr/>
        </p:nvPicPr>
        <p:blipFill>
          <a:blip r:embed="rId2"/>
          <a:stretch>
            <a:fillRect/>
          </a:stretch>
        </p:blipFill>
        <p:spPr>
          <a:xfrm>
            <a:off x="133106" y="3538454"/>
            <a:ext cx="4755103" cy="2050151"/>
          </a:xfrm>
          <a:prstGeom prst="rect">
            <a:avLst/>
          </a:prstGeom>
        </p:spPr>
      </p:pic>
      <p:sp>
        <p:nvSpPr>
          <p:cNvPr id="13" name="TextBox 12">
            <a:extLst>
              <a:ext uri="{FF2B5EF4-FFF2-40B4-BE49-F238E27FC236}">
                <a16:creationId xmlns:a16="http://schemas.microsoft.com/office/drawing/2014/main" id="{F91E86A4-90D2-D340-B533-ED0149FA8989}"/>
              </a:ext>
            </a:extLst>
          </p:cNvPr>
          <p:cNvSpPr txBox="1"/>
          <p:nvPr/>
        </p:nvSpPr>
        <p:spPr>
          <a:xfrm>
            <a:off x="5707117" y="517995"/>
            <a:ext cx="6138040" cy="5262979"/>
          </a:xfrm>
          <a:prstGeom prst="rect">
            <a:avLst/>
          </a:prstGeom>
          <a:noFill/>
        </p:spPr>
        <p:txBody>
          <a:bodyPr wrap="square">
            <a:spAutoFit/>
          </a:bodyPr>
          <a:lstStyle/>
          <a:p>
            <a:pPr algn="l"/>
            <a:r>
              <a:rPr lang="en-US" sz="1400" b="1" i="0" dirty="0">
                <a:solidFill>
                  <a:srgbClr val="444444"/>
                </a:solidFill>
                <a:effectLst/>
                <a:latin typeface="PT Sans" panose="020B0503020203020204" pitchFamily="34" charset="77"/>
              </a:rPr>
              <a:t>Why Refactor</a:t>
            </a:r>
          </a:p>
          <a:p>
            <a:pPr algn="l"/>
            <a:r>
              <a:rPr lang="en-US" sz="1400" b="0" i="0" dirty="0">
                <a:solidFill>
                  <a:srgbClr val="444444"/>
                </a:solidFill>
                <a:effectLst/>
                <a:latin typeface="PT Sans" panose="020B0503020203020204" pitchFamily="34" charset="77"/>
              </a:rPr>
              <a:t>Delegation is a more flexible approach than inheritance, since it allows changing how delegation is implemented and placing other classes there as well. Nonetheless, delegation stops being beneficial if you delegate actions to only one class and all of its public methods.</a:t>
            </a:r>
          </a:p>
          <a:p>
            <a:pPr algn="l"/>
            <a:r>
              <a:rPr lang="en-US" sz="1400" b="0" i="0" dirty="0">
                <a:solidFill>
                  <a:srgbClr val="444444"/>
                </a:solidFill>
                <a:effectLst/>
                <a:latin typeface="PT Sans" panose="020B0503020203020204" pitchFamily="34" charset="77"/>
              </a:rPr>
              <a:t>In such a case, if you replace delegation with inheritance, you cleanse the class of a large number of delegating methods and spare yourself from needing to create them for each new delegate class method.</a:t>
            </a:r>
          </a:p>
          <a:p>
            <a:pPr algn="l"/>
            <a:r>
              <a:rPr lang="en-US" sz="1400" b="1" i="0" dirty="0">
                <a:solidFill>
                  <a:srgbClr val="444444"/>
                </a:solidFill>
                <a:effectLst/>
                <a:latin typeface="PT Sans" panose="020B0503020203020204" pitchFamily="34" charset="77"/>
              </a:rPr>
              <a:t>Benefits</a:t>
            </a:r>
          </a:p>
          <a:p>
            <a:pPr algn="l">
              <a:buFont typeface="Arial" panose="020B0604020202020204" pitchFamily="34" charset="0"/>
              <a:buChar char="•"/>
            </a:pPr>
            <a:r>
              <a:rPr lang="en-US" sz="1400" b="0" i="0" dirty="0">
                <a:solidFill>
                  <a:srgbClr val="444444"/>
                </a:solidFill>
                <a:effectLst/>
                <a:latin typeface="PT Sans" panose="020B0503020203020204" pitchFamily="34" charset="77"/>
              </a:rPr>
              <a:t>Reduces code length. All these delegating methods are no longer necessary.</a:t>
            </a:r>
          </a:p>
          <a:p>
            <a:pPr algn="l"/>
            <a:r>
              <a:rPr lang="en-US" sz="1400" b="1" i="0" dirty="0">
                <a:solidFill>
                  <a:srgbClr val="444444"/>
                </a:solidFill>
                <a:effectLst/>
                <a:latin typeface="PT Sans" panose="020B0503020203020204" pitchFamily="34" charset="77"/>
              </a:rPr>
              <a:t>When Not to Use</a:t>
            </a:r>
          </a:p>
          <a:p>
            <a:pPr algn="l">
              <a:buFont typeface="Arial" panose="020B0604020202020204" pitchFamily="34" charset="0"/>
              <a:buChar char="•"/>
            </a:pPr>
            <a:r>
              <a:rPr lang="en-US" sz="1400" b="0" i="0" dirty="0">
                <a:solidFill>
                  <a:srgbClr val="444444"/>
                </a:solidFill>
                <a:effectLst/>
                <a:latin typeface="PT Sans" panose="020B0503020203020204" pitchFamily="34" charset="77"/>
              </a:rPr>
              <a:t>Don’t use this technique if the class contains delegation to only a portion of the public methods of the delegate class. By doing so, you would violate the </a:t>
            </a:r>
            <a:r>
              <a:rPr lang="en-US" sz="1400" b="0" i="1" dirty="0" err="1">
                <a:solidFill>
                  <a:srgbClr val="444444"/>
                </a:solidFill>
                <a:effectLst/>
                <a:latin typeface="PT Sans" panose="020B0503020203020204" pitchFamily="34" charset="77"/>
              </a:rPr>
              <a:t>Liskov</a:t>
            </a:r>
            <a:r>
              <a:rPr lang="en-US" sz="1400" b="0" i="1" dirty="0">
                <a:solidFill>
                  <a:srgbClr val="444444"/>
                </a:solidFill>
                <a:effectLst/>
                <a:latin typeface="PT Sans" panose="020B0503020203020204" pitchFamily="34" charset="77"/>
              </a:rPr>
              <a:t> substitution principle</a:t>
            </a:r>
            <a:r>
              <a:rPr lang="en-US" sz="1400" b="0" i="0" dirty="0">
                <a:solidFill>
                  <a:srgbClr val="444444"/>
                </a:solidFill>
                <a:effectLst/>
                <a:latin typeface="PT Sans" panose="020B0503020203020204" pitchFamily="34" charset="77"/>
              </a:rPr>
              <a:t>.</a:t>
            </a:r>
          </a:p>
          <a:p>
            <a:pPr algn="l">
              <a:buFont typeface="Arial" panose="020B0604020202020204" pitchFamily="34" charset="0"/>
              <a:buChar char="•"/>
            </a:pPr>
            <a:r>
              <a:rPr lang="en-US" sz="1400" b="0" i="0" dirty="0">
                <a:solidFill>
                  <a:srgbClr val="444444"/>
                </a:solidFill>
                <a:effectLst/>
                <a:latin typeface="PT Sans" panose="020B0503020203020204" pitchFamily="34" charset="77"/>
              </a:rPr>
              <a:t>This technique can be used only if the class still doesn’t have parents.</a:t>
            </a:r>
          </a:p>
          <a:p>
            <a:pPr algn="l"/>
            <a:r>
              <a:rPr lang="en-US" sz="1400" b="1" i="0" dirty="0">
                <a:solidFill>
                  <a:srgbClr val="444444"/>
                </a:solidFill>
                <a:effectLst/>
                <a:latin typeface="PT Sans" panose="020B0503020203020204" pitchFamily="34" charset="77"/>
              </a:rPr>
              <a:t>How to Refactor</a:t>
            </a:r>
          </a:p>
          <a:p>
            <a:pPr algn="l">
              <a:buFont typeface="+mj-lt"/>
              <a:buAutoNum type="arabicPeriod"/>
            </a:pPr>
            <a:r>
              <a:rPr lang="en-US" sz="1400" b="0" i="0" dirty="0">
                <a:solidFill>
                  <a:srgbClr val="444444"/>
                </a:solidFill>
                <a:effectLst/>
                <a:latin typeface="PT Sans" panose="020B0503020203020204" pitchFamily="34" charset="77"/>
              </a:rPr>
              <a:t>Make the class a subclass of the delegate class.</a:t>
            </a:r>
          </a:p>
          <a:p>
            <a:pPr algn="l">
              <a:buFont typeface="+mj-lt"/>
              <a:buAutoNum type="arabicPeriod"/>
            </a:pPr>
            <a:r>
              <a:rPr lang="en-US" sz="1400" b="0" i="0" dirty="0">
                <a:solidFill>
                  <a:srgbClr val="444444"/>
                </a:solidFill>
                <a:effectLst/>
                <a:latin typeface="PT Sans" panose="020B0503020203020204" pitchFamily="34" charset="77"/>
              </a:rPr>
              <a:t>Place the current object in a field containing a reference to the delegate object.</a:t>
            </a:r>
          </a:p>
          <a:p>
            <a:pPr algn="l">
              <a:buFont typeface="+mj-lt"/>
              <a:buAutoNum type="arabicPeriod"/>
            </a:pPr>
            <a:r>
              <a:rPr lang="en-US" sz="1400" b="0" i="0" dirty="0">
                <a:solidFill>
                  <a:srgbClr val="444444"/>
                </a:solidFill>
                <a:effectLst/>
                <a:latin typeface="PT Sans" panose="020B0503020203020204" pitchFamily="34" charset="77"/>
              </a:rPr>
              <a:t>Delete the methods with simple delegation one by one. If their names were different, use </a:t>
            </a:r>
            <a:r>
              <a:rPr lang="en-US" sz="1400" b="1" i="0" u="none" strike="noStrike" dirty="0">
                <a:solidFill>
                  <a:srgbClr val="444444"/>
                </a:solidFill>
                <a:effectLst/>
                <a:latin typeface="PT Sans" panose="020B0503020203020204" pitchFamily="34" charset="77"/>
                <a:hlinkClick r:id="rId3"/>
              </a:rPr>
              <a:t>Rename Method</a:t>
            </a:r>
            <a:r>
              <a:rPr lang="en-US" sz="1400" b="0" i="0" dirty="0">
                <a:solidFill>
                  <a:srgbClr val="444444"/>
                </a:solidFill>
                <a:effectLst/>
                <a:latin typeface="PT Sans" panose="020B0503020203020204" pitchFamily="34" charset="77"/>
              </a:rPr>
              <a:t> to give all the methods a single name.</a:t>
            </a:r>
          </a:p>
          <a:p>
            <a:pPr algn="l">
              <a:buFont typeface="+mj-lt"/>
              <a:buAutoNum type="arabicPeriod"/>
            </a:pPr>
            <a:r>
              <a:rPr lang="en-US" sz="1400" b="0" i="0" dirty="0">
                <a:solidFill>
                  <a:srgbClr val="444444"/>
                </a:solidFill>
                <a:effectLst/>
                <a:latin typeface="PT Sans" panose="020B0503020203020204" pitchFamily="34" charset="77"/>
              </a:rPr>
              <a:t>Replace all references to the delegate field with references to the current object.</a:t>
            </a:r>
          </a:p>
          <a:p>
            <a:pPr algn="l">
              <a:buFont typeface="+mj-lt"/>
              <a:buAutoNum type="arabicPeriod"/>
            </a:pPr>
            <a:r>
              <a:rPr lang="en-US" sz="1400" b="0" i="0" dirty="0">
                <a:solidFill>
                  <a:srgbClr val="444444"/>
                </a:solidFill>
                <a:effectLst/>
                <a:latin typeface="PT Sans" panose="020B0503020203020204" pitchFamily="34" charset="77"/>
              </a:rPr>
              <a:t>Remove the delegate field.</a:t>
            </a:r>
          </a:p>
        </p:txBody>
      </p:sp>
    </p:spTree>
    <p:extLst>
      <p:ext uri="{BB962C8B-B14F-4D97-AF65-F5344CB8AC3E}">
        <p14:creationId xmlns:p14="http://schemas.microsoft.com/office/powerpoint/2010/main" val="192049699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9">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A69349-6269-3544-8E04-1985D6CECE33}"/>
              </a:ext>
            </a:extLst>
          </p:cNvPr>
          <p:cNvSpPr>
            <a:spLocks noGrp="1"/>
          </p:cNvSpPr>
          <p:nvPr>
            <p:ph type="ctrTitle"/>
          </p:nvPr>
        </p:nvSpPr>
        <p:spPr>
          <a:xfrm>
            <a:off x="1848465" y="3298722"/>
            <a:ext cx="8495070" cy="1784402"/>
          </a:xfrm>
        </p:spPr>
        <p:txBody>
          <a:bodyPr anchor="b">
            <a:normAutofit/>
          </a:bodyPr>
          <a:lstStyle/>
          <a:p>
            <a:r>
              <a:rPr lang="en-EG" dirty="0">
                <a:solidFill>
                  <a:srgbClr val="FFFFFF"/>
                </a:solidFill>
              </a:rPr>
              <a:t>Code Smells</a:t>
            </a:r>
          </a:p>
        </p:txBody>
      </p:sp>
      <p:sp>
        <p:nvSpPr>
          <p:cNvPr id="3" name="Subtitle 2">
            <a:extLst>
              <a:ext uri="{FF2B5EF4-FFF2-40B4-BE49-F238E27FC236}">
                <a16:creationId xmlns:a16="http://schemas.microsoft.com/office/drawing/2014/main" id="{A74F60AA-E13C-034D-9451-D05BC81E8F80}"/>
              </a:ext>
            </a:extLst>
          </p:cNvPr>
          <p:cNvSpPr>
            <a:spLocks noGrp="1"/>
          </p:cNvSpPr>
          <p:nvPr>
            <p:ph type="subTitle" idx="1"/>
          </p:nvPr>
        </p:nvSpPr>
        <p:spPr>
          <a:xfrm>
            <a:off x="1848465" y="5258851"/>
            <a:ext cx="8495070" cy="904005"/>
          </a:xfrm>
        </p:spPr>
        <p:txBody>
          <a:bodyPr>
            <a:normAutofit/>
          </a:bodyPr>
          <a:lstStyle/>
          <a:p>
            <a:r>
              <a:rPr lang="en-EG" dirty="0">
                <a:solidFill>
                  <a:srgbClr val="FFFFFF"/>
                </a:solidFill>
              </a:rPr>
              <a:t>Abdelhalim Badr</a:t>
            </a:r>
          </a:p>
          <a:p>
            <a:r>
              <a:rPr lang="en-EG" dirty="0">
                <a:solidFill>
                  <a:srgbClr val="FFFFFF"/>
                </a:solidFill>
              </a:rPr>
              <a:t>Tech – 22 </a:t>
            </a:r>
          </a:p>
        </p:txBody>
      </p:sp>
      <p:sp>
        <p:nvSpPr>
          <p:cNvPr id="62" name="Oval 61">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5" name="Graphic 54" descr="Code">
            <a:extLst>
              <a:ext uri="{FF2B5EF4-FFF2-40B4-BE49-F238E27FC236}">
                <a16:creationId xmlns:a16="http://schemas.microsoft.com/office/drawing/2014/main" id="{842F1154-143C-46D1-B15A-D6BCD900CC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val="335090643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643BE6C-86B7-4AB9-91E8-9B5DB45AC8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0"/>
            <a:ext cx="12188825" cy="42428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A69349-6269-3544-8E04-1985D6CECE33}"/>
              </a:ext>
            </a:extLst>
          </p:cNvPr>
          <p:cNvSpPr>
            <a:spLocks noGrp="1"/>
          </p:cNvSpPr>
          <p:nvPr>
            <p:ph type="ctrTitle"/>
          </p:nvPr>
        </p:nvSpPr>
        <p:spPr>
          <a:xfrm>
            <a:off x="1293026" y="713195"/>
            <a:ext cx="9605948" cy="922565"/>
          </a:xfrm>
        </p:spPr>
        <p:txBody>
          <a:bodyPr>
            <a:normAutofit/>
          </a:bodyPr>
          <a:lstStyle/>
          <a:p>
            <a:r>
              <a:rPr lang="en-EG" sz="5400" dirty="0">
                <a:solidFill>
                  <a:srgbClr val="FFFFFF"/>
                </a:solidFill>
              </a:rPr>
              <a:t>Agenda</a:t>
            </a:r>
          </a:p>
        </p:txBody>
      </p:sp>
      <p:sp>
        <p:nvSpPr>
          <p:cNvPr id="3" name="Subtitle 2">
            <a:extLst>
              <a:ext uri="{FF2B5EF4-FFF2-40B4-BE49-F238E27FC236}">
                <a16:creationId xmlns:a16="http://schemas.microsoft.com/office/drawing/2014/main" id="{A74F60AA-E13C-034D-9451-D05BC81E8F80}"/>
              </a:ext>
            </a:extLst>
          </p:cNvPr>
          <p:cNvSpPr>
            <a:spLocks noGrp="1"/>
          </p:cNvSpPr>
          <p:nvPr>
            <p:ph type="subTitle" idx="1"/>
          </p:nvPr>
        </p:nvSpPr>
        <p:spPr>
          <a:xfrm>
            <a:off x="4882700" y="2348955"/>
            <a:ext cx="2910020" cy="1698181"/>
          </a:xfrm>
        </p:spPr>
        <p:txBody>
          <a:bodyPr>
            <a:normAutofit fontScale="85000" lnSpcReduction="20000"/>
          </a:bodyPr>
          <a:lstStyle/>
          <a:p>
            <a:pPr marL="457200" indent="-457200" algn="l">
              <a:buFont typeface="Wingdings" pitchFamily="2" charset="2"/>
              <a:buChar char="q"/>
            </a:pPr>
            <a:r>
              <a:rPr lang="en-US" sz="1700" dirty="0">
                <a:solidFill>
                  <a:srgbClr val="FFFFFF"/>
                </a:solidFill>
              </a:rPr>
              <a:t>Message Chains</a:t>
            </a:r>
          </a:p>
          <a:p>
            <a:pPr marL="457200" indent="-457200" algn="l">
              <a:buFont typeface="Wingdings" pitchFamily="2" charset="2"/>
              <a:buChar char="q"/>
            </a:pPr>
            <a:r>
              <a:rPr lang="en-US" sz="1700" dirty="0">
                <a:solidFill>
                  <a:srgbClr val="FFFFFF"/>
                </a:solidFill>
              </a:rPr>
              <a:t>Signs and Symptoms</a:t>
            </a:r>
          </a:p>
          <a:p>
            <a:pPr marL="457200" indent="-457200" algn="l">
              <a:buFont typeface="Wingdings" pitchFamily="2" charset="2"/>
              <a:buChar char="q"/>
            </a:pPr>
            <a:r>
              <a:rPr lang="en-EG" sz="1700" dirty="0">
                <a:solidFill>
                  <a:srgbClr val="FFFFFF"/>
                </a:solidFill>
              </a:rPr>
              <a:t>Reasons of the Problem</a:t>
            </a:r>
          </a:p>
          <a:p>
            <a:pPr marL="457200" indent="-457200" algn="l">
              <a:buFont typeface="Wingdings" pitchFamily="2" charset="2"/>
              <a:buChar char="q"/>
            </a:pPr>
            <a:r>
              <a:rPr lang="en-EG" sz="1700" dirty="0">
                <a:solidFill>
                  <a:srgbClr val="FFFFFF"/>
                </a:solidFill>
              </a:rPr>
              <a:t>Treatment</a:t>
            </a:r>
          </a:p>
          <a:p>
            <a:pPr marL="457200" indent="-457200" algn="l">
              <a:buFont typeface="Wingdings" pitchFamily="2" charset="2"/>
              <a:buChar char="q"/>
            </a:pPr>
            <a:r>
              <a:rPr lang="en-EG" sz="1700" dirty="0">
                <a:solidFill>
                  <a:srgbClr val="FFFFFF"/>
                </a:solidFill>
              </a:rPr>
              <a:t>Gains</a:t>
            </a:r>
          </a:p>
          <a:p>
            <a:pPr marL="457200" indent="-457200" algn="l">
              <a:buFont typeface="Wingdings" pitchFamily="2" charset="2"/>
              <a:buChar char="q"/>
            </a:pPr>
            <a:r>
              <a:rPr lang="en-EG" sz="1700" dirty="0">
                <a:solidFill>
                  <a:srgbClr val="FFFFFF"/>
                </a:solidFill>
              </a:rPr>
              <a:t>Code Sample</a:t>
            </a:r>
          </a:p>
        </p:txBody>
      </p:sp>
      <p:pic>
        <p:nvPicPr>
          <p:cNvPr id="7" name="Graphic 6" descr="Check List">
            <a:extLst>
              <a:ext uri="{FF2B5EF4-FFF2-40B4-BE49-F238E27FC236}">
                <a16:creationId xmlns:a16="http://schemas.microsoft.com/office/drawing/2014/main" id="{04B90D0E-AA9C-4C35-B297-8E9F1EE3A7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6089" y="4805363"/>
            <a:ext cx="1179824" cy="1179824"/>
          </a:xfrm>
          <a:prstGeom prst="rect">
            <a:avLst/>
          </a:prstGeom>
        </p:spPr>
      </p:pic>
      <p:sp>
        <p:nvSpPr>
          <p:cNvPr id="6" name="Title 1">
            <a:extLst>
              <a:ext uri="{FF2B5EF4-FFF2-40B4-BE49-F238E27FC236}">
                <a16:creationId xmlns:a16="http://schemas.microsoft.com/office/drawing/2014/main" id="{014CA02A-E445-F040-B5DE-8DC2CF6EB827}"/>
              </a:ext>
            </a:extLst>
          </p:cNvPr>
          <p:cNvSpPr txBox="1">
            <a:spLocks/>
          </p:cNvSpPr>
          <p:nvPr/>
        </p:nvSpPr>
        <p:spPr>
          <a:xfrm>
            <a:off x="1191426" y="2783840"/>
            <a:ext cx="2130894" cy="41149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panose="020F0302020204030204"/>
                <a:ea typeface="+mj-ea"/>
                <a:cs typeface="+mj-cs"/>
              </a:rPr>
              <a:t>Couplers</a:t>
            </a:r>
            <a:endParaRPr kumimoji="0" lang="en-EG" sz="2000" b="0" i="0" u="none" strike="noStrike" kern="1200" cap="none" spc="0" normalizeH="0" baseline="0" noProof="0" dirty="0">
              <a:ln>
                <a:noFill/>
              </a:ln>
              <a:solidFill>
                <a:srgbClr val="FFFFFF"/>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210075267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123496" y="184314"/>
            <a:ext cx="8705194" cy="587127"/>
          </a:xfrm>
        </p:spPr>
        <p:txBody>
          <a:bodyPr>
            <a:normAutofit/>
          </a:bodyPr>
          <a:lstStyle/>
          <a:p>
            <a:r>
              <a:rPr lang="en-US" sz="2400" b="1" dirty="0"/>
              <a:t>6.3. Message Chains</a:t>
            </a:r>
            <a:endParaRPr lang="en-EG" sz="1300" dirty="0"/>
          </a:p>
        </p:txBody>
      </p:sp>
      <p:sp>
        <p:nvSpPr>
          <p:cNvPr id="3" name="Content Placeholder 2">
            <a:extLst>
              <a:ext uri="{FF2B5EF4-FFF2-40B4-BE49-F238E27FC236}">
                <a16:creationId xmlns:a16="http://schemas.microsoft.com/office/drawing/2014/main" id="{6AC25776-4EDC-DD4E-93E0-1AB309C90155}"/>
              </a:ext>
            </a:extLst>
          </p:cNvPr>
          <p:cNvSpPr>
            <a:spLocks noGrp="1"/>
          </p:cNvSpPr>
          <p:nvPr>
            <p:ph idx="1"/>
          </p:nvPr>
        </p:nvSpPr>
        <p:spPr>
          <a:xfrm>
            <a:off x="123497" y="771442"/>
            <a:ext cx="5733393" cy="5902244"/>
          </a:xfrm>
        </p:spPr>
        <p:txBody>
          <a:bodyPr>
            <a:normAutofit/>
          </a:bodyPr>
          <a:lstStyle/>
          <a:p>
            <a:r>
              <a:rPr lang="en-US" sz="1400" b="1" dirty="0"/>
              <a:t>Signs and Symptoms</a:t>
            </a:r>
          </a:p>
          <a:p>
            <a:pPr lvl="1"/>
            <a:r>
              <a:rPr lang="en-US" sz="1400" dirty="0"/>
              <a:t>In code you see a series of calls resembling $a-&gt;b()-&gt;c()-&gt;d()</a:t>
            </a:r>
          </a:p>
          <a:p>
            <a:pPr lvl="1"/>
            <a:endParaRPr lang="en-US" sz="1400" dirty="0"/>
          </a:p>
          <a:p>
            <a:r>
              <a:rPr lang="en-US" sz="1400" b="1" dirty="0"/>
              <a:t>Reasons for the Problem</a:t>
            </a:r>
          </a:p>
          <a:p>
            <a:pPr lvl="1"/>
            <a:r>
              <a:rPr lang="en-US" sz="1400" dirty="0"/>
              <a:t>A message chain occurs when a client requests another object, that object requests yet another one, and so on. These chains mean that the client is dependent on navigation along the class structure. Any changes in these relationships require modifying the client.....</a:t>
            </a:r>
          </a:p>
          <a:p>
            <a:r>
              <a:rPr lang="en-US" sz="1400" b="1" dirty="0"/>
              <a:t>Treatment</a:t>
            </a:r>
          </a:p>
          <a:p>
            <a:pPr lvl="1"/>
            <a:r>
              <a:rPr lang="en-US" sz="1400" dirty="0"/>
              <a:t>To delete a message chain, use </a:t>
            </a:r>
            <a:r>
              <a:rPr lang="en-US" sz="1400" b="1" i="1" dirty="0"/>
              <a:t>Hide Delegate.</a:t>
            </a:r>
          </a:p>
          <a:p>
            <a:pPr lvl="1"/>
            <a:endParaRPr lang="en-US" sz="1400" dirty="0"/>
          </a:p>
          <a:p>
            <a:pPr lvl="1"/>
            <a:r>
              <a:rPr lang="en-US" sz="1400" dirty="0"/>
              <a:t>Sometimes it’s better to think of why the end object is being used. Perhaps it would make sense to use </a:t>
            </a:r>
            <a:r>
              <a:rPr lang="en-US" sz="1400" b="1" i="1" dirty="0"/>
              <a:t>Extract Method </a:t>
            </a:r>
            <a:r>
              <a:rPr lang="en-US" sz="1400" dirty="0"/>
              <a:t>for this functionality and move it to the beginning of the chain, by using </a:t>
            </a:r>
            <a:r>
              <a:rPr lang="en-US" sz="1400" b="1" i="1" dirty="0"/>
              <a:t>Move Method</a:t>
            </a:r>
            <a:r>
              <a:rPr lang="en-US" sz="1400" dirty="0"/>
              <a:t>.</a:t>
            </a:r>
          </a:p>
          <a:p>
            <a:pPr lvl="1"/>
            <a:endParaRPr lang="en-US" sz="1400" b="1" i="1" dirty="0"/>
          </a:p>
        </p:txBody>
      </p:sp>
      <p:sp>
        <p:nvSpPr>
          <p:cNvPr id="4" name="Content Placeholder 2">
            <a:extLst>
              <a:ext uri="{FF2B5EF4-FFF2-40B4-BE49-F238E27FC236}">
                <a16:creationId xmlns:a16="http://schemas.microsoft.com/office/drawing/2014/main" id="{54F3B8CD-9F76-3E48-8863-51BBEBED99E7}"/>
              </a:ext>
            </a:extLst>
          </p:cNvPr>
          <p:cNvSpPr txBox="1">
            <a:spLocks/>
          </p:cNvSpPr>
          <p:nvPr/>
        </p:nvSpPr>
        <p:spPr>
          <a:xfrm>
            <a:off x="5856890" y="771441"/>
            <a:ext cx="5657193" cy="53151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Payoff</a:t>
            </a:r>
          </a:p>
          <a:p>
            <a:pPr marL="685800" lvl="2">
              <a:spcBef>
                <a:spcPts val="1000"/>
              </a:spcBef>
            </a:pPr>
            <a:r>
              <a:rPr lang="en-US" sz="1800" dirty="0"/>
              <a:t>Reduces dependencies between classes of a chain.</a:t>
            </a:r>
          </a:p>
          <a:p>
            <a:pPr marL="685800" lvl="2">
              <a:spcBef>
                <a:spcPts val="1000"/>
              </a:spcBef>
            </a:pPr>
            <a:endParaRPr lang="en-US" sz="1800" dirty="0"/>
          </a:p>
          <a:p>
            <a:pPr marL="685800" lvl="2">
              <a:spcBef>
                <a:spcPts val="1000"/>
              </a:spcBef>
            </a:pPr>
            <a:r>
              <a:rPr lang="en-US" sz="1800" dirty="0"/>
              <a:t>Reduces the amount of bloated code.....</a:t>
            </a:r>
          </a:p>
          <a:p>
            <a:pPr marL="685800" lvl="2">
              <a:spcBef>
                <a:spcPts val="1000"/>
              </a:spcBef>
            </a:pPr>
            <a:endParaRPr lang="en-US" sz="1800" dirty="0"/>
          </a:p>
          <a:p>
            <a:r>
              <a:rPr lang="en-US" b="1" dirty="0"/>
              <a:t>When to Ignore</a:t>
            </a:r>
          </a:p>
          <a:p>
            <a:pPr marL="685800" lvl="2">
              <a:spcBef>
                <a:spcPts val="1000"/>
              </a:spcBef>
            </a:pPr>
            <a:r>
              <a:rPr lang="en-US" sz="1800" dirty="0"/>
              <a:t>Overly aggressive delegate hiding can cause code in which it’s hard to see where the functionality is actually occurring. Which is another way of saying, avoid the </a:t>
            </a:r>
            <a:r>
              <a:rPr lang="en-US" sz="1800" dirty="0">
                <a:hlinkClick r:id="rId2">
                  <a:extLst>
                    <a:ext uri="{A12FA001-AC4F-418D-AE19-62706E023703}">
                      <ahyp:hlinkClr xmlns:ahyp="http://schemas.microsoft.com/office/drawing/2018/hyperlinkcolor" val="tx"/>
                    </a:ext>
                  </a:extLst>
                </a:hlinkClick>
              </a:rPr>
              <a:t>Middle Man</a:t>
            </a:r>
            <a:r>
              <a:rPr lang="en-US" sz="1800" dirty="0"/>
              <a:t> smell as well.</a:t>
            </a:r>
          </a:p>
          <a:p>
            <a:pPr marL="685800" lvl="2">
              <a:spcBef>
                <a:spcPts val="1000"/>
              </a:spcBef>
            </a:pPr>
            <a:endParaRPr lang="en-US" sz="1800" dirty="0"/>
          </a:p>
        </p:txBody>
      </p:sp>
    </p:spTree>
    <p:extLst>
      <p:ext uri="{BB962C8B-B14F-4D97-AF65-F5344CB8AC3E}">
        <p14:creationId xmlns:p14="http://schemas.microsoft.com/office/powerpoint/2010/main" val="298016175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dirty="0">
                <a:solidFill>
                  <a:srgbClr val="FFFFFF"/>
                </a:solidFill>
              </a:rPr>
              <a:t>Hide Delegate</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32225258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A0DDAF7-11EA-D945-A8F2-72BD978E402C}"/>
              </a:ext>
            </a:extLst>
          </p:cNvPr>
          <p:cNvSpPr txBox="1">
            <a:spLocks/>
          </p:cNvSpPr>
          <p:nvPr/>
        </p:nvSpPr>
        <p:spPr>
          <a:xfrm>
            <a:off x="174734" y="264017"/>
            <a:ext cx="1689538" cy="906627"/>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Simplifying Method Calls</a:t>
            </a:r>
            <a:endParaRPr lang="en-EG" sz="1200" dirty="0"/>
          </a:p>
        </p:txBody>
      </p:sp>
      <p:sp>
        <p:nvSpPr>
          <p:cNvPr id="4" name="Title 1">
            <a:extLst>
              <a:ext uri="{FF2B5EF4-FFF2-40B4-BE49-F238E27FC236}">
                <a16:creationId xmlns:a16="http://schemas.microsoft.com/office/drawing/2014/main" id="{1A5CF460-2CF7-3040-B532-4A0AEE2BAF35}"/>
              </a:ext>
            </a:extLst>
          </p:cNvPr>
          <p:cNvSpPr txBox="1">
            <a:spLocks/>
          </p:cNvSpPr>
          <p:nvPr/>
        </p:nvSpPr>
        <p:spPr>
          <a:xfrm>
            <a:off x="2103382" y="264017"/>
            <a:ext cx="1689538" cy="906627"/>
          </a:xfrm>
          <a:prstGeom prst="rect">
            <a:avLst/>
          </a:prstGeom>
          <a:solidFill>
            <a:schemeClr val="accent2">
              <a:lumMod val="20000"/>
              <a:lumOff val="80000"/>
            </a:schemeClr>
          </a:solidFill>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Separate Query from Modifier</a:t>
            </a:r>
          </a:p>
        </p:txBody>
      </p:sp>
      <p:sp>
        <p:nvSpPr>
          <p:cNvPr id="8" name="TextBox 7">
            <a:extLst>
              <a:ext uri="{FF2B5EF4-FFF2-40B4-BE49-F238E27FC236}">
                <a16:creationId xmlns:a16="http://schemas.microsoft.com/office/drawing/2014/main" id="{62C4AEA8-7885-C341-89ED-56BA35F77F6F}"/>
              </a:ext>
            </a:extLst>
          </p:cNvPr>
          <p:cNvSpPr txBox="1"/>
          <p:nvPr/>
        </p:nvSpPr>
        <p:spPr>
          <a:xfrm>
            <a:off x="174734" y="1397675"/>
            <a:ext cx="3618186" cy="2862322"/>
          </a:xfrm>
          <a:prstGeom prst="rect">
            <a:avLst/>
          </a:prstGeom>
          <a:noFill/>
        </p:spPr>
        <p:txBody>
          <a:bodyPr wrap="square">
            <a:spAutoFit/>
          </a:bodyPr>
          <a:lstStyle/>
          <a:p>
            <a:pPr algn="l"/>
            <a:r>
              <a:rPr lang="en-US" b="1" i="0" dirty="0">
                <a:solidFill>
                  <a:srgbClr val="444444"/>
                </a:solidFill>
                <a:effectLst/>
                <a:latin typeface="PT Sans" panose="020B0503020203020204" pitchFamily="34" charset="77"/>
              </a:rPr>
              <a:t>Problem</a:t>
            </a:r>
          </a:p>
          <a:p>
            <a:pPr algn="l"/>
            <a:r>
              <a:rPr lang="en-US" b="0" i="0" dirty="0">
                <a:solidFill>
                  <a:srgbClr val="444444"/>
                </a:solidFill>
                <a:effectLst/>
                <a:latin typeface="PT Sans" panose="020B0503020203020204" pitchFamily="34" charset="77"/>
              </a:rPr>
              <a:t>Do you have a method that returns a value but also changes something inside an object?</a:t>
            </a:r>
          </a:p>
          <a:p>
            <a:pPr algn="l"/>
            <a:r>
              <a:rPr lang="en-US" b="1" i="0" dirty="0">
                <a:solidFill>
                  <a:srgbClr val="444444"/>
                </a:solidFill>
                <a:effectLst/>
                <a:latin typeface="PT Sans" panose="020B0503020203020204" pitchFamily="34" charset="77"/>
              </a:rPr>
              <a:t>Solution</a:t>
            </a:r>
          </a:p>
          <a:p>
            <a:pPr algn="l"/>
            <a:r>
              <a:rPr lang="en-US" b="0" i="0" dirty="0">
                <a:solidFill>
                  <a:srgbClr val="444444"/>
                </a:solidFill>
                <a:effectLst/>
                <a:latin typeface="PT Sans" panose="020B0503020203020204" pitchFamily="34" charset="77"/>
              </a:rPr>
              <a:t>Split the method into two separate methods. As you would expect, one of them should return the value and the other one modifies the object.</a:t>
            </a:r>
          </a:p>
        </p:txBody>
      </p:sp>
      <p:pic>
        <p:nvPicPr>
          <p:cNvPr id="5" name="Picture 4">
            <a:extLst>
              <a:ext uri="{FF2B5EF4-FFF2-40B4-BE49-F238E27FC236}">
                <a16:creationId xmlns:a16="http://schemas.microsoft.com/office/drawing/2014/main" id="{F2A45946-B816-AA43-A6D2-032AB8C313F8}"/>
              </a:ext>
            </a:extLst>
          </p:cNvPr>
          <p:cNvPicPr>
            <a:picLocks noChangeAspect="1"/>
          </p:cNvPicPr>
          <p:nvPr/>
        </p:nvPicPr>
        <p:blipFill>
          <a:blip r:embed="rId2"/>
          <a:stretch>
            <a:fillRect/>
          </a:stretch>
        </p:blipFill>
        <p:spPr>
          <a:xfrm>
            <a:off x="174734" y="4487028"/>
            <a:ext cx="4332316" cy="1123950"/>
          </a:xfrm>
          <a:prstGeom prst="rect">
            <a:avLst/>
          </a:prstGeom>
        </p:spPr>
      </p:pic>
      <p:sp>
        <p:nvSpPr>
          <p:cNvPr id="11" name="TextBox 10">
            <a:extLst>
              <a:ext uri="{FF2B5EF4-FFF2-40B4-BE49-F238E27FC236}">
                <a16:creationId xmlns:a16="http://schemas.microsoft.com/office/drawing/2014/main" id="{05F9B39D-FC86-4849-B823-782121B60986}"/>
              </a:ext>
            </a:extLst>
          </p:cNvPr>
          <p:cNvSpPr txBox="1"/>
          <p:nvPr/>
        </p:nvSpPr>
        <p:spPr>
          <a:xfrm>
            <a:off x="5665076" y="264017"/>
            <a:ext cx="6138040" cy="6001643"/>
          </a:xfrm>
          <a:prstGeom prst="rect">
            <a:avLst/>
          </a:prstGeom>
          <a:noFill/>
        </p:spPr>
        <p:txBody>
          <a:bodyPr wrap="square">
            <a:spAutoFit/>
          </a:bodyPr>
          <a:lstStyle/>
          <a:p>
            <a:pPr algn="l"/>
            <a:r>
              <a:rPr lang="en-US" sz="1200" b="1" i="0" dirty="0">
                <a:solidFill>
                  <a:srgbClr val="444444"/>
                </a:solidFill>
                <a:effectLst/>
                <a:latin typeface="PT Sans" panose="020B0503020203020204" pitchFamily="34" charset="77"/>
              </a:rPr>
              <a:t>Why Refactor</a:t>
            </a:r>
          </a:p>
          <a:p>
            <a:pPr algn="l"/>
            <a:r>
              <a:rPr lang="en-US" sz="1200" b="0" i="0" dirty="0">
                <a:solidFill>
                  <a:srgbClr val="444444"/>
                </a:solidFill>
                <a:effectLst/>
                <a:latin typeface="PT Sans" panose="020B0503020203020204" pitchFamily="34" charset="77"/>
              </a:rPr>
              <a:t>This factoring technique implements </a:t>
            </a:r>
            <a:r>
              <a:rPr lang="en-US" sz="1200" b="0" i="1" dirty="0">
                <a:solidFill>
                  <a:srgbClr val="444444"/>
                </a:solidFill>
                <a:effectLst/>
                <a:latin typeface="PT Sans" panose="020B0503020203020204" pitchFamily="34" charset="77"/>
              </a:rPr>
              <a:t>Command and Query Responsibility Segregation</a:t>
            </a:r>
            <a:r>
              <a:rPr lang="en-US" sz="1200" b="0" i="0" dirty="0">
                <a:solidFill>
                  <a:srgbClr val="444444"/>
                </a:solidFill>
                <a:effectLst/>
                <a:latin typeface="PT Sans" panose="020B0503020203020204" pitchFamily="34" charset="77"/>
              </a:rPr>
              <a:t>. This principle tells us to separate code responsible for getting data from code that changes something inside an object.</a:t>
            </a:r>
          </a:p>
          <a:p>
            <a:pPr algn="l"/>
            <a:r>
              <a:rPr lang="en-US" sz="1200" b="0" i="0" dirty="0">
                <a:solidFill>
                  <a:srgbClr val="444444"/>
                </a:solidFill>
                <a:effectLst/>
                <a:latin typeface="PT Sans" panose="020B0503020203020204" pitchFamily="34" charset="77"/>
              </a:rPr>
              <a:t>Code for getting data is named a </a:t>
            </a:r>
            <a:r>
              <a:rPr lang="en-US" sz="1200" b="0" i="1" dirty="0">
                <a:solidFill>
                  <a:srgbClr val="444444"/>
                </a:solidFill>
                <a:effectLst/>
                <a:latin typeface="PT Sans" panose="020B0503020203020204" pitchFamily="34" charset="77"/>
              </a:rPr>
              <a:t>query</a:t>
            </a:r>
            <a:r>
              <a:rPr lang="en-US" sz="1200" b="0" i="0" dirty="0">
                <a:solidFill>
                  <a:srgbClr val="444444"/>
                </a:solidFill>
                <a:effectLst/>
                <a:latin typeface="PT Sans" panose="020B0503020203020204" pitchFamily="34" charset="77"/>
              </a:rPr>
              <a:t>. Code for changing things in the </a:t>
            </a:r>
            <a:r>
              <a:rPr lang="en-US" sz="1200" b="0" i="1" dirty="0">
                <a:solidFill>
                  <a:srgbClr val="444444"/>
                </a:solidFill>
                <a:effectLst/>
                <a:latin typeface="PT Sans" panose="020B0503020203020204" pitchFamily="34" charset="77"/>
              </a:rPr>
              <a:t>visible state</a:t>
            </a:r>
            <a:r>
              <a:rPr lang="en-US" sz="1200" b="0" i="0" dirty="0">
                <a:solidFill>
                  <a:srgbClr val="444444"/>
                </a:solidFill>
                <a:effectLst/>
                <a:latin typeface="PT Sans" panose="020B0503020203020204" pitchFamily="34" charset="77"/>
              </a:rPr>
              <a:t> of an object is named a </a:t>
            </a:r>
            <a:r>
              <a:rPr lang="en-US" sz="1200" b="0" i="1" dirty="0">
                <a:solidFill>
                  <a:srgbClr val="444444"/>
                </a:solidFill>
                <a:effectLst/>
                <a:latin typeface="PT Sans" panose="020B0503020203020204" pitchFamily="34" charset="77"/>
              </a:rPr>
              <a:t>modifier</a:t>
            </a:r>
            <a:r>
              <a:rPr lang="en-US" sz="1200" b="0" i="0" dirty="0">
                <a:solidFill>
                  <a:srgbClr val="444444"/>
                </a:solidFill>
                <a:effectLst/>
                <a:latin typeface="PT Sans" panose="020B0503020203020204" pitchFamily="34" charset="77"/>
              </a:rPr>
              <a:t>. When a </a:t>
            </a:r>
            <a:r>
              <a:rPr lang="en-US" sz="1200" b="0" i="1" dirty="0">
                <a:solidFill>
                  <a:srgbClr val="444444"/>
                </a:solidFill>
                <a:effectLst/>
                <a:latin typeface="PT Sans" panose="020B0503020203020204" pitchFamily="34" charset="77"/>
              </a:rPr>
              <a:t>query</a:t>
            </a:r>
            <a:r>
              <a:rPr lang="en-US" sz="1200" b="0" i="0" dirty="0">
                <a:solidFill>
                  <a:srgbClr val="444444"/>
                </a:solidFill>
                <a:effectLst/>
                <a:latin typeface="PT Sans" panose="020B0503020203020204" pitchFamily="34" charset="77"/>
              </a:rPr>
              <a:t> and </a:t>
            </a:r>
            <a:r>
              <a:rPr lang="en-US" sz="1200" b="0" i="1" dirty="0">
                <a:solidFill>
                  <a:srgbClr val="444444"/>
                </a:solidFill>
                <a:effectLst/>
                <a:latin typeface="PT Sans" panose="020B0503020203020204" pitchFamily="34" charset="77"/>
              </a:rPr>
              <a:t>modifier</a:t>
            </a:r>
            <a:r>
              <a:rPr lang="en-US" sz="1200" b="0" i="0" dirty="0">
                <a:solidFill>
                  <a:srgbClr val="444444"/>
                </a:solidFill>
                <a:effectLst/>
                <a:latin typeface="PT Sans" panose="020B0503020203020204" pitchFamily="34" charset="77"/>
              </a:rPr>
              <a:t> are combined, you don’t have a way to get data without making changes to its condition. In other words, you ask a question and can change the answer even as it’s being received. This problem becomes even more severe when the person calling the query may not know about the method’s “side effects”, which often leads to runtime errors.</a:t>
            </a:r>
          </a:p>
          <a:p>
            <a:pPr algn="l"/>
            <a:r>
              <a:rPr lang="en-US" sz="1200" b="0" i="0" dirty="0">
                <a:solidFill>
                  <a:srgbClr val="444444"/>
                </a:solidFill>
                <a:effectLst/>
                <a:latin typeface="PT Sans" panose="020B0503020203020204" pitchFamily="34" charset="77"/>
              </a:rPr>
              <a:t>But remember that side effects are dangerous only in the case of </a:t>
            </a:r>
            <a:r>
              <a:rPr lang="en-US" sz="1200" b="0" i="1" dirty="0">
                <a:solidFill>
                  <a:srgbClr val="444444"/>
                </a:solidFill>
                <a:effectLst/>
                <a:latin typeface="PT Sans" panose="020B0503020203020204" pitchFamily="34" charset="77"/>
              </a:rPr>
              <a:t>modifiers</a:t>
            </a:r>
            <a:r>
              <a:rPr lang="en-US" sz="1200" b="0" i="0" dirty="0">
                <a:solidFill>
                  <a:srgbClr val="444444"/>
                </a:solidFill>
                <a:effectLst/>
                <a:latin typeface="PT Sans" panose="020B0503020203020204" pitchFamily="34" charset="77"/>
              </a:rPr>
              <a:t> that change the </a:t>
            </a:r>
            <a:r>
              <a:rPr lang="en-US" sz="1200" b="1" i="0" dirty="0">
                <a:solidFill>
                  <a:srgbClr val="444444"/>
                </a:solidFill>
                <a:effectLst/>
                <a:latin typeface="PT Sans" panose="020B0503020203020204" pitchFamily="34" charset="77"/>
              </a:rPr>
              <a:t>visible</a:t>
            </a:r>
            <a:r>
              <a:rPr lang="en-US" sz="1200" b="0" i="0" dirty="0">
                <a:solidFill>
                  <a:srgbClr val="444444"/>
                </a:solidFill>
                <a:effectLst/>
                <a:latin typeface="PT Sans" panose="020B0503020203020204" pitchFamily="34" charset="77"/>
              </a:rPr>
              <a:t> state of an object. These could be, for example, fields accessible from an object’s public interface, entry in a database, in files, etc. If a </a:t>
            </a:r>
            <a:r>
              <a:rPr lang="en-US" sz="1200" b="0" i="1" dirty="0">
                <a:solidFill>
                  <a:srgbClr val="444444"/>
                </a:solidFill>
                <a:effectLst/>
                <a:latin typeface="PT Sans" panose="020B0503020203020204" pitchFamily="34" charset="77"/>
              </a:rPr>
              <a:t>modifier</a:t>
            </a:r>
            <a:r>
              <a:rPr lang="en-US" sz="1200" b="0" i="0" dirty="0">
                <a:solidFill>
                  <a:srgbClr val="444444"/>
                </a:solidFill>
                <a:effectLst/>
                <a:latin typeface="PT Sans" panose="020B0503020203020204" pitchFamily="34" charset="77"/>
              </a:rPr>
              <a:t> only caches a complex operation and saves it within the private field of a class, it can hardly cause any side effects.</a:t>
            </a:r>
          </a:p>
          <a:p>
            <a:pPr algn="l"/>
            <a:r>
              <a:rPr lang="en-US" sz="1200" b="1" i="0" dirty="0">
                <a:solidFill>
                  <a:srgbClr val="444444"/>
                </a:solidFill>
                <a:effectLst/>
                <a:latin typeface="PT Sans" panose="020B0503020203020204" pitchFamily="34" charset="77"/>
              </a:rPr>
              <a:t>Benefits</a:t>
            </a:r>
          </a:p>
          <a:p>
            <a:pPr algn="l">
              <a:buFont typeface="Arial" panose="020B0604020202020204" pitchFamily="34" charset="0"/>
              <a:buChar char="•"/>
            </a:pPr>
            <a:r>
              <a:rPr lang="en-US" sz="1200" b="0" i="0" dirty="0">
                <a:solidFill>
                  <a:srgbClr val="444444"/>
                </a:solidFill>
                <a:effectLst/>
                <a:latin typeface="PT Sans" panose="020B0503020203020204" pitchFamily="34" charset="77"/>
              </a:rPr>
              <a:t>If you have a </a:t>
            </a:r>
            <a:r>
              <a:rPr lang="en-US" sz="1200" b="0" i="1" dirty="0">
                <a:solidFill>
                  <a:srgbClr val="444444"/>
                </a:solidFill>
                <a:effectLst/>
                <a:latin typeface="PT Sans" panose="020B0503020203020204" pitchFamily="34" charset="77"/>
              </a:rPr>
              <a:t>query</a:t>
            </a:r>
            <a:r>
              <a:rPr lang="en-US" sz="1200" b="0" i="0" dirty="0">
                <a:solidFill>
                  <a:srgbClr val="444444"/>
                </a:solidFill>
                <a:effectLst/>
                <a:latin typeface="PT Sans" panose="020B0503020203020204" pitchFamily="34" charset="77"/>
              </a:rPr>
              <a:t> that doesn’t change the state of your program, you can call it as many times as you like without having to worry about unintended changes in the result caused by the mere fact of you calling the method.</a:t>
            </a:r>
          </a:p>
          <a:p>
            <a:pPr algn="l"/>
            <a:r>
              <a:rPr lang="en-US" sz="1200" b="1" i="0" dirty="0">
                <a:solidFill>
                  <a:srgbClr val="444444"/>
                </a:solidFill>
                <a:effectLst/>
                <a:latin typeface="PT Sans" panose="020B0503020203020204" pitchFamily="34" charset="77"/>
              </a:rPr>
              <a:t>Drawbacks</a:t>
            </a:r>
          </a:p>
          <a:p>
            <a:pPr algn="l">
              <a:buFont typeface="Arial" panose="020B0604020202020204" pitchFamily="34" charset="0"/>
              <a:buChar char="•"/>
            </a:pPr>
            <a:r>
              <a:rPr lang="en-US" sz="1200" b="0" i="0" dirty="0">
                <a:solidFill>
                  <a:srgbClr val="444444"/>
                </a:solidFill>
                <a:effectLst/>
                <a:latin typeface="PT Sans" panose="020B0503020203020204" pitchFamily="34" charset="77"/>
              </a:rPr>
              <a:t>In some cases it’s convenient to get data after performing a command. For example, when deleting something from a database you want to know how many rows were deleted.</a:t>
            </a:r>
          </a:p>
          <a:p>
            <a:pPr algn="l"/>
            <a:r>
              <a:rPr lang="en-US" sz="1200" b="1" i="0" dirty="0">
                <a:solidFill>
                  <a:srgbClr val="444444"/>
                </a:solidFill>
                <a:effectLst/>
                <a:latin typeface="PT Sans" panose="020B0503020203020204" pitchFamily="34" charset="77"/>
              </a:rPr>
              <a:t>How to Refactor</a:t>
            </a:r>
          </a:p>
          <a:p>
            <a:pPr algn="l">
              <a:buFont typeface="+mj-lt"/>
              <a:buAutoNum type="arabicPeriod"/>
            </a:pPr>
            <a:r>
              <a:rPr lang="en-US" sz="1200" b="0" i="0" dirty="0">
                <a:solidFill>
                  <a:srgbClr val="444444"/>
                </a:solidFill>
                <a:effectLst/>
                <a:latin typeface="PT Sans" panose="020B0503020203020204" pitchFamily="34" charset="77"/>
              </a:rPr>
              <a:t>Create a new </a:t>
            </a:r>
            <a:r>
              <a:rPr lang="en-US" sz="1200" b="0" i="1" dirty="0">
                <a:solidFill>
                  <a:srgbClr val="444444"/>
                </a:solidFill>
                <a:effectLst/>
                <a:latin typeface="PT Sans" panose="020B0503020203020204" pitchFamily="34" charset="77"/>
              </a:rPr>
              <a:t>query method</a:t>
            </a:r>
            <a:r>
              <a:rPr lang="en-US" sz="1200" b="0" i="0" dirty="0">
                <a:solidFill>
                  <a:srgbClr val="444444"/>
                </a:solidFill>
                <a:effectLst/>
                <a:latin typeface="PT Sans" panose="020B0503020203020204" pitchFamily="34" charset="77"/>
              </a:rPr>
              <a:t> to return what the original method did.</a:t>
            </a:r>
          </a:p>
          <a:p>
            <a:pPr algn="l">
              <a:buFont typeface="+mj-lt"/>
              <a:buAutoNum type="arabicPeriod"/>
            </a:pPr>
            <a:r>
              <a:rPr lang="en-US" sz="1200" b="0" i="0" dirty="0">
                <a:solidFill>
                  <a:srgbClr val="444444"/>
                </a:solidFill>
                <a:effectLst/>
                <a:latin typeface="PT Sans" panose="020B0503020203020204" pitchFamily="34" charset="77"/>
              </a:rPr>
              <a:t>Change the original method so that it returns only the result of calling the new </a:t>
            </a:r>
            <a:r>
              <a:rPr lang="en-US" sz="1200" b="0" i="1" dirty="0">
                <a:solidFill>
                  <a:srgbClr val="444444"/>
                </a:solidFill>
                <a:effectLst/>
                <a:latin typeface="PT Sans" panose="020B0503020203020204" pitchFamily="34" charset="77"/>
              </a:rPr>
              <a:t>query method</a:t>
            </a:r>
            <a:r>
              <a:rPr lang="en-US" sz="1200" b="0" i="0" dirty="0">
                <a:solidFill>
                  <a:srgbClr val="444444"/>
                </a:solidFill>
                <a:effectLst/>
                <a:latin typeface="PT Sans" panose="020B0503020203020204" pitchFamily="34" charset="77"/>
              </a:rPr>
              <a:t>.</a:t>
            </a:r>
          </a:p>
          <a:p>
            <a:pPr algn="l">
              <a:buFont typeface="+mj-lt"/>
              <a:buAutoNum type="arabicPeriod"/>
            </a:pPr>
            <a:r>
              <a:rPr lang="en-US" sz="1200" b="0" i="0" dirty="0">
                <a:solidFill>
                  <a:srgbClr val="444444"/>
                </a:solidFill>
                <a:effectLst/>
                <a:latin typeface="PT Sans" panose="020B0503020203020204" pitchFamily="34" charset="77"/>
              </a:rPr>
              <a:t>Replace all references to the original method with a call to the </a:t>
            </a:r>
            <a:r>
              <a:rPr lang="en-US" sz="1200" b="0" i="1" dirty="0">
                <a:solidFill>
                  <a:srgbClr val="444444"/>
                </a:solidFill>
                <a:effectLst/>
                <a:latin typeface="PT Sans" panose="020B0503020203020204" pitchFamily="34" charset="77"/>
              </a:rPr>
              <a:t>query method</a:t>
            </a:r>
            <a:r>
              <a:rPr lang="en-US" sz="1200" b="0" i="0" dirty="0">
                <a:solidFill>
                  <a:srgbClr val="444444"/>
                </a:solidFill>
                <a:effectLst/>
                <a:latin typeface="PT Sans" panose="020B0503020203020204" pitchFamily="34" charset="77"/>
              </a:rPr>
              <a:t>. Immediately before this line, place a call to the </a:t>
            </a:r>
            <a:r>
              <a:rPr lang="en-US" sz="1200" b="0" i="1" dirty="0">
                <a:solidFill>
                  <a:srgbClr val="444444"/>
                </a:solidFill>
                <a:effectLst/>
                <a:latin typeface="PT Sans" panose="020B0503020203020204" pitchFamily="34" charset="77"/>
              </a:rPr>
              <a:t>modifier method</a:t>
            </a:r>
            <a:r>
              <a:rPr lang="en-US" sz="1200" b="0" i="0" dirty="0">
                <a:solidFill>
                  <a:srgbClr val="444444"/>
                </a:solidFill>
                <a:effectLst/>
                <a:latin typeface="PT Sans" panose="020B0503020203020204" pitchFamily="34" charset="77"/>
              </a:rPr>
              <a:t>. This will save you from side effects in case if the original method was used in a condition of a conditional operator or loop.</a:t>
            </a:r>
          </a:p>
          <a:p>
            <a:pPr algn="l">
              <a:buFont typeface="+mj-lt"/>
              <a:buAutoNum type="arabicPeriod"/>
            </a:pPr>
            <a:r>
              <a:rPr lang="en-US" sz="1200" b="0" i="0" dirty="0">
                <a:solidFill>
                  <a:srgbClr val="444444"/>
                </a:solidFill>
                <a:effectLst/>
                <a:latin typeface="PT Sans" panose="020B0503020203020204" pitchFamily="34" charset="77"/>
              </a:rPr>
              <a:t>Get rid of the value-returning code in the original method, which now has become a proper </a:t>
            </a:r>
            <a:r>
              <a:rPr lang="en-US" sz="1200" b="0" i="1" dirty="0">
                <a:solidFill>
                  <a:srgbClr val="444444"/>
                </a:solidFill>
                <a:effectLst/>
                <a:latin typeface="PT Sans" panose="020B0503020203020204" pitchFamily="34" charset="77"/>
              </a:rPr>
              <a:t>modifier method</a:t>
            </a:r>
            <a:r>
              <a:rPr lang="en-US" sz="1200" b="0" i="0" dirty="0">
                <a:solidFill>
                  <a:srgbClr val="444444"/>
                </a:solidFill>
                <a:effectLst/>
                <a:latin typeface="PT Sans" panose="020B0503020203020204" pitchFamily="34" charset="77"/>
              </a:rPr>
              <a:t>.</a:t>
            </a:r>
          </a:p>
        </p:txBody>
      </p:sp>
    </p:spTree>
    <p:extLst>
      <p:ext uri="{BB962C8B-B14F-4D97-AF65-F5344CB8AC3E}">
        <p14:creationId xmlns:p14="http://schemas.microsoft.com/office/powerpoint/2010/main" val="310409849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dirty="0">
                <a:solidFill>
                  <a:srgbClr val="FFFFFF"/>
                </a:solidFill>
              </a:rPr>
              <a:t>Method Extractor</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55314115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dirty="0">
                <a:solidFill>
                  <a:srgbClr val="FFFFFF"/>
                </a:solidFill>
              </a:rPr>
              <a:t>Move Method</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219321824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9">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A69349-6269-3544-8E04-1985D6CECE33}"/>
              </a:ext>
            </a:extLst>
          </p:cNvPr>
          <p:cNvSpPr>
            <a:spLocks noGrp="1"/>
          </p:cNvSpPr>
          <p:nvPr>
            <p:ph type="ctrTitle"/>
          </p:nvPr>
        </p:nvSpPr>
        <p:spPr>
          <a:xfrm>
            <a:off x="1848465" y="3298722"/>
            <a:ext cx="8495070" cy="1784402"/>
          </a:xfrm>
        </p:spPr>
        <p:txBody>
          <a:bodyPr anchor="b">
            <a:normAutofit/>
          </a:bodyPr>
          <a:lstStyle/>
          <a:p>
            <a:r>
              <a:rPr lang="en-EG" dirty="0">
                <a:solidFill>
                  <a:srgbClr val="FFFFFF"/>
                </a:solidFill>
              </a:rPr>
              <a:t>Code Smells</a:t>
            </a:r>
          </a:p>
        </p:txBody>
      </p:sp>
      <p:sp>
        <p:nvSpPr>
          <p:cNvPr id="3" name="Subtitle 2">
            <a:extLst>
              <a:ext uri="{FF2B5EF4-FFF2-40B4-BE49-F238E27FC236}">
                <a16:creationId xmlns:a16="http://schemas.microsoft.com/office/drawing/2014/main" id="{A74F60AA-E13C-034D-9451-D05BC81E8F80}"/>
              </a:ext>
            </a:extLst>
          </p:cNvPr>
          <p:cNvSpPr>
            <a:spLocks noGrp="1"/>
          </p:cNvSpPr>
          <p:nvPr>
            <p:ph type="subTitle" idx="1"/>
          </p:nvPr>
        </p:nvSpPr>
        <p:spPr>
          <a:xfrm>
            <a:off x="1848465" y="5258851"/>
            <a:ext cx="8495070" cy="904005"/>
          </a:xfrm>
        </p:spPr>
        <p:txBody>
          <a:bodyPr>
            <a:normAutofit/>
          </a:bodyPr>
          <a:lstStyle/>
          <a:p>
            <a:r>
              <a:rPr lang="en-EG" dirty="0">
                <a:solidFill>
                  <a:srgbClr val="FFFFFF"/>
                </a:solidFill>
              </a:rPr>
              <a:t>Abdelhalim Badr</a:t>
            </a:r>
          </a:p>
          <a:p>
            <a:r>
              <a:rPr lang="en-EG" dirty="0">
                <a:solidFill>
                  <a:srgbClr val="FFFFFF"/>
                </a:solidFill>
              </a:rPr>
              <a:t>Tech – 23 </a:t>
            </a:r>
          </a:p>
        </p:txBody>
      </p:sp>
      <p:sp>
        <p:nvSpPr>
          <p:cNvPr id="62" name="Oval 61">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5" name="Graphic 54" descr="Code">
            <a:extLst>
              <a:ext uri="{FF2B5EF4-FFF2-40B4-BE49-F238E27FC236}">
                <a16:creationId xmlns:a16="http://schemas.microsoft.com/office/drawing/2014/main" id="{842F1154-143C-46D1-B15A-D6BCD900CC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val="23276559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643BE6C-86B7-4AB9-91E8-9B5DB45AC8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0"/>
            <a:ext cx="12188825" cy="42428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A69349-6269-3544-8E04-1985D6CECE33}"/>
              </a:ext>
            </a:extLst>
          </p:cNvPr>
          <p:cNvSpPr>
            <a:spLocks noGrp="1"/>
          </p:cNvSpPr>
          <p:nvPr>
            <p:ph type="ctrTitle"/>
          </p:nvPr>
        </p:nvSpPr>
        <p:spPr>
          <a:xfrm>
            <a:off x="1293026" y="713195"/>
            <a:ext cx="9605948" cy="922565"/>
          </a:xfrm>
        </p:spPr>
        <p:txBody>
          <a:bodyPr>
            <a:normAutofit/>
          </a:bodyPr>
          <a:lstStyle/>
          <a:p>
            <a:r>
              <a:rPr lang="en-EG" sz="5400" dirty="0">
                <a:solidFill>
                  <a:srgbClr val="FFFFFF"/>
                </a:solidFill>
              </a:rPr>
              <a:t>Agenda</a:t>
            </a:r>
          </a:p>
        </p:txBody>
      </p:sp>
      <p:sp>
        <p:nvSpPr>
          <p:cNvPr id="3" name="Subtitle 2">
            <a:extLst>
              <a:ext uri="{FF2B5EF4-FFF2-40B4-BE49-F238E27FC236}">
                <a16:creationId xmlns:a16="http://schemas.microsoft.com/office/drawing/2014/main" id="{A74F60AA-E13C-034D-9451-D05BC81E8F80}"/>
              </a:ext>
            </a:extLst>
          </p:cNvPr>
          <p:cNvSpPr>
            <a:spLocks noGrp="1"/>
          </p:cNvSpPr>
          <p:nvPr>
            <p:ph type="subTitle" idx="1"/>
          </p:nvPr>
        </p:nvSpPr>
        <p:spPr>
          <a:xfrm>
            <a:off x="4882700" y="2348955"/>
            <a:ext cx="2910020" cy="1698181"/>
          </a:xfrm>
        </p:spPr>
        <p:txBody>
          <a:bodyPr>
            <a:normAutofit fontScale="85000" lnSpcReduction="20000"/>
          </a:bodyPr>
          <a:lstStyle/>
          <a:p>
            <a:pPr marL="457200" indent="-457200" algn="l">
              <a:buFont typeface="Wingdings" pitchFamily="2" charset="2"/>
              <a:buChar char="q"/>
            </a:pPr>
            <a:r>
              <a:rPr lang="en-US" sz="1700" dirty="0">
                <a:solidFill>
                  <a:srgbClr val="FFFFFF"/>
                </a:solidFill>
              </a:rPr>
              <a:t>Middle Man</a:t>
            </a:r>
          </a:p>
          <a:p>
            <a:pPr marL="457200" indent="-457200" algn="l">
              <a:buFont typeface="Wingdings" pitchFamily="2" charset="2"/>
              <a:buChar char="q"/>
            </a:pPr>
            <a:r>
              <a:rPr lang="en-US" sz="1700" dirty="0">
                <a:solidFill>
                  <a:srgbClr val="FFFFFF"/>
                </a:solidFill>
              </a:rPr>
              <a:t>Signs and Symptoms</a:t>
            </a:r>
          </a:p>
          <a:p>
            <a:pPr marL="457200" indent="-457200" algn="l">
              <a:buFont typeface="Wingdings" pitchFamily="2" charset="2"/>
              <a:buChar char="q"/>
            </a:pPr>
            <a:r>
              <a:rPr lang="en-EG" sz="1700" dirty="0">
                <a:solidFill>
                  <a:srgbClr val="FFFFFF"/>
                </a:solidFill>
              </a:rPr>
              <a:t>Reasons of the Problem</a:t>
            </a:r>
          </a:p>
          <a:p>
            <a:pPr marL="457200" indent="-457200" algn="l">
              <a:buFont typeface="Wingdings" pitchFamily="2" charset="2"/>
              <a:buChar char="q"/>
            </a:pPr>
            <a:r>
              <a:rPr lang="en-EG" sz="1700" dirty="0">
                <a:solidFill>
                  <a:srgbClr val="FFFFFF"/>
                </a:solidFill>
              </a:rPr>
              <a:t>Treatment</a:t>
            </a:r>
          </a:p>
          <a:p>
            <a:pPr marL="457200" indent="-457200" algn="l">
              <a:buFont typeface="Wingdings" pitchFamily="2" charset="2"/>
              <a:buChar char="q"/>
            </a:pPr>
            <a:r>
              <a:rPr lang="en-EG" sz="1700" dirty="0">
                <a:solidFill>
                  <a:srgbClr val="FFFFFF"/>
                </a:solidFill>
              </a:rPr>
              <a:t>Gains</a:t>
            </a:r>
          </a:p>
          <a:p>
            <a:pPr marL="457200" indent="-457200" algn="l">
              <a:buFont typeface="Wingdings" pitchFamily="2" charset="2"/>
              <a:buChar char="q"/>
            </a:pPr>
            <a:r>
              <a:rPr lang="en-EG" sz="1700" dirty="0">
                <a:solidFill>
                  <a:srgbClr val="FFFFFF"/>
                </a:solidFill>
              </a:rPr>
              <a:t>Code Sample</a:t>
            </a:r>
          </a:p>
        </p:txBody>
      </p:sp>
      <p:pic>
        <p:nvPicPr>
          <p:cNvPr id="7" name="Graphic 6" descr="Check List">
            <a:extLst>
              <a:ext uri="{FF2B5EF4-FFF2-40B4-BE49-F238E27FC236}">
                <a16:creationId xmlns:a16="http://schemas.microsoft.com/office/drawing/2014/main" id="{04B90D0E-AA9C-4C35-B297-8E9F1EE3A7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6089" y="4805363"/>
            <a:ext cx="1179824" cy="1179824"/>
          </a:xfrm>
          <a:prstGeom prst="rect">
            <a:avLst/>
          </a:prstGeom>
        </p:spPr>
      </p:pic>
      <p:sp>
        <p:nvSpPr>
          <p:cNvPr id="6" name="Title 1">
            <a:extLst>
              <a:ext uri="{FF2B5EF4-FFF2-40B4-BE49-F238E27FC236}">
                <a16:creationId xmlns:a16="http://schemas.microsoft.com/office/drawing/2014/main" id="{014CA02A-E445-F040-B5DE-8DC2CF6EB827}"/>
              </a:ext>
            </a:extLst>
          </p:cNvPr>
          <p:cNvSpPr txBox="1">
            <a:spLocks/>
          </p:cNvSpPr>
          <p:nvPr/>
        </p:nvSpPr>
        <p:spPr>
          <a:xfrm>
            <a:off x="1191426" y="2783840"/>
            <a:ext cx="2130894" cy="41149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panose="020F0302020204030204"/>
                <a:ea typeface="+mj-ea"/>
                <a:cs typeface="+mj-cs"/>
              </a:rPr>
              <a:t>Couplers</a:t>
            </a:r>
            <a:endParaRPr kumimoji="0" lang="en-EG" sz="2000" b="0" i="0" u="none" strike="noStrike" kern="1200" cap="none" spc="0" normalizeH="0" baseline="0" noProof="0" dirty="0">
              <a:ln>
                <a:noFill/>
              </a:ln>
              <a:solidFill>
                <a:srgbClr val="FFFFFF"/>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315833857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123496" y="184314"/>
            <a:ext cx="8705194" cy="587127"/>
          </a:xfrm>
        </p:spPr>
        <p:txBody>
          <a:bodyPr>
            <a:normAutofit/>
          </a:bodyPr>
          <a:lstStyle/>
          <a:p>
            <a:r>
              <a:rPr lang="en-US" sz="2400" b="1" dirty="0"/>
              <a:t>6.4. Middle Man</a:t>
            </a:r>
            <a:endParaRPr lang="en-EG" sz="1300" dirty="0"/>
          </a:p>
        </p:txBody>
      </p:sp>
      <p:sp>
        <p:nvSpPr>
          <p:cNvPr id="3" name="Content Placeholder 2">
            <a:extLst>
              <a:ext uri="{FF2B5EF4-FFF2-40B4-BE49-F238E27FC236}">
                <a16:creationId xmlns:a16="http://schemas.microsoft.com/office/drawing/2014/main" id="{6AC25776-4EDC-DD4E-93E0-1AB309C90155}"/>
              </a:ext>
            </a:extLst>
          </p:cNvPr>
          <p:cNvSpPr>
            <a:spLocks noGrp="1"/>
          </p:cNvSpPr>
          <p:nvPr>
            <p:ph idx="1"/>
          </p:nvPr>
        </p:nvSpPr>
        <p:spPr>
          <a:xfrm>
            <a:off x="123497" y="771442"/>
            <a:ext cx="5733393" cy="5902244"/>
          </a:xfrm>
        </p:spPr>
        <p:txBody>
          <a:bodyPr>
            <a:normAutofit/>
          </a:bodyPr>
          <a:lstStyle/>
          <a:p>
            <a:r>
              <a:rPr lang="en-US" sz="1400" b="1" dirty="0"/>
              <a:t>Signs and Symptoms</a:t>
            </a:r>
          </a:p>
          <a:p>
            <a:pPr lvl="1"/>
            <a:r>
              <a:rPr lang="en-US" sz="1400" dirty="0"/>
              <a:t>If a class performs only one action, delegating work to another class, why does it exist at all?</a:t>
            </a:r>
          </a:p>
          <a:p>
            <a:pPr lvl="1"/>
            <a:endParaRPr lang="en-US" sz="1400" dirty="0"/>
          </a:p>
          <a:p>
            <a:pPr lvl="1"/>
            <a:endParaRPr lang="en-US" sz="1400" dirty="0"/>
          </a:p>
          <a:p>
            <a:r>
              <a:rPr lang="en-US" sz="1400" b="1" dirty="0"/>
              <a:t>Reasons for the Problem</a:t>
            </a:r>
          </a:p>
          <a:p>
            <a:pPr lvl="1"/>
            <a:r>
              <a:rPr lang="en-US" sz="1400" dirty="0"/>
              <a:t>This smell can be the result of overzealous elimination of Message Chains.</a:t>
            </a:r>
          </a:p>
          <a:p>
            <a:pPr lvl="1"/>
            <a:endParaRPr lang="en-US" sz="1400" dirty="0"/>
          </a:p>
          <a:p>
            <a:pPr lvl="1"/>
            <a:r>
              <a:rPr lang="en-US" sz="1400" dirty="0"/>
              <a:t>In other cases, it can be the result of the useful work of a class being gradually moved to other classes. The class remains as an empty shell that doesn’t do anything other than delegate....</a:t>
            </a:r>
          </a:p>
          <a:p>
            <a:r>
              <a:rPr lang="en-US" sz="1400" b="1" dirty="0"/>
              <a:t>Treatment</a:t>
            </a:r>
          </a:p>
          <a:p>
            <a:pPr lvl="1"/>
            <a:r>
              <a:rPr lang="en-US" sz="1400" dirty="0"/>
              <a:t>If most of a method’s classes delegate to another class, </a:t>
            </a:r>
            <a:r>
              <a:rPr lang="en-US" sz="1400" b="1" i="1" dirty="0"/>
              <a:t>Remove Middle Man </a:t>
            </a:r>
            <a:r>
              <a:rPr lang="en-US" sz="1400" dirty="0"/>
              <a:t>is in order.</a:t>
            </a:r>
          </a:p>
          <a:p>
            <a:pPr lvl="1"/>
            <a:endParaRPr lang="en-US" sz="1400" b="1" i="1" dirty="0"/>
          </a:p>
        </p:txBody>
      </p:sp>
      <p:sp>
        <p:nvSpPr>
          <p:cNvPr id="4" name="Content Placeholder 2">
            <a:extLst>
              <a:ext uri="{FF2B5EF4-FFF2-40B4-BE49-F238E27FC236}">
                <a16:creationId xmlns:a16="http://schemas.microsoft.com/office/drawing/2014/main" id="{54F3B8CD-9F76-3E48-8863-51BBEBED99E7}"/>
              </a:ext>
            </a:extLst>
          </p:cNvPr>
          <p:cNvSpPr txBox="1">
            <a:spLocks/>
          </p:cNvSpPr>
          <p:nvPr/>
        </p:nvSpPr>
        <p:spPr>
          <a:xfrm>
            <a:off x="5856890" y="771441"/>
            <a:ext cx="5657193" cy="53151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Payoff</a:t>
            </a:r>
          </a:p>
          <a:p>
            <a:pPr marL="685800" lvl="2">
              <a:spcBef>
                <a:spcPts val="1000"/>
              </a:spcBef>
            </a:pPr>
            <a:r>
              <a:rPr lang="en-US" sz="1800" dirty="0"/>
              <a:t>Less bulky code.</a:t>
            </a:r>
          </a:p>
          <a:p>
            <a:pPr marL="685800" lvl="2">
              <a:spcBef>
                <a:spcPts val="1000"/>
              </a:spcBef>
            </a:pPr>
            <a:r>
              <a:rPr lang="en-US" sz="1800" dirty="0"/>
              <a:t>.....</a:t>
            </a:r>
          </a:p>
          <a:p>
            <a:pPr marL="685800" lvl="2">
              <a:spcBef>
                <a:spcPts val="1000"/>
              </a:spcBef>
            </a:pPr>
            <a:endParaRPr lang="en-US" sz="1800" dirty="0"/>
          </a:p>
          <a:p>
            <a:r>
              <a:rPr lang="en-US" b="1" dirty="0"/>
              <a:t>When to Ignore</a:t>
            </a:r>
          </a:p>
          <a:p>
            <a:pPr marL="685800" lvl="2">
              <a:spcBef>
                <a:spcPts val="1000"/>
              </a:spcBef>
            </a:pPr>
            <a:r>
              <a:rPr lang="en-US" sz="1800" dirty="0"/>
              <a:t>Don’t delete middle man that have been created for a reason:</a:t>
            </a:r>
          </a:p>
          <a:p>
            <a:pPr marL="685800" lvl="2">
              <a:spcBef>
                <a:spcPts val="1000"/>
              </a:spcBef>
            </a:pPr>
            <a:endParaRPr lang="en-US" sz="1800" dirty="0"/>
          </a:p>
          <a:p>
            <a:pPr marL="685800" lvl="2">
              <a:spcBef>
                <a:spcPts val="1000"/>
              </a:spcBef>
            </a:pPr>
            <a:r>
              <a:rPr lang="en-US" sz="1800" dirty="0"/>
              <a:t>A middle man may have been added to avoid interclass dependencies.</a:t>
            </a:r>
          </a:p>
          <a:p>
            <a:pPr marL="685800" lvl="2">
              <a:spcBef>
                <a:spcPts val="1000"/>
              </a:spcBef>
            </a:pPr>
            <a:endParaRPr lang="en-US" sz="1800" dirty="0"/>
          </a:p>
          <a:p>
            <a:pPr marL="685800" lvl="2">
              <a:spcBef>
                <a:spcPts val="1000"/>
              </a:spcBef>
            </a:pPr>
            <a:r>
              <a:rPr lang="en-US" sz="1800" dirty="0"/>
              <a:t>Some design patterns create middle man on purpose (such as Proxy or Decorator).</a:t>
            </a:r>
          </a:p>
        </p:txBody>
      </p:sp>
    </p:spTree>
    <p:extLst>
      <p:ext uri="{BB962C8B-B14F-4D97-AF65-F5344CB8AC3E}">
        <p14:creationId xmlns:p14="http://schemas.microsoft.com/office/powerpoint/2010/main" val="201982919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dirty="0">
                <a:solidFill>
                  <a:srgbClr val="FFFFFF"/>
                </a:solidFill>
              </a:rPr>
              <a:t>Remove Middle Man</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423964144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9AF4F30-759B-7E47-B38D-557BFB3508A2}"/>
              </a:ext>
            </a:extLst>
          </p:cNvPr>
          <p:cNvSpPr txBox="1">
            <a:spLocks/>
          </p:cNvSpPr>
          <p:nvPr/>
        </p:nvSpPr>
        <p:spPr>
          <a:xfrm>
            <a:off x="190500" y="316569"/>
            <a:ext cx="2288627" cy="906627"/>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Moving Features between Objects</a:t>
            </a:r>
            <a:endParaRPr lang="en-EG" sz="1200" dirty="0"/>
          </a:p>
        </p:txBody>
      </p:sp>
      <p:sp>
        <p:nvSpPr>
          <p:cNvPr id="3" name="Title 1">
            <a:extLst>
              <a:ext uri="{FF2B5EF4-FFF2-40B4-BE49-F238E27FC236}">
                <a16:creationId xmlns:a16="http://schemas.microsoft.com/office/drawing/2014/main" id="{FFEB1D0F-66DA-9C4C-A6D8-FD8A900F4C83}"/>
              </a:ext>
            </a:extLst>
          </p:cNvPr>
          <p:cNvSpPr txBox="1">
            <a:spLocks/>
          </p:cNvSpPr>
          <p:nvPr/>
        </p:nvSpPr>
        <p:spPr>
          <a:xfrm>
            <a:off x="2970486" y="316569"/>
            <a:ext cx="1601513" cy="906627"/>
          </a:xfrm>
          <a:prstGeom prst="rect">
            <a:avLst/>
          </a:prstGeom>
          <a:solidFill>
            <a:schemeClr val="accent2">
              <a:lumMod val="20000"/>
              <a:lumOff val="80000"/>
            </a:schemeClr>
          </a:solidFill>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Remove Middle Man</a:t>
            </a:r>
          </a:p>
        </p:txBody>
      </p:sp>
      <p:sp>
        <p:nvSpPr>
          <p:cNvPr id="9" name="TextBox 8">
            <a:extLst>
              <a:ext uri="{FF2B5EF4-FFF2-40B4-BE49-F238E27FC236}">
                <a16:creationId xmlns:a16="http://schemas.microsoft.com/office/drawing/2014/main" id="{3652AFC7-8867-9841-8B0A-52AC7426C3C4}"/>
              </a:ext>
            </a:extLst>
          </p:cNvPr>
          <p:cNvSpPr txBox="1"/>
          <p:nvPr/>
        </p:nvSpPr>
        <p:spPr>
          <a:xfrm>
            <a:off x="190500" y="1757203"/>
            <a:ext cx="4381499" cy="2308324"/>
          </a:xfrm>
          <a:prstGeom prst="rect">
            <a:avLst/>
          </a:prstGeom>
          <a:noFill/>
        </p:spPr>
        <p:txBody>
          <a:bodyPr wrap="square">
            <a:spAutoFit/>
          </a:bodyPr>
          <a:lstStyle/>
          <a:p>
            <a:pPr algn="l"/>
            <a:r>
              <a:rPr lang="en-US" b="1" i="0" dirty="0">
                <a:solidFill>
                  <a:srgbClr val="444444"/>
                </a:solidFill>
                <a:effectLst/>
                <a:latin typeface="PT Sans" panose="020B0503020203020204" pitchFamily="34" charset="77"/>
              </a:rPr>
              <a:t>Problem</a:t>
            </a:r>
          </a:p>
          <a:p>
            <a:pPr algn="l"/>
            <a:r>
              <a:rPr lang="en-US" b="0" i="0" dirty="0">
                <a:solidFill>
                  <a:srgbClr val="444444"/>
                </a:solidFill>
                <a:effectLst/>
                <a:latin typeface="PT Sans" panose="020B0503020203020204" pitchFamily="34" charset="77"/>
              </a:rPr>
              <a:t>A class has too many methods that simply delegate to other objects.</a:t>
            </a:r>
          </a:p>
          <a:p>
            <a:pPr algn="l"/>
            <a:r>
              <a:rPr lang="en-US" b="1" i="0" dirty="0">
                <a:solidFill>
                  <a:srgbClr val="444444"/>
                </a:solidFill>
                <a:effectLst/>
                <a:latin typeface="PT Sans" panose="020B0503020203020204" pitchFamily="34" charset="77"/>
              </a:rPr>
              <a:t>Solution</a:t>
            </a:r>
          </a:p>
          <a:p>
            <a:pPr algn="l"/>
            <a:r>
              <a:rPr lang="en-US" b="0" i="0" dirty="0">
                <a:solidFill>
                  <a:srgbClr val="444444"/>
                </a:solidFill>
                <a:effectLst/>
                <a:latin typeface="PT Sans" panose="020B0503020203020204" pitchFamily="34" charset="77"/>
              </a:rPr>
              <a:t>Delete these methods and force the client to call the end methods directly.</a:t>
            </a:r>
          </a:p>
          <a:p>
            <a:pPr algn="l"/>
            <a:br>
              <a:rPr lang="en-US" b="0" i="0" dirty="0">
                <a:solidFill>
                  <a:srgbClr val="444444"/>
                </a:solidFill>
                <a:effectLst/>
                <a:latin typeface="PT Sans" panose="020B0503020203020204" pitchFamily="34" charset="77"/>
              </a:rPr>
            </a:br>
            <a:endParaRPr lang="en-US" b="0" i="0" dirty="0">
              <a:solidFill>
                <a:srgbClr val="444444"/>
              </a:solidFill>
              <a:effectLst/>
              <a:latin typeface="PT Sans" panose="020B0503020203020204" pitchFamily="34" charset="77"/>
            </a:endParaRPr>
          </a:p>
        </p:txBody>
      </p:sp>
      <p:pic>
        <p:nvPicPr>
          <p:cNvPr id="5" name="Picture 4">
            <a:extLst>
              <a:ext uri="{FF2B5EF4-FFF2-40B4-BE49-F238E27FC236}">
                <a16:creationId xmlns:a16="http://schemas.microsoft.com/office/drawing/2014/main" id="{5620DCA3-6FC9-FB41-A87F-F7526B382C20}"/>
              </a:ext>
            </a:extLst>
          </p:cNvPr>
          <p:cNvPicPr>
            <a:picLocks noChangeAspect="1"/>
          </p:cNvPicPr>
          <p:nvPr/>
        </p:nvPicPr>
        <p:blipFill>
          <a:blip r:embed="rId2"/>
          <a:stretch>
            <a:fillRect/>
          </a:stretch>
        </p:blipFill>
        <p:spPr>
          <a:xfrm>
            <a:off x="0" y="3793805"/>
            <a:ext cx="4623864" cy="2308325"/>
          </a:xfrm>
          <a:prstGeom prst="rect">
            <a:avLst/>
          </a:prstGeom>
        </p:spPr>
      </p:pic>
      <p:sp>
        <p:nvSpPr>
          <p:cNvPr id="11" name="TextBox 10">
            <a:extLst>
              <a:ext uri="{FF2B5EF4-FFF2-40B4-BE49-F238E27FC236}">
                <a16:creationId xmlns:a16="http://schemas.microsoft.com/office/drawing/2014/main" id="{214AA22E-E92F-FA40-B969-A5E7F240C527}"/>
              </a:ext>
            </a:extLst>
          </p:cNvPr>
          <p:cNvSpPr txBox="1"/>
          <p:nvPr/>
        </p:nvSpPr>
        <p:spPr>
          <a:xfrm>
            <a:off x="5115223" y="769882"/>
            <a:ext cx="6138040" cy="5078313"/>
          </a:xfrm>
          <a:prstGeom prst="rect">
            <a:avLst/>
          </a:prstGeom>
          <a:noFill/>
        </p:spPr>
        <p:txBody>
          <a:bodyPr wrap="square">
            <a:spAutoFit/>
          </a:bodyPr>
          <a:lstStyle/>
          <a:p>
            <a:pPr algn="l"/>
            <a:r>
              <a:rPr lang="en-US" b="1" i="0" dirty="0">
                <a:solidFill>
                  <a:srgbClr val="444444"/>
                </a:solidFill>
                <a:effectLst/>
                <a:latin typeface="PT Sans" panose="020B0503020203020204" pitchFamily="34" charset="77"/>
              </a:rPr>
              <a:t>Why Refactor</a:t>
            </a:r>
          </a:p>
          <a:p>
            <a:pPr algn="l"/>
            <a:r>
              <a:rPr lang="en-US" b="0" i="0" dirty="0">
                <a:solidFill>
                  <a:srgbClr val="444444"/>
                </a:solidFill>
                <a:effectLst/>
                <a:latin typeface="PT Sans" panose="020B0503020203020204" pitchFamily="34" charset="77"/>
              </a:rPr>
              <a:t>To describe this technique, we’ll use the terms from </a:t>
            </a:r>
            <a:r>
              <a:rPr lang="en-US" b="1" i="0" u="none" strike="noStrike" dirty="0">
                <a:solidFill>
                  <a:srgbClr val="444444"/>
                </a:solidFill>
                <a:effectLst/>
                <a:latin typeface="PT Sans" panose="020B0503020203020204" pitchFamily="34" charset="77"/>
                <a:hlinkClick r:id="rId3"/>
              </a:rPr>
              <a:t>Hide Delegate</a:t>
            </a:r>
            <a:r>
              <a:rPr lang="en-US" b="0" i="0" dirty="0">
                <a:solidFill>
                  <a:srgbClr val="444444"/>
                </a:solidFill>
                <a:effectLst/>
                <a:latin typeface="PT Sans" panose="020B0503020203020204" pitchFamily="34" charset="77"/>
              </a:rPr>
              <a:t>, which are:</a:t>
            </a:r>
          </a:p>
          <a:p>
            <a:pPr algn="l">
              <a:buFont typeface="Arial" panose="020B0604020202020204" pitchFamily="34" charset="0"/>
              <a:buChar char="•"/>
            </a:pPr>
            <a:r>
              <a:rPr lang="en-US" b="0" i="1" dirty="0">
                <a:solidFill>
                  <a:srgbClr val="444444"/>
                </a:solidFill>
                <a:effectLst/>
                <a:latin typeface="PT Sans" panose="020B0503020203020204" pitchFamily="34" charset="77"/>
              </a:rPr>
              <a:t>Server</a:t>
            </a:r>
            <a:r>
              <a:rPr lang="en-US" b="0" i="0" dirty="0">
                <a:solidFill>
                  <a:srgbClr val="444444"/>
                </a:solidFill>
                <a:effectLst/>
                <a:latin typeface="PT Sans" panose="020B0503020203020204" pitchFamily="34" charset="77"/>
              </a:rPr>
              <a:t> is the object to which the client has direct access.</a:t>
            </a:r>
          </a:p>
          <a:p>
            <a:pPr algn="l">
              <a:buFont typeface="Arial" panose="020B0604020202020204" pitchFamily="34" charset="0"/>
              <a:buChar char="•"/>
            </a:pPr>
            <a:r>
              <a:rPr lang="en-US" b="0" i="1" dirty="0">
                <a:solidFill>
                  <a:srgbClr val="444444"/>
                </a:solidFill>
                <a:effectLst/>
                <a:latin typeface="PT Sans" panose="020B0503020203020204" pitchFamily="34" charset="77"/>
              </a:rPr>
              <a:t>Delegate</a:t>
            </a:r>
            <a:r>
              <a:rPr lang="en-US" b="0" i="0" dirty="0">
                <a:solidFill>
                  <a:srgbClr val="444444"/>
                </a:solidFill>
                <a:effectLst/>
                <a:latin typeface="PT Sans" panose="020B0503020203020204" pitchFamily="34" charset="77"/>
              </a:rPr>
              <a:t> is the end object that contains the functionality needed by the client.</a:t>
            </a:r>
          </a:p>
          <a:p>
            <a:pPr algn="l"/>
            <a:r>
              <a:rPr lang="en-US" b="0" i="0" dirty="0">
                <a:solidFill>
                  <a:srgbClr val="444444"/>
                </a:solidFill>
                <a:effectLst/>
                <a:latin typeface="PT Sans" panose="020B0503020203020204" pitchFamily="34" charset="77"/>
              </a:rPr>
              <a:t>There are two types of problems:</a:t>
            </a:r>
          </a:p>
          <a:p>
            <a:pPr algn="l">
              <a:buFont typeface="+mj-lt"/>
              <a:buAutoNum type="arabicPeriod"/>
            </a:pPr>
            <a:r>
              <a:rPr lang="en-US" b="0" i="0" dirty="0">
                <a:solidFill>
                  <a:srgbClr val="444444"/>
                </a:solidFill>
                <a:effectLst/>
                <a:latin typeface="PT Sans" panose="020B0503020203020204" pitchFamily="34" charset="77"/>
              </a:rPr>
              <a:t>The </a:t>
            </a:r>
            <a:r>
              <a:rPr lang="en-US" b="0" i="1" dirty="0">
                <a:solidFill>
                  <a:srgbClr val="444444"/>
                </a:solidFill>
                <a:effectLst/>
                <a:latin typeface="PT Sans" panose="020B0503020203020204" pitchFamily="34" charset="77"/>
              </a:rPr>
              <a:t>server-class</a:t>
            </a:r>
            <a:r>
              <a:rPr lang="en-US" b="0" i="0" dirty="0">
                <a:solidFill>
                  <a:srgbClr val="444444"/>
                </a:solidFill>
                <a:effectLst/>
                <a:latin typeface="PT Sans" panose="020B0503020203020204" pitchFamily="34" charset="77"/>
              </a:rPr>
              <a:t> doesn’t do anything itself and simply creates needless complexity. In this case, give thought to whether this class is needed at all.</a:t>
            </a:r>
          </a:p>
          <a:p>
            <a:pPr algn="l">
              <a:buFont typeface="+mj-lt"/>
              <a:buAutoNum type="arabicPeriod"/>
            </a:pPr>
            <a:r>
              <a:rPr lang="en-US" b="0" i="0" dirty="0">
                <a:solidFill>
                  <a:srgbClr val="444444"/>
                </a:solidFill>
                <a:effectLst/>
                <a:latin typeface="PT Sans" panose="020B0503020203020204" pitchFamily="34" charset="77"/>
              </a:rPr>
              <a:t>Every time a new feature is added to the </a:t>
            </a:r>
            <a:r>
              <a:rPr lang="en-US" b="0" i="1" dirty="0">
                <a:solidFill>
                  <a:srgbClr val="444444"/>
                </a:solidFill>
                <a:effectLst/>
                <a:latin typeface="PT Sans" panose="020B0503020203020204" pitchFamily="34" charset="77"/>
              </a:rPr>
              <a:t>delegate</a:t>
            </a:r>
            <a:r>
              <a:rPr lang="en-US" b="0" i="0" dirty="0">
                <a:solidFill>
                  <a:srgbClr val="444444"/>
                </a:solidFill>
                <a:effectLst/>
                <a:latin typeface="PT Sans" panose="020B0503020203020204" pitchFamily="34" charset="77"/>
              </a:rPr>
              <a:t>, you need to create a delegating method for it in the </a:t>
            </a:r>
            <a:r>
              <a:rPr lang="en-US" b="0" i="1" dirty="0">
                <a:solidFill>
                  <a:srgbClr val="444444"/>
                </a:solidFill>
                <a:effectLst/>
                <a:latin typeface="PT Sans" panose="020B0503020203020204" pitchFamily="34" charset="77"/>
              </a:rPr>
              <a:t>server-class</a:t>
            </a:r>
            <a:r>
              <a:rPr lang="en-US" b="0" i="0" dirty="0">
                <a:solidFill>
                  <a:srgbClr val="444444"/>
                </a:solidFill>
                <a:effectLst/>
                <a:latin typeface="PT Sans" panose="020B0503020203020204" pitchFamily="34" charset="77"/>
              </a:rPr>
              <a:t>. If a lot of changes are made, this will be rather tiresome.</a:t>
            </a:r>
          </a:p>
          <a:p>
            <a:pPr algn="l"/>
            <a:r>
              <a:rPr lang="en-US" b="1" i="0" dirty="0">
                <a:solidFill>
                  <a:srgbClr val="444444"/>
                </a:solidFill>
                <a:effectLst/>
                <a:latin typeface="PT Sans" panose="020B0503020203020204" pitchFamily="34" charset="77"/>
              </a:rPr>
              <a:t>How to Refactor</a:t>
            </a:r>
          </a:p>
          <a:p>
            <a:pPr algn="l">
              <a:buFont typeface="+mj-lt"/>
              <a:buAutoNum type="arabicPeriod"/>
            </a:pPr>
            <a:r>
              <a:rPr lang="en-US" b="0" i="0" dirty="0">
                <a:solidFill>
                  <a:srgbClr val="444444"/>
                </a:solidFill>
                <a:effectLst/>
                <a:latin typeface="PT Sans" panose="020B0503020203020204" pitchFamily="34" charset="77"/>
              </a:rPr>
              <a:t>Create a getter for accessing the </a:t>
            </a:r>
            <a:r>
              <a:rPr lang="en-US" b="0" i="1" dirty="0">
                <a:solidFill>
                  <a:srgbClr val="444444"/>
                </a:solidFill>
                <a:effectLst/>
                <a:latin typeface="PT Sans" panose="020B0503020203020204" pitchFamily="34" charset="77"/>
              </a:rPr>
              <a:t>delegate-class</a:t>
            </a:r>
            <a:r>
              <a:rPr lang="en-US" b="0" i="0" dirty="0">
                <a:solidFill>
                  <a:srgbClr val="444444"/>
                </a:solidFill>
                <a:effectLst/>
                <a:latin typeface="PT Sans" panose="020B0503020203020204" pitchFamily="34" charset="77"/>
              </a:rPr>
              <a:t> object from the </a:t>
            </a:r>
            <a:r>
              <a:rPr lang="en-US" b="0" i="1" dirty="0">
                <a:solidFill>
                  <a:srgbClr val="444444"/>
                </a:solidFill>
                <a:effectLst/>
                <a:latin typeface="PT Sans" panose="020B0503020203020204" pitchFamily="34" charset="77"/>
              </a:rPr>
              <a:t>server-class</a:t>
            </a:r>
            <a:r>
              <a:rPr lang="en-US" b="0" i="0" dirty="0">
                <a:solidFill>
                  <a:srgbClr val="444444"/>
                </a:solidFill>
                <a:effectLst/>
                <a:latin typeface="PT Sans" panose="020B0503020203020204" pitchFamily="34" charset="77"/>
              </a:rPr>
              <a:t> object.</a:t>
            </a:r>
          </a:p>
          <a:p>
            <a:pPr algn="l">
              <a:buFont typeface="+mj-lt"/>
              <a:buAutoNum type="arabicPeriod"/>
            </a:pPr>
            <a:r>
              <a:rPr lang="en-US" b="0" i="0" dirty="0">
                <a:solidFill>
                  <a:srgbClr val="444444"/>
                </a:solidFill>
                <a:effectLst/>
                <a:latin typeface="PT Sans" panose="020B0503020203020204" pitchFamily="34" charset="77"/>
              </a:rPr>
              <a:t>Replace calls to delegating methods in the </a:t>
            </a:r>
            <a:r>
              <a:rPr lang="en-US" b="0" i="1" dirty="0">
                <a:solidFill>
                  <a:srgbClr val="444444"/>
                </a:solidFill>
                <a:effectLst/>
                <a:latin typeface="PT Sans" panose="020B0503020203020204" pitchFamily="34" charset="77"/>
              </a:rPr>
              <a:t>server-class</a:t>
            </a:r>
            <a:r>
              <a:rPr lang="en-US" b="0" i="0" dirty="0">
                <a:solidFill>
                  <a:srgbClr val="444444"/>
                </a:solidFill>
                <a:effectLst/>
                <a:latin typeface="PT Sans" panose="020B0503020203020204" pitchFamily="34" charset="77"/>
              </a:rPr>
              <a:t> with direct calls for methods in the </a:t>
            </a:r>
            <a:r>
              <a:rPr lang="en-US" b="0" i="1" dirty="0">
                <a:solidFill>
                  <a:srgbClr val="444444"/>
                </a:solidFill>
                <a:effectLst/>
                <a:latin typeface="PT Sans" panose="020B0503020203020204" pitchFamily="34" charset="77"/>
              </a:rPr>
              <a:t>delegate-class</a:t>
            </a:r>
            <a:r>
              <a:rPr lang="en-US" b="0" i="0" dirty="0">
                <a:solidFill>
                  <a:srgbClr val="444444"/>
                </a:solidFill>
                <a:effectLst/>
                <a:latin typeface="PT Sans" panose="020B0503020203020204" pitchFamily="34" charset="77"/>
              </a:rPr>
              <a:t>.</a:t>
            </a:r>
          </a:p>
        </p:txBody>
      </p:sp>
    </p:spTree>
    <p:extLst>
      <p:ext uri="{BB962C8B-B14F-4D97-AF65-F5344CB8AC3E}">
        <p14:creationId xmlns:p14="http://schemas.microsoft.com/office/powerpoint/2010/main" val="225201532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9">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A69349-6269-3544-8E04-1985D6CECE33}"/>
              </a:ext>
            </a:extLst>
          </p:cNvPr>
          <p:cNvSpPr>
            <a:spLocks noGrp="1"/>
          </p:cNvSpPr>
          <p:nvPr>
            <p:ph type="ctrTitle"/>
          </p:nvPr>
        </p:nvSpPr>
        <p:spPr>
          <a:xfrm>
            <a:off x="1848465" y="3298722"/>
            <a:ext cx="8495070" cy="1784402"/>
          </a:xfrm>
        </p:spPr>
        <p:txBody>
          <a:bodyPr anchor="b">
            <a:normAutofit/>
          </a:bodyPr>
          <a:lstStyle/>
          <a:p>
            <a:r>
              <a:rPr lang="en-EG" dirty="0">
                <a:solidFill>
                  <a:srgbClr val="FFFFFF"/>
                </a:solidFill>
              </a:rPr>
              <a:t>Code Smells</a:t>
            </a:r>
          </a:p>
        </p:txBody>
      </p:sp>
      <p:sp>
        <p:nvSpPr>
          <p:cNvPr id="3" name="Subtitle 2">
            <a:extLst>
              <a:ext uri="{FF2B5EF4-FFF2-40B4-BE49-F238E27FC236}">
                <a16:creationId xmlns:a16="http://schemas.microsoft.com/office/drawing/2014/main" id="{A74F60AA-E13C-034D-9451-D05BC81E8F80}"/>
              </a:ext>
            </a:extLst>
          </p:cNvPr>
          <p:cNvSpPr>
            <a:spLocks noGrp="1"/>
          </p:cNvSpPr>
          <p:nvPr>
            <p:ph type="subTitle" idx="1"/>
          </p:nvPr>
        </p:nvSpPr>
        <p:spPr>
          <a:xfrm>
            <a:off x="1848465" y="5258851"/>
            <a:ext cx="8495070" cy="904005"/>
          </a:xfrm>
        </p:spPr>
        <p:txBody>
          <a:bodyPr>
            <a:normAutofit/>
          </a:bodyPr>
          <a:lstStyle/>
          <a:p>
            <a:r>
              <a:rPr lang="en-EG" dirty="0">
                <a:solidFill>
                  <a:srgbClr val="FFFFFF"/>
                </a:solidFill>
              </a:rPr>
              <a:t>Abdelhalim Badr</a:t>
            </a:r>
          </a:p>
          <a:p>
            <a:r>
              <a:rPr lang="en-EG" dirty="0">
                <a:solidFill>
                  <a:srgbClr val="FFFFFF"/>
                </a:solidFill>
              </a:rPr>
              <a:t>Tech – 24 </a:t>
            </a:r>
          </a:p>
        </p:txBody>
      </p:sp>
      <p:sp>
        <p:nvSpPr>
          <p:cNvPr id="62" name="Oval 61">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5" name="Graphic 54" descr="Code">
            <a:extLst>
              <a:ext uri="{FF2B5EF4-FFF2-40B4-BE49-F238E27FC236}">
                <a16:creationId xmlns:a16="http://schemas.microsoft.com/office/drawing/2014/main" id="{842F1154-143C-46D1-B15A-D6BCD900CC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val="190499991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643BE6C-86B7-4AB9-91E8-9B5DB45AC8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0"/>
            <a:ext cx="12188825" cy="42428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A69349-6269-3544-8E04-1985D6CECE33}"/>
              </a:ext>
            </a:extLst>
          </p:cNvPr>
          <p:cNvSpPr>
            <a:spLocks noGrp="1"/>
          </p:cNvSpPr>
          <p:nvPr>
            <p:ph type="ctrTitle"/>
          </p:nvPr>
        </p:nvSpPr>
        <p:spPr>
          <a:xfrm>
            <a:off x="1293026" y="713195"/>
            <a:ext cx="9605948" cy="922565"/>
          </a:xfrm>
        </p:spPr>
        <p:txBody>
          <a:bodyPr>
            <a:normAutofit/>
          </a:bodyPr>
          <a:lstStyle/>
          <a:p>
            <a:r>
              <a:rPr lang="en-EG" sz="5400" dirty="0">
                <a:solidFill>
                  <a:srgbClr val="FFFFFF"/>
                </a:solidFill>
              </a:rPr>
              <a:t>Agenda</a:t>
            </a:r>
          </a:p>
        </p:txBody>
      </p:sp>
      <p:sp>
        <p:nvSpPr>
          <p:cNvPr id="3" name="Subtitle 2">
            <a:extLst>
              <a:ext uri="{FF2B5EF4-FFF2-40B4-BE49-F238E27FC236}">
                <a16:creationId xmlns:a16="http://schemas.microsoft.com/office/drawing/2014/main" id="{A74F60AA-E13C-034D-9451-D05BC81E8F80}"/>
              </a:ext>
            </a:extLst>
          </p:cNvPr>
          <p:cNvSpPr>
            <a:spLocks noGrp="1"/>
          </p:cNvSpPr>
          <p:nvPr>
            <p:ph type="subTitle" idx="1"/>
          </p:nvPr>
        </p:nvSpPr>
        <p:spPr>
          <a:xfrm>
            <a:off x="4882700" y="2348955"/>
            <a:ext cx="2910020" cy="1698181"/>
          </a:xfrm>
        </p:spPr>
        <p:txBody>
          <a:bodyPr>
            <a:normAutofit fontScale="85000" lnSpcReduction="20000"/>
          </a:bodyPr>
          <a:lstStyle/>
          <a:p>
            <a:pPr marL="457200" indent="-457200" algn="l">
              <a:buFont typeface="Wingdings" pitchFamily="2" charset="2"/>
              <a:buChar char="q"/>
            </a:pPr>
            <a:r>
              <a:rPr lang="en-US" sz="1700" dirty="0">
                <a:solidFill>
                  <a:srgbClr val="FFFFFF"/>
                </a:solidFill>
              </a:rPr>
              <a:t>Incomplete Library Class</a:t>
            </a:r>
          </a:p>
          <a:p>
            <a:pPr marL="457200" indent="-457200" algn="l">
              <a:buFont typeface="Wingdings" pitchFamily="2" charset="2"/>
              <a:buChar char="q"/>
            </a:pPr>
            <a:r>
              <a:rPr lang="en-US" sz="1700" dirty="0">
                <a:solidFill>
                  <a:srgbClr val="FFFFFF"/>
                </a:solidFill>
              </a:rPr>
              <a:t>Signs and Symptoms</a:t>
            </a:r>
          </a:p>
          <a:p>
            <a:pPr marL="457200" indent="-457200" algn="l">
              <a:buFont typeface="Wingdings" pitchFamily="2" charset="2"/>
              <a:buChar char="q"/>
            </a:pPr>
            <a:r>
              <a:rPr lang="en-EG" sz="1700" dirty="0">
                <a:solidFill>
                  <a:srgbClr val="FFFFFF"/>
                </a:solidFill>
              </a:rPr>
              <a:t>Reasons of the Problem</a:t>
            </a:r>
          </a:p>
          <a:p>
            <a:pPr marL="457200" indent="-457200" algn="l">
              <a:buFont typeface="Wingdings" pitchFamily="2" charset="2"/>
              <a:buChar char="q"/>
            </a:pPr>
            <a:r>
              <a:rPr lang="en-EG" sz="1700" dirty="0">
                <a:solidFill>
                  <a:srgbClr val="FFFFFF"/>
                </a:solidFill>
              </a:rPr>
              <a:t>Treatment</a:t>
            </a:r>
          </a:p>
          <a:p>
            <a:pPr marL="457200" indent="-457200" algn="l">
              <a:buFont typeface="Wingdings" pitchFamily="2" charset="2"/>
              <a:buChar char="q"/>
            </a:pPr>
            <a:r>
              <a:rPr lang="en-EG" sz="1700" dirty="0">
                <a:solidFill>
                  <a:srgbClr val="FFFFFF"/>
                </a:solidFill>
              </a:rPr>
              <a:t>Gains</a:t>
            </a:r>
          </a:p>
          <a:p>
            <a:pPr marL="457200" indent="-457200" algn="l">
              <a:buFont typeface="Wingdings" pitchFamily="2" charset="2"/>
              <a:buChar char="q"/>
            </a:pPr>
            <a:r>
              <a:rPr lang="en-EG" sz="1700" dirty="0">
                <a:solidFill>
                  <a:srgbClr val="FFFFFF"/>
                </a:solidFill>
              </a:rPr>
              <a:t>Code Sample</a:t>
            </a:r>
          </a:p>
        </p:txBody>
      </p:sp>
      <p:pic>
        <p:nvPicPr>
          <p:cNvPr id="7" name="Graphic 6" descr="Check List">
            <a:extLst>
              <a:ext uri="{FF2B5EF4-FFF2-40B4-BE49-F238E27FC236}">
                <a16:creationId xmlns:a16="http://schemas.microsoft.com/office/drawing/2014/main" id="{04B90D0E-AA9C-4C35-B297-8E9F1EE3A7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6089" y="4805363"/>
            <a:ext cx="1179824" cy="1179824"/>
          </a:xfrm>
          <a:prstGeom prst="rect">
            <a:avLst/>
          </a:prstGeom>
        </p:spPr>
      </p:pic>
      <p:sp>
        <p:nvSpPr>
          <p:cNvPr id="6" name="Title 1">
            <a:extLst>
              <a:ext uri="{FF2B5EF4-FFF2-40B4-BE49-F238E27FC236}">
                <a16:creationId xmlns:a16="http://schemas.microsoft.com/office/drawing/2014/main" id="{014CA02A-E445-F040-B5DE-8DC2CF6EB827}"/>
              </a:ext>
            </a:extLst>
          </p:cNvPr>
          <p:cNvSpPr txBox="1">
            <a:spLocks/>
          </p:cNvSpPr>
          <p:nvPr/>
        </p:nvSpPr>
        <p:spPr>
          <a:xfrm>
            <a:off x="1191426" y="2783840"/>
            <a:ext cx="2130894" cy="41149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panose="020F0302020204030204"/>
                <a:ea typeface="+mj-ea"/>
                <a:cs typeface="+mj-cs"/>
              </a:rPr>
              <a:t>Others</a:t>
            </a:r>
            <a:endParaRPr kumimoji="0" lang="en-EG" sz="2000" b="0" i="0" u="none" strike="noStrike" kern="1200" cap="none" spc="0" normalizeH="0" baseline="0" noProof="0" dirty="0">
              <a:ln>
                <a:noFill/>
              </a:ln>
              <a:solidFill>
                <a:srgbClr val="FFFFFF"/>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258749772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123496" y="184314"/>
            <a:ext cx="8705194" cy="587127"/>
          </a:xfrm>
        </p:spPr>
        <p:txBody>
          <a:bodyPr>
            <a:normAutofit/>
          </a:bodyPr>
          <a:lstStyle/>
          <a:p>
            <a:r>
              <a:rPr lang="en-US" sz="2400" b="1" dirty="0"/>
              <a:t>7.1. Incomplete Library Class</a:t>
            </a:r>
            <a:endParaRPr lang="en-EG" sz="1300" dirty="0"/>
          </a:p>
        </p:txBody>
      </p:sp>
      <p:sp>
        <p:nvSpPr>
          <p:cNvPr id="3" name="Content Placeholder 2">
            <a:extLst>
              <a:ext uri="{FF2B5EF4-FFF2-40B4-BE49-F238E27FC236}">
                <a16:creationId xmlns:a16="http://schemas.microsoft.com/office/drawing/2014/main" id="{6AC25776-4EDC-DD4E-93E0-1AB309C90155}"/>
              </a:ext>
            </a:extLst>
          </p:cNvPr>
          <p:cNvSpPr>
            <a:spLocks noGrp="1"/>
          </p:cNvSpPr>
          <p:nvPr>
            <p:ph idx="1"/>
          </p:nvPr>
        </p:nvSpPr>
        <p:spPr>
          <a:xfrm>
            <a:off x="123497" y="771442"/>
            <a:ext cx="5733393" cy="5902244"/>
          </a:xfrm>
        </p:spPr>
        <p:txBody>
          <a:bodyPr>
            <a:normAutofit/>
          </a:bodyPr>
          <a:lstStyle/>
          <a:p>
            <a:r>
              <a:rPr lang="en-US" sz="1400" b="1" dirty="0"/>
              <a:t>Signs and Symptoms</a:t>
            </a:r>
          </a:p>
          <a:p>
            <a:pPr lvl="1"/>
            <a:r>
              <a:rPr lang="en-US" sz="1400" dirty="0"/>
              <a:t>Sooner or later, libraries stop meeting user needs. The only solution to the problem—changing the library—is often impossible since the library is read-only.</a:t>
            </a:r>
          </a:p>
          <a:p>
            <a:pPr lvl="1"/>
            <a:endParaRPr lang="en-US" sz="1400" dirty="0"/>
          </a:p>
          <a:p>
            <a:r>
              <a:rPr lang="en-US" sz="1400" b="1" dirty="0"/>
              <a:t>Reasons for the Problem</a:t>
            </a:r>
          </a:p>
          <a:p>
            <a:pPr lvl="1"/>
            <a:r>
              <a:rPr lang="en-US" sz="1400" dirty="0"/>
              <a:t>The author of the library hasn’t provided the features you need or has refused to implement them.....</a:t>
            </a:r>
          </a:p>
          <a:p>
            <a:r>
              <a:rPr lang="en-US" sz="1400" b="1" dirty="0"/>
              <a:t>Treatment</a:t>
            </a:r>
          </a:p>
          <a:p>
            <a:pPr lvl="1"/>
            <a:r>
              <a:rPr lang="en-US" sz="1400" dirty="0"/>
              <a:t>To introduce a few methods to a library class, use </a:t>
            </a:r>
            <a:r>
              <a:rPr lang="en-US" sz="1400" b="1" i="1" dirty="0"/>
              <a:t>Introduce Foreign Method</a:t>
            </a:r>
            <a:r>
              <a:rPr lang="en-US" sz="1400" dirty="0"/>
              <a:t>.</a:t>
            </a:r>
          </a:p>
          <a:p>
            <a:pPr lvl="1"/>
            <a:endParaRPr lang="en-US" sz="1400" dirty="0"/>
          </a:p>
          <a:p>
            <a:pPr lvl="1"/>
            <a:r>
              <a:rPr lang="en-US" sz="1400" dirty="0"/>
              <a:t>For big changes in a class library, use </a:t>
            </a:r>
            <a:r>
              <a:rPr lang="en-US" sz="1400" b="1" i="1" dirty="0"/>
              <a:t>Introduce Local Extension</a:t>
            </a:r>
            <a:r>
              <a:rPr lang="en-US" sz="1400" dirty="0"/>
              <a:t>..</a:t>
            </a:r>
          </a:p>
          <a:p>
            <a:pPr lvl="1"/>
            <a:endParaRPr lang="en-US" sz="1400" b="1" i="1" dirty="0"/>
          </a:p>
        </p:txBody>
      </p:sp>
      <p:sp>
        <p:nvSpPr>
          <p:cNvPr id="4" name="Content Placeholder 2">
            <a:extLst>
              <a:ext uri="{FF2B5EF4-FFF2-40B4-BE49-F238E27FC236}">
                <a16:creationId xmlns:a16="http://schemas.microsoft.com/office/drawing/2014/main" id="{54F3B8CD-9F76-3E48-8863-51BBEBED99E7}"/>
              </a:ext>
            </a:extLst>
          </p:cNvPr>
          <p:cNvSpPr txBox="1">
            <a:spLocks/>
          </p:cNvSpPr>
          <p:nvPr/>
        </p:nvSpPr>
        <p:spPr>
          <a:xfrm>
            <a:off x="5856890" y="771441"/>
            <a:ext cx="5657193" cy="53151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Payoff</a:t>
            </a:r>
          </a:p>
          <a:p>
            <a:pPr marL="685800" lvl="2">
              <a:spcBef>
                <a:spcPts val="1000"/>
              </a:spcBef>
            </a:pPr>
            <a:r>
              <a:rPr lang="en-US" sz="1800" dirty="0"/>
              <a:t>Reduces code duplication (instead of creating your own library from scratch, you can still piggy-back off an existing one).</a:t>
            </a:r>
          </a:p>
          <a:p>
            <a:r>
              <a:rPr lang="en-US" b="1" dirty="0"/>
              <a:t>When to Ignore</a:t>
            </a:r>
          </a:p>
          <a:p>
            <a:pPr marL="685800" lvl="2">
              <a:spcBef>
                <a:spcPts val="1000"/>
              </a:spcBef>
            </a:pPr>
            <a:r>
              <a:rPr lang="en-US" sz="1800" dirty="0"/>
              <a:t>Extending a library can generate additional work if the changes to the library involve changes in code.</a:t>
            </a:r>
          </a:p>
        </p:txBody>
      </p:sp>
    </p:spTree>
    <p:extLst>
      <p:ext uri="{BB962C8B-B14F-4D97-AF65-F5344CB8AC3E}">
        <p14:creationId xmlns:p14="http://schemas.microsoft.com/office/powerpoint/2010/main" val="841847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kern="1200" dirty="0">
                <a:solidFill>
                  <a:srgbClr val="FFFFFF"/>
                </a:solidFill>
                <a:latin typeface="+mj-lt"/>
                <a:ea typeface="+mj-ea"/>
                <a:cs typeface="+mj-cs"/>
              </a:rPr>
              <a:t>Introduce Parameter Object</a:t>
            </a:r>
            <a:endParaRPr lang="en-US" kern="1200" dirty="0">
              <a:solidFill>
                <a:srgbClr val="FFFFFF"/>
              </a:solidFill>
              <a:latin typeface="+mj-lt"/>
              <a:ea typeface="+mj-ea"/>
              <a:cs typeface="+mj-cs"/>
            </a:endParaRPr>
          </a:p>
        </p:txBody>
      </p:sp>
      <p:pic>
        <p:nvPicPr>
          <p:cNvPr id="5" name="Picture 4">
            <a:extLst>
              <a:ext uri="{FF2B5EF4-FFF2-40B4-BE49-F238E27FC236}">
                <a16:creationId xmlns:a16="http://schemas.microsoft.com/office/drawing/2014/main" id="{EBBB8EA4-80D1-D24D-A85D-825C73DDD602}"/>
              </a:ext>
            </a:extLst>
          </p:cNvPr>
          <p:cNvPicPr>
            <a:picLocks noChangeAspect="1"/>
          </p:cNvPicPr>
          <p:nvPr/>
        </p:nvPicPr>
        <p:blipFill>
          <a:blip r:embed="rId3"/>
          <a:stretch>
            <a:fillRect/>
          </a:stretch>
        </p:blipFill>
        <p:spPr>
          <a:xfrm>
            <a:off x="5704387" y="710317"/>
            <a:ext cx="6229908" cy="1836924"/>
          </a:xfrm>
          <a:prstGeom prst="rect">
            <a:avLst/>
          </a:prstGeom>
        </p:spPr>
      </p:pic>
      <p:pic>
        <p:nvPicPr>
          <p:cNvPr id="6" name="Picture 5">
            <a:extLst>
              <a:ext uri="{FF2B5EF4-FFF2-40B4-BE49-F238E27FC236}">
                <a16:creationId xmlns:a16="http://schemas.microsoft.com/office/drawing/2014/main" id="{1DED23C2-26A5-7C44-9E39-7FA69279CF4B}"/>
              </a:ext>
            </a:extLst>
          </p:cNvPr>
          <p:cNvPicPr>
            <a:picLocks noChangeAspect="1"/>
          </p:cNvPicPr>
          <p:nvPr/>
        </p:nvPicPr>
        <p:blipFill>
          <a:blip r:embed="rId4"/>
          <a:stretch>
            <a:fillRect/>
          </a:stretch>
        </p:blipFill>
        <p:spPr>
          <a:xfrm>
            <a:off x="5546760" y="2956728"/>
            <a:ext cx="6545162" cy="2092671"/>
          </a:xfrm>
          <a:prstGeom prst="rect">
            <a:avLst/>
          </a:prstGeom>
        </p:spPr>
      </p:pic>
    </p:spTree>
    <p:extLst>
      <p:ext uri="{BB962C8B-B14F-4D97-AF65-F5344CB8AC3E}">
        <p14:creationId xmlns:p14="http://schemas.microsoft.com/office/powerpoint/2010/main" val="373844033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dirty="0">
                <a:solidFill>
                  <a:srgbClr val="FFFFFF"/>
                </a:solidFill>
              </a:rPr>
              <a:t>Introduce Foreign Method</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95128638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9AF4F30-759B-7E47-B38D-557BFB3508A2}"/>
              </a:ext>
            </a:extLst>
          </p:cNvPr>
          <p:cNvSpPr txBox="1">
            <a:spLocks/>
          </p:cNvSpPr>
          <p:nvPr/>
        </p:nvSpPr>
        <p:spPr>
          <a:xfrm>
            <a:off x="190500" y="316569"/>
            <a:ext cx="2288627" cy="906627"/>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Moving Features between Objects</a:t>
            </a:r>
            <a:endParaRPr lang="en-EG" sz="1200" dirty="0"/>
          </a:p>
        </p:txBody>
      </p:sp>
      <p:sp>
        <p:nvSpPr>
          <p:cNvPr id="3" name="Title 1">
            <a:extLst>
              <a:ext uri="{FF2B5EF4-FFF2-40B4-BE49-F238E27FC236}">
                <a16:creationId xmlns:a16="http://schemas.microsoft.com/office/drawing/2014/main" id="{FFEB1D0F-66DA-9C4C-A6D8-FD8A900F4C83}"/>
              </a:ext>
            </a:extLst>
          </p:cNvPr>
          <p:cNvSpPr txBox="1">
            <a:spLocks/>
          </p:cNvSpPr>
          <p:nvPr/>
        </p:nvSpPr>
        <p:spPr>
          <a:xfrm>
            <a:off x="2970486" y="316569"/>
            <a:ext cx="1601513" cy="906627"/>
          </a:xfrm>
          <a:prstGeom prst="rect">
            <a:avLst/>
          </a:prstGeom>
          <a:solidFill>
            <a:schemeClr val="accent2">
              <a:lumMod val="20000"/>
              <a:lumOff val="80000"/>
            </a:schemeClr>
          </a:solidFill>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Introduce Foreign Method</a:t>
            </a:r>
          </a:p>
        </p:txBody>
      </p:sp>
      <p:sp>
        <p:nvSpPr>
          <p:cNvPr id="8" name="TextBox 7">
            <a:extLst>
              <a:ext uri="{FF2B5EF4-FFF2-40B4-BE49-F238E27FC236}">
                <a16:creationId xmlns:a16="http://schemas.microsoft.com/office/drawing/2014/main" id="{BC70B4B3-00BD-0A4A-B550-957587A33973}"/>
              </a:ext>
            </a:extLst>
          </p:cNvPr>
          <p:cNvSpPr txBox="1"/>
          <p:nvPr/>
        </p:nvSpPr>
        <p:spPr>
          <a:xfrm>
            <a:off x="190500" y="1443841"/>
            <a:ext cx="5169776" cy="5078313"/>
          </a:xfrm>
          <a:prstGeom prst="rect">
            <a:avLst/>
          </a:prstGeom>
          <a:noFill/>
        </p:spPr>
        <p:txBody>
          <a:bodyPr wrap="square">
            <a:spAutoFit/>
          </a:bodyPr>
          <a:lstStyle/>
          <a:p>
            <a:pPr algn="l"/>
            <a:r>
              <a:rPr lang="en-US" b="1" i="0" dirty="0">
                <a:solidFill>
                  <a:srgbClr val="444444"/>
                </a:solidFill>
                <a:effectLst/>
                <a:latin typeface="PT Sans" panose="020B0503020203020204" pitchFamily="34" charset="77"/>
              </a:rPr>
              <a:t>Problem</a:t>
            </a:r>
          </a:p>
          <a:p>
            <a:pPr algn="l"/>
            <a:r>
              <a:rPr lang="en-US" b="0" i="0" dirty="0">
                <a:solidFill>
                  <a:srgbClr val="444444"/>
                </a:solidFill>
                <a:effectLst/>
                <a:latin typeface="PT Sans" panose="020B0503020203020204" pitchFamily="34" charset="77"/>
              </a:rPr>
              <a:t>A utility class doesn’t contain the method that you need and you can’t add the method to the class.</a:t>
            </a:r>
          </a:p>
          <a:p>
            <a:pPr algn="l"/>
            <a:r>
              <a:rPr lang="en-US" b="1" i="0" dirty="0">
                <a:solidFill>
                  <a:srgbClr val="444444"/>
                </a:solidFill>
                <a:effectLst/>
                <a:latin typeface="PT Sans" panose="020B0503020203020204" pitchFamily="34" charset="77"/>
              </a:rPr>
              <a:t>Solution</a:t>
            </a:r>
          </a:p>
          <a:p>
            <a:pPr algn="l"/>
            <a:r>
              <a:rPr lang="en-US" b="0" i="0" dirty="0">
                <a:solidFill>
                  <a:srgbClr val="444444"/>
                </a:solidFill>
                <a:effectLst/>
                <a:latin typeface="PT Sans" panose="020B0503020203020204" pitchFamily="34" charset="77"/>
              </a:rPr>
              <a:t>Add the method to a client class and pass an object of the utility class to it as an argument.</a:t>
            </a:r>
          </a:p>
          <a:p>
            <a:pPr algn="ctr"/>
            <a:r>
              <a:rPr lang="en-US" b="1" i="0" u="none" strike="noStrike" dirty="0" err="1">
                <a:solidFill>
                  <a:srgbClr val="444444"/>
                </a:solidFill>
                <a:effectLst/>
                <a:latin typeface="PT Sans" panose="020B0503020203020204" pitchFamily="34" charset="77"/>
                <a:hlinkClick r:id="rId2"/>
              </a:rPr>
              <a:t>Java</a:t>
            </a:r>
            <a:r>
              <a:rPr lang="en-US" b="0" i="0" u="none" strike="noStrike" dirty="0" err="1">
                <a:solidFill>
                  <a:srgbClr val="444444"/>
                </a:solidFill>
                <a:effectLst/>
                <a:latin typeface="PT Sans" panose="020B0503020203020204" pitchFamily="34" charset="77"/>
                <a:hlinkClick r:id="rId3"/>
              </a:rPr>
              <a:t>C#</a:t>
            </a:r>
            <a:r>
              <a:rPr lang="en-US" b="0" i="0" u="none" strike="noStrike" dirty="0" err="1">
                <a:solidFill>
                  <a:srgbClr val="444444"/>
                </a:solidFill>
                <a:effectLst/>
                <a:latin typeface="PT Sans" panose="020B0503020203020204" pitchFamily="34" charset="77"/>
                <a:hlinkClick r:id="rId4"/>
              </a:rPr>
              <a:t>PHP</a:t>
            </a:r>
            <a:r>
              <a:rPr lang="en-US" b="0" i="0" u="none" strike="noStrike" dirty="0" err="1">
                <a:solidFill>
                  <a:srgbClr val="444444"/>
                </a:solidFill>
                <a:effectLst/>
                <a:latin typeface="PT Sans" panose="020B0503020203020204" pitchFamily="34" charset="77"/>
                <a:hlinkClick r:id="rId5"/>
              </a:rPr>
              <a:t>Python</a:t>
            </a:r>
            <a:r>
              <a:rPr lang="en-US" b="0" i="0" u="none" strike="noStrike" dirty="0" err="1">
                <a:solidFill>
                  <a:srgbClr val="444444"/>
                </a:solidFill>
                <a:effectLst/>
                <a:latin typeface="PT Sans" panose="020B0503020203020204" pitchFamily="34" charset="77"/>
                <a:hlinkClick r:id="rId6"/>
              </a:rPr>
              <a:t>TypeScript</a:t>
            </a:r>
            <a:endParaRPr lang="en-US" b="0" i="0" dirty="0">
              <a:solidFill>
                <a:srgbClr val="444444"/>
              </a:solidFill>
              <a:effectLst/>
              <a:latin typeface="PT Sans" panose="020B0503020203020204" pitchFamily="34" charset="77"/>
            </a:endParaRPr>
          </a:p>
          <a:p>
            <a:pPr algn="l"/>
            <a:r>
              <a:rPr lang="en-US" b="1" i="0" dirty="0">
                <a:solidFill>
                  <a:srgbClr val="000000"/>
                </a:solidFill>
                <a:effectLst/>
                <a:latin typeface="PT Sans" panose="020B0503020203020204" pitchFamily="34" charset="77"/>
              </a:rPr>
              <a:t>class</a:t>
            </a:r>
            <a:r>
              <a:rPr lang="en-US" b="0" i="0" dirty="0">
                <a:solidFill>
                  <a:srgbClr val="444444"/>
                </a:solidFill>
                <a:effectLst/>
                <a:latin typeface="PT Sans" panose="020B0503020203020204" pitchFamily="34" charset="77"/>
              </a:rPr>
              <a:t> </a:t>
            </a:r>
            <a:r>
              <a:rPr lang="en-US" b="1" i="0" dirty="0">
                <a:solidFill>
                  <a:srgbClr val="990000"/>
                </a:solidFill>
                <a:effectLst/>
                <a:latin typeface="PT Sans" panose="020B0503020203020204" pitchFamily="34" charset="77"/>
              </a:rPr>
              <a:t>Report</a:t>
            </a:r>
            <a:r>
              <a:rPr lang="en-US" b="0" i="0" dirty="0">
                <a:solidFill>
                  <a:srgbClr val="444444"/>
                </a:solidFill>
                <a:effectLst/>
                <a:latin typeface="PT Sans" panose="020B0503020203020204" pitchFamily="34" charset="77"/>
              </a:rPr>
              <a:t> { </a:t>
            </a:r>
            <a:r>
              <a:rPr lang="en-US" b="0" i="0" dirty="0">
                <a:solidFill>
                  <a:srgbClr val="009900"/>
                </a:solidFill>
                <a:effectLst/>
                <a:latin typeface="PT Sans" panose="020B0503020203020204" pitchFamily="34" charset="77"/>
              </a:rPr>
              <a:t>// ...</a:t>
            </a:r>
            <a:r>
              <a:rPr lang="en-US" b="0" i="0" dirty="0">
                <a:solidFill>
                  <a:srgbClr val="444444"/>
                </a:solidFill>
                <a:effectLst/>
                <a:latin typeface="PT Sans" panose="020B0503020203020204" pitchFamily="34" charset="77"/>
              </a:rPr>
              <a:t> </a:t>
            </a:r>
            <a:r>
              <a:rPr lang="en-US" b="1" i="0" dirty="0">
                <a:solidFill>
                  <a:srgbClr val="000000"/>
                </a:solidFill>
                <a:effectLst/>
                <a:latin typeface="PT Sans" panose="020B0503020203020204" pitchFamily="34" charset="77"/>
              </a:rPr>
              <a:t>void</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sendReport</a:t>
            </a:r>
            <a:r>
              <a:rPr lang="en-US" b="0" i="0" dirty="0">
                <a:solidFill>
                  <a:srgbClr val="444444"/>
                </a:solidFill>
                <a:effectLst/>
                <a:latin typeface="PT Sans" panose="020B0503020203020204" pitchFamily="34" charset="77"/>
              </a:rPr>
              <a:t>() { </a:t>
            </a:r>
            <a:r>
              <a:rPr lang="en-US" b="0" i="0" dirty="0">
                <a:solidFill>
                  <a:srgbClr val="000000"/>
                </a:solidFill>
                <a:effectLst/>
                <a:latin typeface="PT Sans" panose="020B0503020203020204" pitchFamily="34" charset="77"/>
              </a:rPr>
              <a:t>Date</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nextDay</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1" i="0" dirty="0">
                <a:solidFill>
                  <a:srgbClr val="000000"/>
                </a:solidFill>
                <a:effectLst/>
                <a:latin typeface="PT Sans" panose="020B0503020203020204" pitchFamily="34" charset="77"/>
              </a:rPr>
              <a:t>new</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Date</a:t>
            </a:r>
            <a:r>
              <a:rPr lang="en-US" b="0" i="0" dirty="0">
                <a:solidFill>
                  <a:srgbClr val="444444"/>
                </a:solidFill>
                <a:effectLst/>
                <a:latin typeface="PT Sans" panose="020B0503020203020204" pitchFamily="34" charset="77"/>
              </a:rPr>
              <a:t>(</a:t>
            </a:r>
            <a:r>
              <a:rPr lang="en-US" b="0" i="0" dirty="0" err="1">
                <a:solidFill>
                  <a:srgbClr val="000000"/>
                </a:solidFill>
                <a:effectLst/>
                <a:latin typeface="PT Sans" panose="020B0503020203020204" pitchFamily="34" charset="77"/>
              </a:rPr>
              <a:t>previousEnd</a:t>
            </a:r>
            <a:r>
              <a:rPr lang="en-US" b="0" i="0" dirty="0" err="1">
                <a:solidFill>
                  <a:srgbClr val="444444"/>
                </a:solidFill>
                <a:effectLst/>
                <a:latin typeface="PT Sans" panose="020B0503020203020204" pitchFamily="34" charset="77"/>
              </a:rPr>
              <a:t>.</a:t>
            </a:r>
            <a:r>
              <a:rPr lang="en-US" b="0" i="0" dirty="0" err="1">
                <a:solidFill>
                  <a:srgbClr val="000000"/>
                </a:solidFill>
                <a:effectLst/>
                <a:latin typeface="PT Sans" panose="020B0503020203020204" pitchFamily="34" charset="77"/>
              </a:rPr>
              <a:t>getYear</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previousEnd</a:t>
            </a:r>
            <a:r>
              <a:rPr lang="en-US" b="0" i="0" dirty="0" err="1">
                <a:solidFill>
                  <a:srgbClr val="444444"/>
                </a:solidFill>
                <a:effectLst/>
                <a:latin typeface="PT Sans" panose="020B0503020203020204" pitchFamily="34" charset="77"/>
              </a:rPr>
              <a:t>.</a:t>
            </a:r>
            <a:r>
              <a:rPr lang="en-US" b="0" i="0" dirty="0" err="1">
                <a:solidFill>
                  <a:srgbClr val="000000"/>
                </a:solidFill>
                <a:effectLst/>
                <a:latin typeface="PT Sans" panose="020B0503020203020204" pitchFamily="34" charset="77"/>
              </a:rPr>
              <a:t>getMonth</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previousEnd</a:t>
            </a:r>
            <a:r>
              <a:rPr lang="en-US" b="0" i="0" dirty="0" err="1">
                <a:solidFill>
                  <a:srgbClr val="444444"/>
                </a:solidFill>
                <a:effectLst/>
                <a:latin typeface="PT Sans" panose="020B0503020203020204" pitchFamily="34" charset="77"/>
              </a:rPr>
              <a:t>.</a:t>
            </a:r>
            <a:r>
              <a:rPr lang="en-US" b="0" i="0" dirty="0" err="1">
                <a:solidFill>
                  <a:srgbClr val="000000"/>
                </a:solidFill>
                <a:effectLst/>
                <a:latin typeface="PT Sans" panose="020B0503020203020204" pitchFamily="34" charset="77"/>
              </a:rPr>
              <a:t>getDate</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a:solidFill>
                  <a:srgbClr val="005CC5"/>
                </a:solidFill>
                <a:effectLst/>
                <a:latin typeface="PT Sans" panose="020B0503020203020204" pitchFamily="34" charset="77"/>
              </a:rPr>
              <a:t>1</a:t>
            </a:r>
            <a:r>
              <a:rPr lang="en-US" b="0" i="0" dirty="0">
                <a:solidFill>
                  <a:srgbClr val="444444"/>
                </a:solidFill>
                <a:effectLst/>
                <a:latin typeface="PT Sans" panose="020B0503020203020204" pitchFamily="34" charset="77"/>
              </a:rPr>
              <a:t>); </a:t>
            </a:r>
            <a:r>
              <a:rPr lang="en-US" b="0" i="0" dirty="0">
                <a:solidFill>
                  <a:srgbClr val="009900"/>
                </a:solidFill>
                <a:effectLst/>
                <a:latin typeface="PT Sans" panose="020B0503020203020204" pitchFamily="34" charset="77"/>
              </a:rPr>
              <a:t>// ...</a:t>
            </a:r>
            <a:r>
              <a:rPr lang="en-US" b="0" i="0" dirty="0">
                <a:solidFill>
                  <a:srgbClr val="444444"/>
                </a:solidFill>
                <a:effectLst/>
                <a:latin typeface="PT Sans" panose="020B0503020203020204" pitchFamily="34" charset="77"/>
              </a:rPr>
              <a:t> } }</a:t>
            </a:r>
          </a:p>
          <a:p>
            <a:pPr algn="l"/>
            <a:endParaRPr lang="en-US" dirty="0">
              <a:solidFill>
                <a:srgbClr val="444444"/>
              </a:solidFill>
              <a:latin typeface="PT Sans" panose="020B0503020203020204" pitchFamily="34" charset="77"/>
            </a:endParaRPr>
          </a:p>
          <a:p>
            <a:pPr algn="l"/>
            <a:endParaRPr lang="en-US" b="0" i="0" dirty="0">
              <a:solidFill>
                <a:srgbClr val="444444"/>
              </a:solidFill>
              <a:effectLst/>
              <a:latin typeface="PT Sans" panose="020B0503020203020204" pitchFamily="34" charset="77"/>
            </a:endParaRPr>
          </a:p>
          <a:p>
            <a:pPr algn="l"/>
            <a:r>
              <a:rPr lang="en-US" b="1" i="0" dirty="0">
                <a:solidFill>
                  <a:srgbClr val="000000"/>
                </a:solidFill>
                <a:effectLst/>
                <a:latin typeface="PT Sans" panose="020B0503020203020204" pitchFamily="34" charset="77"/>
              </a:rPr>
              <a:t>class</a:t>
            </a:r>
            <a:r>
              <a:rPr lang="en-US" b="0" i="0" dirty="0">
                <a:solidFill>
                  <a:srgbClr val="444444"/>
                </a:solidFill>
                <a:effectLst/>
                <a:latin typeface="PT Sans" panose="020B0503020203020204" pitchFamily="34" charset="77"/>
              </a:rPr>
              <a:t> </a:t>
            </a:r>
            <a:r>
              <a:rPr lang="en-US" b="1" i="0" dirty="0">
                <a:solidFill>
                  <a:srgbClr val="990000"/>
                </a:solidFill>
                <a:effectLst/>
                <a:latin typeface="PT Sans" panose="020B0503020203020204" pitchFamily="34" charset="77"/>
              </a:rPr>
              <a:t>Report</a:t>
            </a:r>
            <a:r>
              <a:rPr lang="en-US" b="0" i="0" dirty="0">
                <a:solidFill>
                  <a:srgbClr val="444444"/>
                </a:solidFill>
                <a:effectLst/>
                <a:latin typeface="PT Sans" panose="020B0503020203020204" pitchFamily="34" charset="77"/>
              </a:rPr>
              <a:t> { </a:t>
            </a:r>
            <a:r>
              <a:rPr lang="en-US" b="0" i="0" dirty="0">
                <a:solidFill>
                  <a:srgbClr val="009900"/>
                </a:solidFill>
                <a:effectLst/>
                <a:latin typeface="PT Sans" panose="020B0503020203020204" pitchFamily="34" charset="77"/>
              </a:rPr>
              <a:t>// ...</a:t>
            </a:r>
            <a:r>
              <a:rPr lang="en-US" b="0" i="0" dirty="0">
                <a:solidFill>
                  <a:srgbClr val="444444"/>
                </a:solidFill>
                <a:effectLst/>
                <a:latin typeface="PT Sans" panose="020B0503020203020204" pitchFamily="34" charset="77"/>
              </a:rPr>
              <a:t> </a:t>
            </a:r>
            <a:r>
              <a:rPr lang="en-US" b="1" i="0" dirty="0">
                <a:solidFill>
                  <a:srgbClr val="000000"/>
                </a:solidFill>
                <a:effectLst/>
                <a:latin typeface="PT Sans" panose="020B0503020203020204" pitchFamily="34" charset="77"/>
              </a:rPr>
              <a:t>void</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sendReport</a:t>
            </a:r>
            <a:r>
              <a:rPr lang="en-US" b="0" i="0" dirty="0">
                <a:solidFill>
                  <a:srgbClr val="444444"/>
                </a:solidFill>
                <a:effectLst/>
                <a:latin typeface="PT Sans" panose="020B0503020203020204" pitchFamily="34" charset="77"/>
              </a:rPr>
              <a:t>() { </a:t>
            </a:r>
            <a:r>
              <a:rPr lang="en-US" b="0" i="0" dirty="0">
                <a:solidFill>
                  <a:srgbClr val="000000"/>
                </a:solidFill>
                <a:effectLst/>
                <a:latin typeface="PT Sans" panose="020B0503020203020204" pitchFamily="34" charset="77"/>
              </a:rPr>
              <a:t>Date</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newStart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nextDay</a:t>
            </a:r>
            <a:r>
              <a:rPr lang="en-US" b="0" i="0" dirty="0">
                <a:solidFill>
                  <a:srgbClr val="444444"/>
                </a:solidFill>
                <a:effectLst/>
                <a:latin typeface="PT Sans" panose="020B0503020203020204" pitchFamily="34" charset="77"/>
              </a:rPr>
              <a:t>(</a:t>
            </a:r>
            <a:r>
              <a:rPr lang="en-US" b="0" i="0" dirty="0" err="1">
                <a:solidFill>
                  <a:srgbClr val="000000"/>
                </a:solidFill>
                <a:effectLst/>
                <a:latin typeface="PT Sans" panose="020B0503020203020204" pitchFamily="34" charset="77"/>
              </a:rPr>
              <a:t>previousEnd</a:t>
            </a:r>
            <a:r>
              <a:rPr lang="en-US" b="0" i="0" dirty="0">
                <a:solidFill>
                  <a:srgbClr val="444444"/>
                </a:solidFill>
                <a:effectLst/>
                <a:latin typeface="PT Sans" panose="020B0503020203020204" pitchFamily="34" charset="77"/>
              </a:rPr>
              <a:t>); </a:t>
            </a:r>
            <a:r>
              <a:rPr lang="en-US" b="0" i="0" dirty="0">
                <a:solidFill>
                  <a:srgbClr val="009900"/>
                </a:solidFill>
                <a:effectLst/>
                <a:latin typeface="PT Sans" panose="020B0503020203020204" pitchFamily="34" charset="77"/>
              </a:rPr>
              <a:t>// ...</a:t>
            </a:r>
            <a:r>
              <a:rPr lang="en-US" b="0" i="0" dirty="0">
                <a:solidFill>
                  <a:srgbClr val="444444"/>
                </a:solidFill>
                <a:effectLst/>
                <a:latin typeface="PT Sans" panose="020B0503020203020204" pitchFamily="34" charset="77"/>
              </a:rPr>
              <a:t> } </a:t>
            </a:r>
            <a:r>
              <a:rPr lang="en-US" b="1" i="0" dirty="0">
                <a:solidFill>
                  <a:srgbClr val="000000"/>
                </a:solidFill>
                <a:effectLst/>
                <a:latin typeface="PT Sans" panose="020B0503020203020204" pitchFamily="34" charset="77"/>
              </a:rPr>
              <a:t>private</a:t>
            </a:r>
            <a:r>
              <a:rPr lang="en-US" b="0" i="0" dirty="0">
                <a:solidFill>
                  <a:srgbClr val="444444"/>
                </a:solidFill>
                <a:effectLst/>
                <a:latin typeface="PT Sans" panose="020B0503020203020204" pitchFamily="34" charset="77"/>
              </a:rPr>
              <a:t> </a:t>
            </a:r>
            <a:r>
              <a:rPr lang="en-US" b="1" i="0" dirty="0">
                <a:solidFill>
                  <a:srgbClr val="000000"/>
                </a:solidFill>
                <a:effectLst/>
                <a:latin typeface="PT Sans" panose="020B0503020203020204" pitchFamily="34" charset="77"/>
              </a:rPr>
              <a:t>static</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Date</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nextDay</a:t>
            </a:r>
            <a:r>
              <a:rPr lang="en-US" b="0" i="0" dirty="0">
                <a:solidFill>
                  <a:srgbClr val="444444"/>
                </a:solidFill>
                <a:effectLst/>
                <a:latin typeface="PT Sans" panose="020B0503020203020204" pitchFamily="34" charset="77"/>
              </a:rPr>
              <a:t>(</a:t>
            </a:r>
            <a:r>
              <a:rPr lang="en-US" b="0" i="0" dirty="0">
                <a:solidFill>
                  <a:srgbClr val="000000"/>
                </a:solidFill>
                <a:effectLst/>
                <a:latin typeface="PT Sans" panose="020B0503020203020204" pitchFamily="34" charset="77"/>
              </a:rPr>
              <a:t>Date</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arg</a:t>
            </a:r>
            <a:r>
              <a:rPr lang="en-US" b="0" i="0" dirty="0">
                <a:solidFill>
                  <a:srgbClr val="444444"/>
                </a:solidFill>
                <a:effectLst/>
                <a:latin typeface="PT Sans" panose="020B0503020203020204" pitchFamily="34" charset="77"/>
              </a:rPr>
              <a:t>) { </a:t>
            </a:r>
            <a:r>
              <a:rPr lang="en-US" b="1" i="0" dirty="0">
                <a:solidFill>
                  <a:srgbClr val="000000"/>
                </a:solidFill>
                <a:effectLst/>
                <a:latin typeface="PT Sans" panose="020B0503020203020204" pitchFamily="34" charset="77"/>
              </a:rPr>
              <a:t>return</a:t>
            </a:r>
            <a:r>
              <a:rPr lang="en-US" b="0" i="0" dirty="0">
                <a:solidFill>
                  <a:srgbClr val="444444"/>
                </a:solidFill>
                <a:effectLst/>
                <a:latin typeface="PT Sans" panose="020B0503020203020204" pitchFamily="34" charset="77"/>
              </a:rPr>
              <a:t> </a:t>
            </a:r>
            <a:r>
              <a:rPr lang="en-US" b="1" i="0" dirty="0">
                <a:solidFill>
                  <a:srgbClr val="000000"/>
                </a:solidFill>
                <a:effectLst/>
                <a:latin typeface="PT Sans" panose="020B0503020203020204" pitchFamily="34" charset="77"/>
              </a:rPr>
              <a:t>new</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Date</a:t>
            </a:r>
            <a:r>
              <a:rPr lang="en-US" b="0" i="0" dirty="0">
                <a:solidFill>
                  <a:srgbClr val="444444"/>
                </a:solidFill>
                <a:effectLst/>
                <a:latin typeface="PT Sans" panose="020B0503020203020204" pitchFamily="34" charset="77"/>
              </a:rPr>
              <a:t>(</a:t>
            </a:r>
            <a:r>
              <a:rPr lang="en-US" b="0" i="0" dirty="0" err="1">
                <a:solidFill>
                  <a:srgbClr val="000000"/>
                </a:solidFill>
                <a:effectLst/>
                <a:latin typeface="PT Sans" panose="020B0503020203020204" pitchFamily="34" charset="77"/>
              </a:rPr>
              <a:t>arg</a:t>
            </a:r>
            <a:r>
              <a:rPr lang="en-US" b="0" i="0" dirty="0" err="1">
                <a:solidFill>
                  <a:srgbClr val="444444"/>
                </a:solidFill>
                <a:effectLst/>
                <a:latin typeface="PT Sans" panose="020B0503020203020204" pitchFamily="34" charset="77"/>
              </a:rPr>
              <a:t>.</a:t>
            </a:r>
            <a:r>
              <a:rPr lang="en-US" b="0" i="0" dirty="0" err="1">
                <a:solidFill>
                  <a:srgbClr val="000000"/>
                </a:solidFill>
                <a:effectLst/>
                <a:latin typeface="PT Sans" panose="020B0503020203020204" pitchFamily="34" charset="77"/>
              </a:rPr>
              <a:t>getYear</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arg</a:t>
            </a:r>
            <a:r>
              <a:rPr lang="en-US" b="0" i="0" dirty="0" err="1">
                <a:solidFill>
                  <a:srgbClr val="444444"/>
                </a:solidFill>
                <a:effectLst/>
                <a:latin typeface="PT Sans" panose="020B0503020203020204" pitchFamily="34" charset="77"/>
              </a:rPr>
              <a:t>.</a:t>
            </a:r>
            <a:r>
              <a:rPr lang="en-US" b="0" i="0" dirty="0" err="1">
                <a:solidFill>
                  <a:srgbClr val="000000"/>
                </a:solidFill>
                <a:effectLst/>
                <a:latin typeface="PT Sans" panose="020B0503020203020204" pitchFamily="34" charset="77"/>
              </a:rPr>
              <a:t>getMonth</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arg</a:t>
            </a:r>
            <a:r>
              <a:rPr lang="en-US" b="0" i="0" dirty="0" err="1">
                <a:solidFill>
                  <a:srgbClr val="444444"/>
                </a:solidFill>
                <a:effectLst/>
                <a:latin typeface="PT Sans" panose="020B0503020203020204" pitchFamily="34" charset="77"/>
              </a:rPr>
              <a:t>.</a:t>
            </a:r>
            <a:r>
              <a:rPr lang="en-US" b="0" i="0" dirty="0" err="1">
                <a:solidFill>
                  <a:srgbClr val="000000"/>
                </a:solidFill>
                <a:effectLst/>
                <a:latin typeface="PT Sans" panose="020B0503020203020204" pitchFamily="34" charset="77"/>
              </a:rPr>
              <a:t>getDate</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a:solidFill>
                  <a:srgbClr val="005CC5"/>
                </a:solidFill>
                <a:effectLst/>
                <a:latin typeface="PT Sans" panose="020B0503020203020204" pitchFamily="34" charset="77"/>
              </a:rPr>
              <a:t>1</a:t>
            </a:r>
            <a:r>
              <a:rPr lang="en-US" b="0" i="0" dirty="0">
                <a:solidFill>
                  <a:srgbClr val="444444"/>
                </a:solidFill>
                <a:effectLst/>
                <a:latin typeface="PT Sans" panose="020B0503020203020204" pitchFamily="34" charset="77"/>
              </a:rPr>
              <a:t>); } }</a:t>
            </a:r>
          </a:p>
        </p:txBody>
      </p:sp>
      <p:sp>
        <p:nvSpPr>
          <p:cNvPr id="10" name="TextBox 9">
            <a:extLst>
              <a:ext uri="{FF2B5EF4-FFF2-40B4-BE49-F238E27FC236}">
                <a16:creationId xmlns:a16="http://schemas.microsoft.com/office/drawing/2014/main" id="{57053F89-1187-AC4F-8180-326F52418881}"/>
              </a:ext>
            </a:extLst>
          </p:cNvPr>
          <p:cNvSpPr txBox="1"/>
          <p:nvPr/>
        </p:nvSpPr>
        <p:spPr>
          <a:xfrm>
            <a:off x="5770179" y="705177"/>
            <a:ext cx="6138040" cy="5447645"/>
          </a:xfrm>
          <a:prstGeom prst="rect">
            <a:avLst/>
          </a:prstGeom>
          <a:noFill/>
        </p:spPr>
        <p:txBody>
          <a:bodyPr wrap="square">
            <a:spAutoFit/>
          </a:bodyPr>
          <a:lstStyle/>
          <a:p>
            <a:pPr algn="l"/>
            <a:r>
              <a:rPr lang="en-US" sz="1200" b="1" i="0" dirty="0">
                <a:solidFill>
                  <a:srgbClr val="444444"/>
                </a:solidFill>
                <a:effectLst/>
                <a:latin typeface="PT Sans" panose="020B0503020203020204" pitchFamily="34" charset="77"/>
              </a:rPr>
              <a:t>Why Refactor</a:t>
            </a:r>
          </a:p>
          <a:p>
            <a:pPr algn="l"/>
            <a:r>
              <a:rPr lang="en-US" sz="1200" b="0" i="0" dirty="0">
                <a:solidFill>
                  <a:srgbClr val="444444"/>
                </a:solidFill>
                <a:effectLst/>
                <a:latin typeface="PT Sans" panose="020B0503020203020204" pitchFamily="34" charset="77"/>
              </a:rPr>
              <a:t>You have code that uses the data and methods of a certain class. You realize that the code will look and work much better inside a new method in the class. But you can’t add the method to the class because, for example, the class is located in a third-party library.</a:t>
            </a:r>
          </a:p>
          <a:p>
            <a:pPr algn="l"/>
            <a:r>
              <a:rPr lang="en-US" sz="1200" b="0" i="0" dirty="0">
                <a:solidFill>
                  <a:srgbClr val="444444"/>
                </a:solidFill>
                <a:effectLst/>
                <a:latin typeface="PT Sans" panose="020B0503020203020204" pitchFamily="34" charset="77"/>
              </a:rPr>
              <a:t>This refactoring has a big payoff when the code that you want to move to the method is repeated several times in different places in your program.</a:t>
            </a:r>
          </a:p>
          <a:p>
            <a:pPr algn="l"/>
            <a:r>
              <a:rPr lang="en-US" sz="1200" b="0" i="0" dirty="0">
                <a:solidFill>
                  <a:srgbClr val="444444"/>
                </a:solidFill>
                <a:effectLst/>
                <a:latin typeface="PT Sans" panose="020B0503020203020204" pitchFamily="34" charset="77"/>
              </a:rPr>
              <a:t>Since you’re passing an object of the utility class to the parameters of the new method, you have access to all of its fields. Inside the method, you can do practically everything that you want, as if the method were part of the utility class.</a:t>
            </a:r>
          </a:p>
          <a:p>
            <a:pPr algn="l"/>
            <a:r>
              <a:rPr lang="en-US" sz="1200" b="1" i="0" dirty="0">
                <a:solidFill>
                  <a:srgbClr val="444444"/>
                </a:solidFill>
                <a:effectLst/>
                <a:latin typeface="PT Sans" panose="020B0503020203020204" pitchFamily="34" charset="77"/>
              </a:rPr>
              <a:t>Benefits</a:t>
            </a:r>
          </a:p>
          <a:p>
            <a:pPr algn="l">
              <a:buFont typeface="Arial" panose="020B0604020202020204" pitchFamily="34" charset="0"/>
              <a:buChar char="•"/>
            </a:pPr>
            <a:r>
              <a:rPr lang="en-US" sz="1200" b="0" i="0" dirty="0">
                <a:solidFill>
                  <a:srgbClr val="444444"/>
                </a:solidFill>
                <a:effectLst/>
                <a:latin typeface="PT Sans" panose="020B0503020203020204" pitchFamily="34" charset="77"/>
              </a:rPr>
              <a:t>Removes code duplication. If your code is repeated in several places, you can replace these code fragments with a method call. This is better than duplication even considering that the foreign method is located in a suboptimal place.</a:t>
            </a:r>
          </a:p>
          <a:p>
            <a:pPr algn="l"/>
            <a:r>
              <a:rPr lang="en-US" sz="1200" b="1" i="0" dirty="0">
                <a:solidFill>
                  <a:srgbClr val="444444"/>
                </a:solidFill>
                <a:effectLst/>
                <a:latin typeface="PT Sans" panose="020B0503020203020204" pitchFamily="34" charset="77"/>
              </a:rPr>
              <a:t>Drawbacks</a:t>
            </a:r>
          </a:p>
          <a:p>
            <a:pPr algn="l">
              <a:buFont typeface="Arial" panose="020B0604020202020204" pitchFamily="34" charset="0"/>
              <a:buChar char="•"/>
            </a:pPr>
            <a:r>
              <a:rPr lang="en-US" sz="1200" b="0" i="0" dirty="0">
                <a:solidFill>
                  <a:srgbClr val="444444"/>
                </a:solidFill>
                <a:effectLst/>
                <a:latin typeface="PT Sans" panose="020B0503020203020204" pitchFamily="34" charset="77"/>
              </a:rPr>
              <a:t>The reasons for having the method of a utility class in a client class won’t always be clear to the person maintaining the code after you. If the method can be used in other classes, you could benefit by creating a wrapper for the utility class and placing the method there. This is also beneficial when there are several such utility methods. </a:t>
            </a:r>
            <a:r>
              <a:rPr lang="en-US" sz="1200" b="1" i="0" u="none" strike="noStrike" dirty="0">
                <a:solidFill>
                  <a:srgbClr val="444444"/>
                </a:solidFill>
                <a:effectLst/>
                <a:latin typeface="PT Sans" panose="020B0503020203020204" pitchFamily="34" charset="77"/>
                <a:hlinkClick r:id="rId7"/>
              </a:rPr>
              <a:t>Introduce Local Extension</a:t>
            </a:r>
            <a:r>
              <a:rPr lang="en-US" sz="1200" b="0" i="0" dirty="0">
                <a:solidFill>
                  <a:srgbClr val="444444"/>
                </a:solidFill>
                <a:effectLst/>
                <a:latin typeface="PT Sans" panose="020B0503020203020204" pitchFamily="34" charset="77"/>
              </a:rPr>
              <a:t> can help with this.</a:t>
            </a:r>
          </a:p>
          <a:p>
            <a:pPr algn="l"/>
            <a:r>
              <a:rPr lang="en-US" sz="1200" b="1" i="0" dirty="0">
                <a:solidFill>
                  <a:srgbClr val="444444"/>
                </a:solidFill>
                <a:effectLst/>
                <a:latin typeface="PT Sans" panose="020B0503020203020204" pitchFamily="34" charset="77"/>
              </a:rPr>
              <a:t>How to Refactor</a:t>
            </a:r>
          </a:p>
          <a:p>
            <a:pPr algn="l">
              <a:buFont typeface="+mj-lt"/>
              <a:buAutoNum type="arabicPeriod"/>
            </a:pPr>
            <a:r>
              <a:rPr lang="en-US" sz="1200" b="0" i="0" dirty="0">
                <a:solidFill>
                  <a:srgbClr val="444444"/>
                </a:solidFill>
                <a:effectLst/>
                <a:latin typeface="PT Sans" panose="020B0503020203020204" pitchFamily="34" charset="77"/>
              </a:rPr>
              <a:t>Create a new method in the client class.</a:t>
            </a:r>
          </a:p>
          <a:p>
            <a:pPr algn="l">
              <a:buFont typeface="+mj-lt"/>
              <a:buAutoNum type="arabicPeriod"/>
            </a:pPr>
            <a:r>
              <a:rPr lang="en-US" sz="1200" b="0" i="0" dirty="0">
                <a:solidFill>
                  <a:srgbClr val="444444"/>
                </a:solidFill>
                <a:effectLst/>
                <a:latin typeface="PT Sans" panose="020B0503020203020204" pitchFamily="34" charset="77"/>
              </a:rPr>
              <a:t>In this method, create a parameter to which the object of the utility class will be passed. If this object can be obtained from the client class, you don’t have to create such a parameter.</a:t>
            </a:r>
          </a:p>
          <a:p>
            <a:pPr algn="l">
              <a:buFont typeface="+mj-lt"/>
              <a:buAutoNum type="arabicPeriod"/>
            </a:pPr>
            <a:r>
              <a:rPr lang="en-US" sz="1200" b="0" i="0" dirty="0">
                <a:solidFill>
                  <a:srgbClr val="444444"/>
                </a:solidFill>
                <a:effectLst/>
                <a:latin typeface="PT Sans" panose="020B0503020203020204" pitchFamily="34" charset="77"/>
              </a:rPr>
              <a:t>Extract the relevant code fragments to this method and replace them with method calls.</a:t>
            </a:r>
          </a:p>
          <a:p>
            <a:pPr algn="l">
              <a:buFont typeface="+mj-lt"/>
              <a:buAutoNum type="arabicPeriod"/>
            </a:pPr>
            <a:r>
              <a:rPr lang="en-US" sz="1200" b="0" i="0" dirty="0">
                <a:solidFill>
                  <a:srgbClr val="444444"/>
                </a:solidFill>
                <a:effectLst/>
                <a:latin typeface="PT Sans" panose="020B0503020203020204" pitchFamily="34" charset="77"/>
              </a:rPr>
              <a:t>Be sure to leave the </a:t>
            </a:r>
            <a:r>
              <a:rPr lang="en-US" sz="1200" b="0" i="1" dirty="0">
                <a:solidFill>
                  <a:srgbClr val="444444"/>
                </a:solidFill>
                <a:effectLst/>
                <a:latin typeface="PT Sans" panose="020B0503020203020204" pitchFamily="34" charset="77"/>
              </a:rPr>
              <a:t>Foreign method</a:t>
            </a:r>
            <a:r>
              <a:rPr lang="en-US" sz="1200" b="0" i="0" dirty="0">
                <a:solidFill>
                  <a:srgbClr val="444444"/>
                </a:solidFill>
                <a:effectLst/>
                <a:latin typeface="PT Sans" panose="020B0503020203020204" pitchFamily="34" charset="77"/>
              </a:rPr>
              <a:t> tag in the comments for the method along with the advice to place this method in a utility class if such becomes possible later. This will make it easier to understand why this method is located in this particular class for those who’ll be maintaining the software in the future.</a:t>
            </a:r>
          </a:p>
        </p:txBody>
      </p:sp>
    </p:spTree>
    <p:extLst>
      <p:ext uri="{BB962C8B-B14F-4D97-AF65-F5344CB8AC3E}">
        <p14:creationId xmlns:p14="http://schemas.microsoft.com/office/powerpoint/2010/main" val="213916208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dirty="0">
                <a:solidFill>
                  <a:srgbClr val="FFFFFF"/>
                </a:solidFill>
              </a:rPr>
              <a:t>Introduce Local Extension</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69043157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9AF4F30-759B-7E47-B38D-557BFB3508A2}"/>
              </a:ext>
            </a:extLst>
          </p:cNvPr>
          <p:cNvSpPr txBox="1">
            <a:spLocks/>
          </p:cNvSpPr>
          <p:nvPr/>
        </p:nvSpPr>
        <p:spPr>
          <a:xfrm>
            <a:off x="190500" y="316569"/>
            <a:ext cx="2288627" cy="906627"/>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Moving Features between Objects</a:t>
            </a:r>
            <a:endParaRPr lang="en-EG" sz="1200" dirty="0"/>
          </a:p>
        </p:txBody>
      </p:sp>
      <p:sp>
        <p:nvSpPr>
          <p:cNvPr id="3" name="Title 1">
            <a:extLst>
              <a:ext uri="{FF2B5EF4-FFF2-40B4-BE49-F238E27FC236}">
                <a16:creationId xmlns:a16="http://schemas.microsoft.com/office/drawing/2014/main" id="{FFEB1D0F-66DA-9C4C-A6D8-FD8A900F4C83}"/>
              </a:ext>
            </a:extLst>
          </p:cNvPr>
          <p:cNvSpPr txBox="1">
            <a:spLocks/>
          </p:cNvSpPr>
          <p:nvPr/>
        </p:nvSpPr>
        <p:spPr>
          <a:xfrm>
            <a:off x="2970486" y="316569"/>
            <a:ext cx="1601513" cy="906627"/>
          </a:xfrm>
          <a:prstGeom prst="rect">
            <a:avLst/>
          </a:prstGeom>
          <a:solidFill>
            <a:schemeClr val="accent2">
              <a:lumMod val="20000"/>
              <a:lumOff val="80000"/>
            </a:schemeClr>
          </a:solidFill>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Introduce Local Extension</a:t>
            </a:r>
          </a:p>
        </p:txBody>
      </p:sp>
      <p:sp>
        <p:nvSpPr>
          <p:cNvPr id="7" name="TextBox 6">
            <a:extLst>
              <a:ext uri="{FF2B5EF4-FFF2-40B4-BE49-F238E27FC236}">
                <a16:creationId xmlns:a16="http://schemas.microsoft.com/office/drawing/2014/main" id="{210939D8-7E2A-7541-8602-D8561706BE3E}"/>
              </a:ext>
            </a:extLst>
          </p:cNvPr>
          <p:cNvSpPr txBox="1"/>
          <p:nvPr/>
        </p:nvSpPr>
        <p:spPr>
          <a:xfrm>
            <a:off x="84083" y="1326279"/>
            <a:ext cx="4719145" cy="2862322"/>
          </a:xfrm>
          <a:prstGeom prst="rect">
            <a:avLst/>
          </a:prstGeom>
          <a:noFill/>
        </p:spPr>
        <p:txBody>
          <a:bodyPr wrap="square">
            <a:spAutoFit/>
          </a:bodyPr>
          <a:lstStyle/>
          <a:p>
            <a:pPr algn="l"/>
            <a:r>
              <a:rPr lang="en-US" b="1" i="0" dirty="0">
                <a:solidFill>
                  <a:srgbClr val="444444"/>
                </a:solidFill>
                <a:effectLst/>
                <a:latin typeface="PT Sans" panose="020B0503020203020204" pitchFamily="34" charset="77"/>
              </a:rPr>
              <a:t>Problem</a:t>
            </a:r>
          </a:p>
          <a:p>
            <a:pPr algn="l"/>
            <a:r>
              <a:rPr lang="en-US" b="0" i="0" dirty="0">
                <a:solidFill>
                  <a:srgbClr val="444444"/>
                </a:solidFill>
                <a:effectLst/>
                <a:latin typeface="PT Sans" panose="020B0503020203020204" pitchFamily="34" charset="77"/>
              </a:rPr>
              <a:t>A utility class doesn’t contain some methods that you need. But you can’t add these methods to the class.</a:t>
            </a:r>
          </a:p>
          <a:p>
            <a:pPr algn="l"/>
            <a:r>
              <a:rPr lang="en-US" b="1" i="0" dirty="0">
                <a:solidFill>
                  <a:srgbClr val="444444"/>
                </a:solidFill>
                <a:effectLst/>
                <a:latin typeface="PT Sans" panose="020B0503020203020204" pitchFamily="34" charset="77"/>
              </a:rPr>
              <a:t>Solution</a:t>
            </a:r>
          </a:p>
          <a:p>
            <a:pPr algn="l"/>
            <a:r>
              <a:rPr lang="en-US" b="0" i="0" dirty="0">
                <a:solidFill>
                  <a:srgbClr val="444444"/>
                </a:solidFill>
                <a:effectLst/>
                <a:latin typeface="PT Sans" panose="020B0503020203020204" pitchFamily="34" charset="77"/>
              </a:rPr>
              <a:t>Create a new class containing the methods and make it either the child or wrapper of the utility class.</a:t>
            </a:r>
          </a:p>
          <a:p>
            <a:pPr algn="l"/>
            <a:br>
              <a:rPr lang="en-US" b="0" i="0" dirty="0">
                <a:solidFill>
                  <a:srgbClr val="444444"/>
                </a:solidFill>
                <a:effectLst/>
                <a:latin typeface="PT Sans" panose="020B0503020203020204" pitchFamily="34" charset="77"/>
              </a:rPr>
            </a:br>
            <a:endParaRPr lang="en-US" b="0" i="0" dirty="0">
              <a:solidFill>
                <a:srgbClr val="444444"/>
              </a:solidFill>
              <a:effectLst/>
              <a:latin typeface="PT Sans" panose="020B0503020203020204" pitchFamily="34" charset="77"/>
            </a:endParaRPr>
          </a:p>
        </p:txBody>
      </p:sp>
      <p:pic>
        <p:nvPicPr>
          <p:cNvPr id="5" name="Picture 4">
            <a:extLst>
              <a:ext uri="{FF2B5EF4-FFF2-40B4-BE49-F238E27FC236}">
                <a16:creationId xmlns:a16="http://schemas.microsoft.com/office/drawing/2014/main" id="{785FD72E-A9AB-2D4E-B13B-416021ED7FA0}"/>
              </a:ext>
            </a:extLst>
          </p:cNvPr>
          <p:cNvPicPr>
            <a:picLocks noChangeAspect="1"/>
          </p:cNvPicPr>
          <p:nvPr/>
        </p:nvPicPr>
        <p:blipFill>
          <a:blip r:embed="rId2"/>
          <a:stretch>
            <a:fillRect/>
          </a:stretch>
        </p:blipFill>
        <p:spPr>
          <a:xfrm>
            <a:off x="0" y="3920359"/>
            <a:ext cx="5581235" cy="2453290"/>
          </a:xfrm>
          <a:prstGeom prst="rect">
            <a:avLst/>
          </a:prstGeom>
        </p:spPr>
      </p:pic>
      <p:sp>
        <p:nvSpPr>
          <p:cNvPr id="11" name="TextBox 10">
            <a:extLst>
              <a:ext uri="{FF2B5EF4-FFF2-40B4-BE49-F238E27FC236}">
                <a16:creationId xmlns:a16="http://schemas.microsoft.com/office/drawing/2014/main" id="{CA4EE7EF-5CD8-8548-A1F3-451B269840E1}"/>
              </a:ext>
            </a:extLst>
          </p:cNvPr>
          <p:cNvSpPr txBox="1"/>
          <p:nvPr/>
        </p:nvSpPr>
        <p:spPr>
          <a:xfrm>
            <a:off x="5160580" y="187340"/>
            <a:ext cx="6138040" cy="6186309"/>
          </a:xfrm>
          <a:prstGeom prst="rect">
            <a:avLst/>
          </a:prstGeom>
          <a:noFill/>
        </p:spPr>
        <p:txBody>
          <a:bodyPr wrap="square">
            <a:spAutoFit/>
          </a:bodyPr>
          <a:lstStyle/>
          <a:p>
            <a:pPr algn="l"/>
            <a:r>
              <a:rPr lang="en-US" sz="1200" b="1" i="0" dirty="0">
                <a:solidFill>
                  <a:srgbClr val="444444"/>
                </a:solidFill>
                <a:effectLst/>
                <a:latin typeface="PT Sans" panose="020B0503020203020204" pitchFamily="34" charset="77"/>
              </a:rPr>
              <a:t>Why Refactor</a:t>
            </a:r>
          </a:p>
          <a:p>
            <a:pPr algn="l"/>
            <a:r>
              <a:rPr lang="en-US" sz="1200" b="0" i="0" dirty="0">
                <a:solidFill>
                  <a:srgbClr val="444444"/>
                </a:solidFill>
                <a:effectLst/>
                <a:latin typeface="PT Sans" panose="020B0503020203020204" pitchFamily="34" charset="77"/>
              </a:rPr>
              <a:t>The class that you’re using doesn’t have the methods that you need. What’s worse, you can’t add these methods (because the classes are in a third-party library, for example). There are two ways out:</a:t>
            </a:r>
          </a:p>
          <a:p>
            <a:pPr algn="l">
              <a:buFont typeface="Arial" panose="020B0604020202020204" pitchFamily="34" charset="0"/>
              <a:buChar char="•"/>
            </a:pPr>
            <a:r>
              <a:rPr lang="en-US" sz="1200" b="0" i="0" dirty="0">
                <a:solidFill>
                  <a:srgbClr val="444444"/>
                </a:solidFill>
                <a:effectLst/>
                <a:latin typeface="PT Sans" panose="020B0503020203020204" pitchFamily="34" charset="77"/>
              </a:rPr>
              <a:t>Create a </a:t>
            </a:r>
            <a:r>
              <a:rPr lang="en-US" sz="1200" b="1" i="0" dirty="0">
                <a:solidFill>
                  <a:srgbClr val="444444"/>
                </a:solidFill>
                <a:effectLst/>
                <a:latin typeface="PT Sans" panose="020B0503020203020204" pitchFamily="34" charset="77"/>
              </a:rPr>
              <a:t>subclass</a:t>
            </a:r>
            <a:r>
              <a:rPr lang="en-US" sz="1200" b="0" i="0" dirty="0">
                <a:solidFill>
                  <a:srgbClr val="444444"/>
                </a:solidFill>
                <a:effectLst/>
                <a:latin typeface="PT Sans" panose="020B0503020203020204" pitchFamily="34" charset="77"/>
              </a:rPr>
              <a:t> from the relevant class, containing the methods and inheriting everything else from the parent class. This way is easier but is sometimes blocked by the utility class itself (due to final).</a:t>
            </a:r>
          </a:p>
          <a:p>
            <a:pPr algn="l">
              <a:buFont typeface="Arial" panose="020B0604020202020204" pitchFamily="34" charset="0"/>
              <a:buChar char="•"/>
            </a:pPr>
            <a:r>
              <a:rPr lang="en-US" sz="1200" b="0" i="0" dirty="0">
                <a:solidFill>
                  <a:srgbClr val="444444"/>
                </a:solidFill>
                <a:effectLst/>
                <a:latin typeface="PT Sans" panose="020B0503020203020204" pitchFamily="34" charset="77"/>
              </a:rPr>
              <a:t>Create a </a:t>
            </a:r>
            <a:r>
              <a:rPr lang="en-US" sz="1200" b="1" i="0" dirty="0">
                <a:solidFill>
                  <a:srgbClr val="444444"/>
                </a:solidFill>
                <a:effectLst/>
                <a:latin typeface="PT Sans" panose="020B0503020203020204" pitchFamily="34" charset="77"/>
              </a:rPr>
              <a:t>wrapper</a:t>
            </a:r>
            <a:r>
              <a:rPr lang="en-US" sz="1200" b="0" i="0" dirty="0">
                <a:solidFill>
                  <a:srgbClr val="444444"/>
                </a:solidFill>
                <a:effectLst/>
                <a:latin typeface="PT Sans" panose="020B0503020203020204" pitchFamily="34" charset="77"/>
              </a:rPr>
              <a:t> class that contains all the new methods and elsewhere will delegate to the related object from the utility class. This method is more work since you need not only code to maintain the relationship between the wrapper and utility object, but also a large number of simple delegating methods in order to emulate the public interface of the utility class.</a:t>
            </a:r>
          </a:p>
          <a:p>
            <a:pPr algn="l"/>
            <a:r>
              <a:rPr lang="en-US" sz="1200" b="1" i="0" dirty="0">
                <a:solidFill>
                  <a:srgbClr val="444444"/>
                </a:solidFill>
                <a:effectLst/>
                <a:latin typeface="PT Sans" panose="020B0503020203020204" pitchFamily="34" charset="77"/>
              </a:rPr>
              <a:t>Benefits</a:t>
            </a:r>
          </a:p>
          <a:p>
            <a:pPr algn="l">
              <a:buFont typeface="Arial" panose="020B0604020202020204" pitchFamily="34" charset="0"/>
              <a:buChar char="•"/>
            </a:pPr>
            <a:r>
              <a:rPr lang="en-US" sz="1200" b="0" i="0" dirty="0">
                <a:solidFill>
                  <a:srgbClr val="444444"/>
                </a:solidFill>
                <a:effectLst/>
                <a:latin typeface="PT Sans" panose="020B0503020203020204" pitchFamily="34" charset="77"/>
              </a:rPr>
              <a:t>By moving additional methods to a separate extension class (wrapper or subclass), you avoid gumming up client classes with code that doesn’t fit. Program components are more coherent and are more reusable.</a:t>
            </a:r>
          </a:p>
          <a:p>
            <a:pPr algn="l"/>
            <a:r>
              <a:rPr lang="en-US" sz="1200" b="1" i="0" dirty="0">
                <a:solidFill>
                  <a:srgbClr val="444444"/>
                </a:solidFill>
                <a:effectLst/>
                <a:latin typeface="PT Sans" panose="020B0503020203020204" pitchFamily="34" charset="77"/>
              </a:rPr>
              <a:t>How to Refactor</a:t>
            </a:r>
          </a:p>
          <a:p>
            <a:pPr algn="l">
              <a:buFont typeface="+mj-lt"/>
              <a:buAutoNum type="arabicPeriod"/>
            </a:pPr>
            <a:r>
              <a:rPr lang="en-US" sz="1200" b="0" i="0" dirty="0">
                <a:solidFill>
                  <a:srgbClr val="444444"/>
                </a:solidFill>
                <a:effectLst/>
                <a:latin typeface="PT Sans" panose="020B0503020203020204" pitchFamily="34" charset="77"/>
              </a:rPr>
              <a:t>Create a new extension class:</a:t>
            </a:r>
          </a:p>
          <a:p>
            <a:pPr marL="742950" lvl="1" indent="-285750" algn="l">
              <a:buFont typeface="+mj-lt"/>
              <a:buAutoNum type="arabicPeriod"/>
            </a:pPr>
            <a:r>
              <a:rPr lang="en-US" sz="1200" b="0" i="0" dirty="0">
                <a:solidFill>
                  <a:srgbClr val="444444"/>
                </a:solidFill>
                <a:effectLst/>
                <a:latin typeface="PT Sans" panose="020B0503020203020204" pitchFamily="34" charset="77"/>
              </a:rPr>
              <a:t>Option A: Make it a child of the utility class.</a:t>
            </a:r>
          </a:p>
          <a:p>
            <a:pPr marL="742950" lvl="1" indent="-285750" algn="l">
              <a:buFont typeface="+mj-lt"/>
              <a:buAutoNum type="arabicPeriod"/>
            </a:pPr>
            <a:r>
              <a:rPr lang="en-US" sz="1200" b="0" i="0" dirty="0">
                <a:solidFill>
                  <a:srgbClr val="444444"/>
                </a:solidFill>
                <a:effectLst/>
                <a:latin typeface="PT Sans" panose="020B0503020203020204" pitchFamily="34" charset="77"/>
              </a:rPr>
              <a:t>Option B: If you have decided to make a wrapper, create a field in it for storing the utility class object to which delegation will be made. When using this option, you will need to also create methods that repeat the public methods of the utility class and contain simple delegation to the methods of the utility object.</a:t>
            </a:r>
          </a:p>
          <a:p>
            <a:pPr algn="l">
              <a:buFont typeface="+mj-lt"/>
              <a:buAutoNum type="arabicPeriod"/>
            </a:pPr>
            <a:r>
              <a:rPr lang="en-US" sz="1200" b="0" i="0" dirty="0">
                <a:solidFill>
                  <a:srgbClr val="444444"/>
                </a:solidFill>
                <a:effectLst/>
                <a:latin typeface="PT Sans" panose="020B0503020203020204" pitchFamily="34" charset="77"/>
              </a:rPr>
              <a:t>Create a constructor that uses the parameters of the constructor of the utility class.</a:t>
            </a:r>
          </a:p>
          <a:p>
            <a:pPr algn="l">
              <a:buFont typeface="+mj-lt"/>
              <a:buAutoNum type="arabicPeriod"/>
            </a:pPr>
            <a:r>
              <a:rPr lang="en-US" sz="1200" b="0" i="0" dirty="0">
                <a:solidFill>
                  <a:srgbClr val="444444"/>
                </a:solidFill>
                <a:effectLst/>
                <a:latin typeface="PT Sans" panose="020B0503020203020204" pitchFamily="34" charset="77"/>
              </a:rPr>
              <a:t>Also create an alternative “converting” constructor that takes only the object of the original class in its parameters. This will help to substitute the extension for the objects of the original class.</a:t>
            </a:r>
          </a:p>
          <a:p>
            <a:pPr algn="l">
              <a:buFont typeface="+mj-lt"/>
              <a:buAutoNum type="arabicPeriod"/>
            </a:pPr>
            <a:r>
              <a:rPr lang="en-US" sz="1200" b="0" i="0" dirty="0">
                <a:solidFill>
                  <a:srgbClr val="444444"/>
                </a:solidFill>
                <a:effectLst/>
                <a:latin typeface="PT Sans" panose="020B0503020203020204" pitchFamily="34" charset="77"/>
              </a:rPr>
              <a:t>Create new extended methods in the class. Move foreign methods from other classes to this class or else delete the foreign methods if their functionality is already present in the extension.</a:t>
            </a:r>
          </a:p>
          <a:p>
            <a:pPr algn="l">
              <a:buFont typeface="+mj-lt"/>
              <a:buAutoNum type="arabicPeriod"/>
            </a:pPr>
            <a:r>
              <a:rPr lang="en-US" sz="1200" b="0" i="0" dirty="0">
                <a:solidFill>
                  <a:srgbClr val="444444"/>
                </a:solidFill>
                <a:effectLst/>
                <a:latin typeface="PT Sans" panose="020B0503020203020204" pitchFamily="34" charset="77"/>
              </a:rPr>
              <a:t>Replace use of the utility class with the new extension class in places where its functionality is needed</a:t>
            </a:r>
          </a:p>
        </p:txBody>
      </p:sp>
    </p:spTree>
    <p:extLst>
      <p:ext uri="{BB962C8B-B14F-4D97-AF65-F5344CB8AC3E}">
        <p14:creationId xmlns:p14="http://schemas.microsoft.com/office/powerpoint/2010/main" val="33357692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210207" y="365125"/>
            <a:ext cx="1453055" cy="906627"/>
          </a:xfrm>
          <a:solidFill>
            <a:schemeClr val="accent2">
              <a:lumMod val="20000"/>
              <a:lumOff val="80000"/>
            </a:schemeClr>
          </a:solidFill>
        </p:spPr>
        <p:txBody>
          <a:bodyPr>
            <a:normAutofit/>
          </a:bodyPr>
          <a:lstStyle/>
          <a:p>
            <a:pPr algn="ctr"/>
            <a:r>
              <a:rPr lang="en-US" sz="1200" b="1" dirty="0"/>
              <a:t>Composing Methods</a:t>
            </a:r>
            <a:endParaRPr lang="en-EG" sz="1200" dirty="0"/>
          </a:p>
        </p:txBody>
      </p:sp>
      <p:sp>
        <p:nvSpPr>
          <p:cNvPr id="12" name="Title 1">
            <a:extLst>
              <a:ext uri="{FF2B5EF4-FFF2-40B4-BE49-F238E27FC236}">
                <a16:creationId xmlns:a16="http://schemas.microsoft.com/office/drawing/2014/main" id="{38ACFE81-3873-3F44-ABC0-CD0B9507AC4F}"/>
              </a:ext>
            </a:extLst>
          </p:cNvPr>
          <p:cNvSpPr txBox="1">
            <a:spLocks/>
          </p:cNvSpPr>
          <p:nvPr/>
        </p:nvSpPr>
        <p:spPr>
          <a:xfrm>
            <a:off x="3275286" y="664670"/>
            <a:ext cx="1453055" cy="906627"/>
          </a:xfrm>
          <a:prstGeom prst="rect">
            <a:avLst/>
          </a:prstGeom>
          <a:solidFill>
            <a:schemeClr val="accent2">
              <a:lumMod val="20000"/>
              <a:lumOff val="80000"/>
            </a:schemeClr>
          </a:solidFill>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Inline Temp</a:t>
            </a:r>
          </a:p>
        </p:txBody>
      </p:sp>
      <p:sp>
        <p:nvSpPr>
          <p:cNvPr id="7" name="TextBox 6">
            <a:extLst>
              <a:ext uri="{FF2B5EF4-FFF2-40B4-BE49-F238E27FC236}">
                <a16:creationId xmlns:a16="http://schemas.microsoft.com/office/drawing/2014/main" id="{87B60D07-1FED-1646-8BE0-E0DFEF15F3B5}"/>
              </a:ext>
            </a:extLst>
          </p:cNvPr>
          <p:cNvSpPr txBox="1"/>
          <p:nvPr/>
        </p:nvSpPr>
        <p:spPr>
          <a:xfrm>
            <a:off x="206266" y="1831961"/>
            <a:ext cx="4386755" cy="4247317"/>
          </a:xfrm>
          <a:prstGeom prst="rect">
            <a:avLst/>
          </a:prstGeom>
          <a:noFill/>
        </p:spPr>
        <p:txBody>
          <a:bodyPr wrap="square">
            <a:spAutoFit/>
          </a:bodyPr>
          <a:lstStyle/>
          <a:p>
            <a:pPr algn="l"/>
            <a:r>
              <a:rPr lang="en-US" b="1" i="0" dirty="0">
                <a:solidFill>
                  <a:srgbClr val="444444"/>
                </a:solidFill>
                <a:effectLst/>
                <a:latin typeface="PT Sans" panose="020B0503020203020204" pitchFamily="34" charset="77"/>
              </a:rPr>
              <a:t>Problem</a:t>
            </a:r>
          </a:p>
          <a:p>
            <a:pPr algn="l"/>
            <a:r>
              <a:rPr lang="en-US" b="0" i="0" dirty="0">
                <a:solidFill>
                  <a:srgbClr val="444444"/>
                </a:solidFill>
                <a:effectLst/>
                <a:latin typeface="PT Sans" panose="020B0503020203020204" pitchFamily="34" charset="77"/>
              </a:rPr>
              <a:t>You have a temporary variable that’s assigned the result of a simple expression and nothing more.</a:t>
            </a:r>
          </a:p>
          <a:p>
            <a:pPr algn="l"/>
            <a:r>
              <a:rPr lang="en-US" b="1" i="0" dirty="0">
                <a:solidFill>
                  <a:srgbClr val="444444"/>
                </a:solidFill>
                <a:effectLst/>
                <a:latin typeface="PT Sans" panose="020B0503020203020204" pitchFamily="34" charset="77"/>
              </a:rPr>
              <a:t>Solution</a:t>
            </a:r>
          </a:p>
          <a:p>
            <a:pPr algn="l"/>
            <a:r>
              <a:rPr lang="en-US" b="0" i="0" dirty="0">
                <a:solidFill>
                  <a:srgbClr val="444444"/>
                </a:solidFill>
                <a:effectLst/>
                <a:latin typeface="PT Sans" panose="020B0503020203020204" pitchFamily="34" charset="77"/>
              </a:rPr>
              <a:t>Replace the references to the variable with the expression itself.</a:t>
            </a:r>
          </a:p>
          <a:p>
            <a:pPr algn="ctr"/>
            <a:r>
              <a:rPr lang="en-US" b="1" i="0" u="none" strike="noStrike" dirty="0" err="1">
                <a:solidFill>
                  <a:srgbClr val="444444"/>
                </a:solidFill>
                <a:effectLst/>
                <a:latin typeface="PT Sans" panose="020B0503020203020204" pitchFamily="34" charset="77"/>
                <a:hlinkClick r:id="rId2"/>
              </a:rPr>
              <a:t>Java</a:t>
            </a:r>
            <a:r>
              <a:rPr lang="en-US" b="0" i="0" u="none" strike="noStrike" dirty="0" err="1">
                <a:solidFill>
                  <a:srgbClr val="444444"/>
                </a:solidFill>
                <a:effectLst/>
                <a:latin typeface="PT Sans" panose="020B0503020203020204" pitchFamily="34" charset="77"/>
                <a:hlinkClick r:id="rId3"/>
              </a:rPr>
              <a:t>C#</a:t>
            </a:r>
            <a:r>
              <a:rPr lang="en-US" b="0" i="0" u="none" strike="noStrike" dirty="0" err="1">
                <a:solidFill>
                  <a:srgbClr val="444444"/>
                </a:solidFill>
                <a:effectLst/>
                <a:latin typeface="PT Sans" panose="020B0503020203020204" pitchFamily="34" charset="77"/>
                <a:hlinkClick r:id="rId4"/>
              </a:rPr>
              <a:t>PHP</a:t>
            </a:r>
            <a:r>
              <a:rPr lang="en-US" b="0" i="0" u="none" strike="noStrike" dirty="0" err="1">
                <a:solidFill>
                  <a:srgbClr val="444444"/>
                </a:solidFill>
                <a:effectLst/>
                <a:latin typeface="PT Sans" panose="020B0503020203020204" pitchFamily="34" charset="77"/>
                <a:hlinkClick r:id="rId5"/>
              </a:rPr>
              <a:t>Python</a:t>
            </a:r>
            <a:r>
              <a:rPr lang="en-US" b="0" i="0" u="none" strike="noStrike" dirty="0" err="1">
                <a:solidFill>
                  <a:srgbClr val="444444"/>
                </a:solidFill>
                <a:effectLst/>
                <a:latin typeface="PT Sans" panose="020B0503020203020204" pitchFamily="34" charset="77"/>
                <a:hlinkClick r:id="rId6"/>
              </a:rPr>
              <a:t>TypeScript</a:t>
            </a:r>
            <a:endParaRPr lang="en-US" b="0" i="0" dirty="0">
              <a:solidFill>
                <a:srgbClr val="444444"/>
              </a:solidFill>
              <a:effectLst/>
              <a:latin typeface="PT Sans" panose="020B0503020203020204" pitchFamily="34" charset="77"/>
            </a:endParaRPr>
          </a:p>
          <a:p>
            <a:pPr algn="l"/>
            <a:r>
              <a:rPr lang="en-US" b="1" i="0" dirty="0" err="1">
                <a:solidFill>
                  <a:srgbClr val="000000"/>
                </a:solidFill>
                <a:effectLst/>
                <a:latin typeface="PT Sans" panose="020B0503020203020204" pitchFamily="34" charset="77"/>
              </a:rPr>
              <a:t>boolean</a:t>
            </a:r>
            <a:r>
              <a:rPr lang="en-US" b="0" i="0" dirty="0">
                <a:solidFill>
                  <a:srgbClr val="444444"/>
                </a:solidFill>
                <a:effectLst/>
                <a:latin typeface="PT Sans" panose="020B0503020203020204" pitchFamily="34" charset="77"/>
              </a:rPr>
              <a:t> </a:t>
            </a:r>
            <a:r>
              <a:rPr lang="en-US" b="1" i="0" dirty="0" err="1">
                <a:solidFill>
                  <a:srgbClr val="990000"/>
                </a:solidFill>
                <a:effectLst/>
                <a:latin typeface="PT Sans" panose="020B0503020203020204" pitchFamily="34" charset="77"/>
              </a:rPr>
              <a:t>hasDiscount</a:t>
            </a:r>
            <a:r>
              <a:rPr lang="en-US" b="0" i="0" dirty="0">
                <a:solidFill>
                  <a:srgbClr val="444444"/>
                </a:solidFill>
                <a:effectLst/>
                <a:latin typeface="PT Sans" panose="020B0503020203020204" pitchFamily="34" charset="77"/>
              </a:rPr>
              <a:t>(</a:t>
            </a:r>
            <a:r>
              <a:rPr lang="en-US" b="0" i="0" dirty="0">
                <a:solidFill>
                  <a:srgbClr val="000000"/>
                </a:solidFill>
                <a:effectLst/>
                <a:latin typeface="PT Sans" panose="020B0503020203020204" pitchFamily="34" charset="77"/>
              </a:rPr>
              <a:t>Order</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order</a:t>
            </a:r>
            <a:r>
              <a:rPr lang="en-US" b="0" i="0" dirty="0">
                <a:solidFill>
                  <a:srgbClr val="444444"/>
                </a:solidFill>
                <a:effectLst/>
                <a:latin typeface="PT Sans" panose="020B0503020203020204" pitchFamily="34" charset="77"/>
              </a:rPr>
              <a:t>) { </a:t>
            </a:r>
            <a:r>
              <a:rPr lang="en-US" b="1" i="0" dirty="0">
                <a:solidFill>
                  <a:srgbClr val="000000"/>
                </a:solidFill>
                <a:effectLst/>
                <a:latin typeface="PT Sans" panose="020B0503020203020204" pitchFamily="34" charset="77"/>
              </a:rPr>
              <a:t>double</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basePrice</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order</a:t>
            </a:r>
            <a:r>
              <a:rPr lang="en-US" b="0" i="0" dirty="0" err="1">
                <a:solidFill>
                  <a:srgbClr val="444444"/>
                </a:solidFill>
                <a:effectLst/>
                <a:latin typeface="PT Sans" panose="020B0503020203020204" pitchFamily="34" charset="77"/>
              </a:rPr>
              <a:t>.</a:t>
            </a:r>
            <a:r>
              <a:rPr lang="en-US" b="0" i="0" dirty="0" err="1">
                <a:solidFill>
                  <a:srgbClr val="000000"/>
                </a:solidFill>
                <a:effectLst/>
                <a:latin typeface="PT Sans" panose="020B0503020203020204" pitchFamily="34" charset="77"/>
              </a:rPr>
              <a:t>basePrice</a:t>
            </a:r>
            <a:r>
              <a:rPr lang="en-US" b="0" i="0" dirty="0">
                <a:solidFill>
                  <a:srgbClr val="444444"/>
                </a:solidFill>
                <a:effectLst/>
                <a:latin typeface="PT Sans" panose="020B0503020203020204" pitchFamily="34" charset="77"/>
              </a:rPr>
              <a:t>(); </a:t>
            </a:r>
            <a:r>
              <a:rPr lang="en-US" b="1" i="0" dirty="0">
                <a:solidFill>
                  <a:srgbClr val="000000"/>
                </a:solidFill>
                <a:effectLst/>
                <a:latin typeface="PT Sans" panose="020B0503020203020204" pitchFamily="34" charset="77"/>
              </a:rPr>
              <a:t>return</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basePrice</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&gt;</a:t>
            </a:r>
            <a:r>
              <a:rPr lang="en-US" b="0" i="0" dirty="0">
                <a:solidFill>
                  <a:srgbClr val="444444"/>
                </a:solidFill>
                <a:effectLst/>
                <a:latin typeface="PT Sans" panose="020B0503020203020204" pitchFamily="34" charset="77"/>
              </a:rPr>
              <a:t> </a:t>
            </a:r>
            <a:r>
              <a:rPr lang="en-US" b="0" i="0" dirty="0">
                <a:solidFill>
                  <a:srgbClr val="005CC5"/>
                </a:solidFill>
                <a:effectLst/>
                <a:latin typeface="PT Sans" panose="020B0503020203020204" pitchFamily="34" charset="77"/>
              </a:rPr>
              <a:t>1000</a:t>
            </a:r>
            <a:r>
              <a:rPr lang="en-US" b="0" i="0" dirty="0">
                <a:solidFill>
                  <a:srgbClr val="444444"/>
                </a:solidFill>
                <a:effectLst/>
                <a:latin typeface="PT Sans" panose="020B0503020203020204" pitchFamily="34" charset="77"/>
              </a:rPr>
              <a:t>; }</a:t>
            </a:r>
          </a:p>
          <a:p>
            <a:pPr algn="l"/>
            <a:r>
              <a:rPr lang="en-US" b="1" i="0" dirty="0" err="1">
                <a:solidFill>
                  <a:srgbClr val="000000"/>
                </a:solidFill>
                <a:effectLst/>
                <a:latin typeface="PT Sans" panose="020B0503020203020204" pitchFamily="34" charset="77"/>
              </a:rPr>
              <a:t>boolean</a:t>
            </a:r>
            <a:r>
              <a:rPr lang="en-US" b="0" i="0" dirty="0">
                <a:solidFill>
                  <a:srgbClr val="444444"/>
                </a:solidFill>
                <a:effectLst/>
                <a:latin typeface="PT Sans" panose="020B0503020203020204" pitchFamily="34" charset="77"/>
              </a:rPr>
              <a:t> </a:t>
            </a:r>
            <a:r>
              <a:rPr lang="en-US" b="1" i="0" dirty="0" err="1">
                <a:solidFill>
                  <a:srgbClr val="990000"/>
                </a:solidFill>
                <a:effectLst/>
                <a:latin typeface="PT Sans" panose="020B0503020203020204" pitchFamily="34" charset="77"/>
              </a:rPr>
              <a:t>hasDiscount</a:t>
            </a:r>
            <a:r>
              <a:rPr lang="en-US" b="0" i="0" dirty="0">
                <a:solidFill>
                  <a:srgbClr val="444444"/>
                </a:solidFill>
                <a:effectLst/>
                <a:latin typeface="PT Sans" panose="020B0503020203020204" pitchFamily="34" charset="77"/>
              </a:rPr>
              <a:t>(</a:t>
            </a:r>
            <a:r>
              <a:rPr lang="en-US" b="0" i="0" dirty="0">
                <a:solidFill>
                  <a:srgbClr val="000000"/>
                </a:solidFill>
                <a:effectLst/>
                <a:latin typeface="PT Sans" panose="020B0503020203020204" pitchFamily="34" charset="77"/>
              </a:rPr>
              <a:t>Order</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order</a:t>
            </a:r>
            <a:r>
              <a:rPr lang="en-US" b="0" i="0" dirty="0">
                <a:solidFill>
                  <a:srgbClr val="444444"/>
                </a:solidFill>
                <a:effectLst/>
                <a:latin typeface="PT Sans" panose="020B0503020203020204" pitchFamily="34" charset="77"/>
              </a:rPr>
              <a:t>) { </a:t>
            </a:r>
            <a:r>
              <a:rPr lang="en-US" b="1" i="0" dirty="0">
                <a:solidFill>
                  <a:srgbClr val="000000"/>
                </a:solidFill>
                <a:effectLst/>
                <a:latin typeface="PT Sans" panose="020B0503020203020204" pitchFamily="34" charset="77"/>
              </a:rPr>
              <a:t>return</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order</a:t>
            </a:r>
            <a:r>
              <a:rPr lang="en-US" b="0" i="0" dirty="0" err="1">
                <a:solidFill>
                  <a:srgbClr val="444444"/>
                </a:solidFill>
                <a:effectLst/>
                <a:latin typeface="PT Sans" panose="020B0503020203020204" pitchFamily="34" charset="77"/>
              </a:rPr>
              <a:t>.</a:t>
            </a:r>
            <a:r>
              <a:rPr lang="en-US" b="0" i="0" dirty="0" err="1">
                <a:solidFill>
                  <a:srgbClr val="000000"/>
                </a:solidFill>
                <a:effectLst/>
                <a:latin typeface="PT Sans" panose="020B0503020203020204" pitchFamily="34" charset="77"/>
              </a:rPr>
              <a:t>basePrice</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&gt;</a:t>
            </a:r>
            <a:r>
              <a:rPr lang="en-US" b="0" i="0" dirty="0">
                <a:solidFill>
                  <a:srgbClr val="444444"/>
                </a:solidFill>
                <a:effectLst/>
                <a:latin typeface="PT Sans" panose="020B0503020203020204" pitchFamily="34" charset="77"/>
              </a:rPr>
              <a:t> </a:t>
            </a:r>
            <a:r>
              <a:rPr lang="en-US" b="0" i="0" dirty="0">
                <a:solidFill>
                  <a:srgbClr val="005CC5"/>
                </a:solidFill>
                <a:effectLst/>
                <a:latin typeface="PT Sans" panose="020B0503020203020204" pitchFamily="34" charset="77"/>
              </a:rPr>
              <a:t>1000</a:t>
            </a:r>
            <a:r>
              <a:rPr lang="en-US" b="0" i="0" dirty="0">
                <a:solidFill>
                  <a:srgbClr val="444444"/>
                </a:solidFill>
                <a:effectLst/>
                <a:latin typeface="PT Sans" panose="020B0503020203020204" pitchFamily="34" charset="77"/>
              </a:rPr>
              <a:t>; }</a:t>
            </a:r>
          </a:p>
          <a:p>
            <a:br>
              <a:rPr lang="en-US" dirty="0"/>
            </a:br>
            <a:endParaRPr lang="en-EG" dirty="0"/>
          </a:p>
        </p:txBody>
      </p:sp>
      <p:sp>
        <p:nvSpPr>
          <p:cNvPr id="10" name="TextBox 9">
            <a:extLst>
              <a:ext uri="{FF2B5EF4-FFF2-40B4-BE49-F238E27FC236}">
                <a16:creationId xmlns:a16="http://schemas.microsoft.com/office/drawing/2014/main" id="{375E254D-6689-4D42-8340-30E1A8850742}"/>
              </a:ext>
            </a:extLst>
          </p:cNvPr>
          <p:cNvSpPr txBox="1"/>
          <p:nvPr/>
        </p:nvSpPr>
        <p:spPr>
          <a:xfrm>
            <a:off x="5318234" y="664670"/>
            <a:ext cx="6138040" cy="5355312"/>
          </a:xfrm>
          <a:prstGeom prst="rect">
            <a:avLst/>
          </a:prstGeom>
          <a:noFill/>
        </p:spPr>
        <p:txBody>
          <a:bodyPr wrap="square">
            <a:spAutoFit/>
          </a:bodyPr>
          <a:lstStyle/>
          <a:p>
            <a:pPr algn="l"/>
            <a:r>
              <a:rPr lang="en-US" b="1" i="0" dirty="0">
                <a:solidFill>
                  <a:srgbClr val="444444"/>
                </a:solidFill>
                <a:effectLst/>
                <a:latin typeface="PT Sans" panose="020B0503020203020204" pitchFamily="34" charset="77"/>
              </a:rPr>
              <a:t>Why Refactor</a:t>
            </a:r>
          </a:p>
          <a:p>
            <a:pPr algn="l"/>
            <a:r>
              <a:rPr lang="en-US" b="0" i="0" dirty="0">
                <a:solidFill>
                  <a:srgbClr val="444444"/>
                </a:solidFill>
                <a:effectLst/>
                <a:latin typeface="PT Sans" panose="020B0503020203020204" pitchFamily="34" charset="77"/>
              </a:rPr>
              <a:t>Inline local variables are almost always used as part of </a:t>
            </a:r>
            <a:r>
              <a:rPr lang="en-US" b="1" i="0" u="none" strike="noStrike" dirty="0">
                <a:solidFill>
                  <a:srgbClr val="444444"/>
                </a:solidFill>
                <a:effectLst/>
                <a:latin typeface="PT Sans" panose="020B0503020203020204" pitchFamily="34" charset="77"/>
                <a:hlinkClick r:id="rId7"/>
              </a:rPr>
              <a:t>Replace Temp with Query</a:t>
            </a:r>
            <a:r>
              <a:rPr lang="en-US" b="0" i="0" dirty="0">
                <a:solidFill>
                  <a:srgbClr val="444444"/>
                </a:solidFill>
                <a:effectLst/>
                <a:latin typeface="PT Sans" panose="020B0503020203020204" pitchFamily="34" charset="77"/>
              </a:rPr>
              <a:t> or to pave the way for </a:t>
            </a:r>
            <a:r>
              <a:rPr lang="en-US" b="1" i="0" u="none" strike="noStrike" dirty="0">
                <a:solidFill>
                  <a:srgbClr val="444444"/>
                </a:solidFill>
                <a:effectLst/>
                <a:latin typeface="PT Sans" panose="020B0503020203020204" pitchFamily="34" charset="77"/>
                <a:hlinkClick r:id="rId8"/>
              </a:rPr>
              <a:t>Extract Method</a:t>
            </a:r>
            <a:r>
              <a:rPr lang="en-US" b="0" i="0" dirty="0">
                <a:solidFill>
                  <a:srgbClr val="444444"/>
                </a:solidFill>
                <a:effectLst/>
                <a:latin typeface="PT Sans" panose="020B0503020203020204" pitchFamily="34" charset="77"/>
              </a:rPr>
              <a:t>.</a:t>
            </a:r>
          </a:p>
          <a:p>
            <a:pPr algn="l"/>
            <a:r>
              <a:rPr lang="en-US" b="1" i="0" dirty="0">
                <a:solidFill>
                  <a:srgbClr val="444444"/>
                </a:solidFill>
                <a:effectLst/>
                <a:latin typeface="PT Sans" panose="020B0503020203020204" pitchFamily="34" charset="77"/>
              </a:rPr>
              <a:t>Benefits</a:t>
            </a:r>
          </a:p>
          <a:p>
            <a:pPr algn="l">
              <a:buFont typeface="Arial" panose="020B0604020202020204" pitchFamily="34" charset="0"/>
              <a:buChar char="•"/>
            </a:pPr>
            <a:r>
              <a:rPr lang="en-US" b="0" i="0" dirty="0">
                <a:solidFill>
                  <a:srgbClr val="444444"/>
                </a:solidFill>
                <a:effectLst/>
                <a:latin typeface="PT Sans" panose="020B0503020203020204" pitchFamily="34" charset="77"/>
              </a:rPr>
              <a:t>This refactoring technique offers almost no benefit in and of itself. However, if the variable is assigned the result of a method, you can marginally improve the readability of the program by getting rid of the unnecessary variable.</a:t>
            </a:r>
          </a:p>
          <a:p>
            <a:pPr algn="l"/>
            <a:r>
              <a:rPr lang="en-US" b="1" i="0" dirty="0">
                <a:solidFill>
                  <a:srgbClr val="444444"/>
                </a:solidFill>
                <a:effectLst/>
                <a:latin typeface="PT Sans" panose="020B0503020203020204" pitchFamily="34" charset="77"/>
              </a:rPr>
              <a:t>Drawbacks</a:t>
            </a:r>
          </a:p>
          <a:p>
            <a:pPr algn="l">
              <a:buFont typeface="Arial" panose="020B0604020202020204" pitchFamily="34" charset="0"/>
              <a:buChar char="•"/>
            </a:pPr>
            <a:r>
              <a:rPr lang="en-US" b="0" i="0" dirty="0">
                <a:solidFill>
                  <a:srgbClr val="444444"/>
                </a:solidFill>
                <a:effectLst/>
                <a:latin typeface="PT Sans" panose="020B0503020203020204" pitchFamily="34" charset="77"/>
              </a:rPr>
              <a:t>Sometimes seemingly useless temps are used to cache the result of an expensive operation that’s reused several times. So before using this refactoring technique, make sure that simplicity won’t come at the cost of performance.</a:t>
            </a:r>
          </a:p>
          <a:p>
            <a:pPr algn="l"/>
            <a:r>
              <a:rPr lang="en-US" b="1" i="0" dirty="0">
                <a:solidFill>
                  <a:srgbClr val="444444"/>
                </a:solidFill>
                <a:effectLst/>
                <a:latin typeface="PT Sans" panose="020B0503020203020204" pitchFamily="34" charset="77"/>
              </a:rPr>
              <a:t>How to Refactor</a:t>
            </a:r>
          </a:p>
          <a:p>
            <a:pPr algn="l">
              <a:buFont typeface="+mj-lt"/>
              <a:buAutoNum type="arabicPeriod"/>
            </a:pPr>
            <a:r>
              <a:rPr lang="en-US" b="0" i="0" dirty="0">
                <a:solidFill>
                  <a:srgbClr val="444444"/>
                </a:solidFill>
                <a:effectLst/>
                <a:latin typeface="PT Sans" panose="020B0503020203020204" pitchFamily="34" charset="77"/>
              </a:rPr>
              <a:t>Find all places that use the variable. Instead of the variable, use the expression that had been assigned to it.</a:t>
            </a:r>
          </a:p>
          <a:p>
            <a:pPr algn="l">
              <a:buFont typeface="+mj-lt"/>
              <a:buAutoNum type="arabicPeriod"/>
            </a:pPr>
            <a:r>
              <a:rPr lang="en-US" b="0" i="0" dirty="0">
                <a:solidFill>
                  <a:srgbClr val="444444"/>
                </a:solidFill>
                <a:effectLst/>
                <a:latin typeface="PT Sans" panose="020B0503020203020204" pitchFamily="34" charset="77"/>
              </a:rPr>
              <a:t>Delete the declaration of the variable and its assignment line.</a:t>
            </a:r>
          </a:p>
        </p:txBody>
      </p:sp>
    </p:spTree>
    <p:extLst>
      <p:ext uri="{BB962C8B-B14F-4D97-AF65-F5344CB8AC3E}">
        <p14:creationId xmlns:p14="http://schemas.microsoft.com/office/powerpoint/2010/main" val="170523084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210207" y="365125"/>
            <a:ext cx="1453055" cy="906627"/>
          </a:xfrm>
          <a:solidFill>
            <a:schemeClr val="accent2">
              <a:lumMod val="20000"/>
              <a:lumOff val="80000"/>
            </a:schemeClr>
          </a:solidFill>
        </p:spPr>
        <p:txBody>
          <a:bodyPr>
            <a:normAutofit/>
          </a:bodyPr>
          <a:lstStyle/>
          <a:p>
            <a:pPr algn="ctr"/>
            <a:r>
              <a:rPr lang="en-US" sz="1200" b="1" dirty="0"/>
              <a:t>Composing Methods</a:t>
            </a:r>
            <a:endParaRPr lang="en-EG" sz="1200" dirty="0"/>
          </a:p>
        </p:txBody>
      </p:sp>
      <p:sp>
        <p:nvSpPr>
          <p:cNvPr id="12" name="Title 1">
            <a:extLst>
              <a:ext uri="{FF2B5EF4-FFF2-40B4-BE49-F238E27FC236}">
                <a16:creationId xmlns:a16="http://schemas.microsoft.com/office/drawing/2014/main" id="{38ACFE81-3873-3F44-ABC0-CD0B9507AC4F}"/>
              </a:ext>
            </a:extLst>
          </p:cNvPr>
          <p:cNvSpPr txBox="1">
            <a:spLocks/>
          </p:cNvSpPr>
          <p:nvPr/>
        </p:nvSpPr>
        <p:spPr>
          <a:xfrm>
            <a:off x="3275286" y="664670"/>
            <a:ext cx="1569983" cy="906627"/>
          </a:xfrm>
          <a:prstGeom prst="rect">
            <a:avLst/>
          </a:prstGeom>
          <a:solidFill>
            <a:schemeClr val="accent2">
              <a:lumMod val="20000"/>
              <a:lumOff val="80000"/>
            </a:schemeClr>
          </a:solidFill>
        </p:spPr>
        <p:txBody>
          <a:bodyPr vert="horz" lIns="91440" tIns="45720" rIns="91440" bIns="45720" rtlCol="0" anchor="ctr">
            <a:normAutofit fontScale="4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Remove Assignments to Parameters</a:t>
            </a:r>
          </a:p>
        </p:txBody>
      </p:sp>
      <p:sp>
        <p:nvSpPr>
          <p:cNvPr id="8" name="TextBox 7">
            <a:extLst>
              <a:ext uri="{FF2B5EF4-FFF2-40B4-BE49-F238E27FC236}">
                <a16:creationId xmlns:a16="http://schemas.microsoft.com/office/drawing/2014/main" id="{E69C1CEE-30FA-6C4A-AEE0-6600A0E5C24C}"/>
              </a:ext>
            </a:extLst>
          </p:cNvPr>
          <p:cNvSpPr txBox="1"/>
          <p:nvPr/>
        </p:nvSpPr>
        <p:spPr>
          <a:xfrm>
            <a:off x="210207" y="1765849"/>
            <a:ext cx="4750676" cy="3693319"/>
          </a:xfrm>
          <a:prstGeom prst="rect">
            <a:avLst/>
          </a:prstGeom>
          <a:noFill/>
        </p:spPr>
        <p:txBody>
          <a:bodyPr wrap="square">
            <a:spAutoFit/>
          </a:bodyPr>
          <a:lstStyle/>
          <a:p>
            <a:pPr algn="l"/>
            <a:r>
              <a:rPr lang="en-US" b="1" i="0" dirty="0">
                <a:solidFill>
                  <a:srgbClr val="444444"/>
                </a:solidFill>
                <a:effectLst/>
                <a:latin typeface="PT Sans" panose="020B0503020203020204" pitchFamily="34" charset="77"/>
              </a:rPr>
              <a:t>Problem</a:t>
            </a:r>
          </a:p>
          <a:p>
            <a:pPr algn="l"/>
            <a:r>
              <a:rPr lang="en-US" b="0" i="0" dirty="0">
                <a:solidFill>
                  <a:srgbClr val="444444"/>
                </a:solidFill>
                <a:effectLst/>
                <a:latin typeface="PT Sans" panose="020B0503020203020204" pitchFamily="34" charset="77"/>
              </a:rPr>
              <a:t>Some value is assigned to a parameter inside method’s body.</a:t>
            </a:r>
          </a:p>
          <a:p>
            <a:pPr algn="l"/>
            <a:r>
              <a:rPr lang="en-US" b="1" i="0" dirty="0">
                <a:solidFill>
                  <a:srgbClr val="444444"/>
                </a:solidFill>
                <a:effectLst/>
                <a:latin typeface="PT Sans" panose="020B0503020203020204" pitchFamily="34" charset="77"/>
              </a:rPr>
              <a:t>Solution</a:t>
            </a:r>
          </a:p>
          <a:p>
            <a:pPr algn="l"/>
            <a:r>
              <a:rPr lang="en-US" b="0" i="0" dirty="0">
                <a:solidFill>
                  <a:srgbClr val="444444"/>
                </a:solidFill>
                <a:effectLst/>
                <a:latin typeface="PT Sans" panose="020B0503020203020204" pitchFamily="34" charset="77"/>
              </a:rPr>
              <a:t>Use a local variable instead of a parameter.</a:t>
            </a:r>
          </a:p>
          <a:p>
            <a:pPr algn="ctr"/>
            <a:r>
              <a:rPr lang="en-US" b="1" i="0" u="none" strike="noStrike" dirty="0" err="1">
                <a:solidFill>
                  <a:srgbClr val="444444"/>
                </a:solidFill>
                <a:effectLst/>
                <a:latin typeface="PT Sans" panose="020B0503020203020204" pitchFamily="34" charset="77"/>
                <a:hlinkClick r:id="rId2"/>
              </a:rPr>
              <a:t>Java</a:t>
            </a:r>
            <a:r>
              <a:rPr lang="en-US" b="0" i="0" u="none" strike="noStrike" dirty="0" err="1">
                <a:solidFill>
                  <a:srgbClr val="444444"/>
                </a:solidFill>
                <a:effectLst/>
                <a:latin typeface="PT Sans" panose="020B0503020203020204" pitchFamily="34" charset="77"/>
                <a:hlinkClick r:id="rId3"/>
              </a:rPr>
              <a:t>C#</a:t>
            </a:r>
            <a:r>
              <a:rPr lang="en-US" b="0" i="0" u="none" strike="noStrike" dirty="0" err="1">
                <a:solidFill>
                  <a:srgbClr val="444444"/>
                </a:solidFill>
                <a:effectLst/>
                <a:latin typeface="PT Sans" panose="020B0503020203020204" pitchFamily="34" charset="77"/>
                <a:hlinkClick r:id="rId4"/>
              </a:rPr>
              <a:t>PHP</a:t>
            </a:r>
            <a:r>
              <a:rPr lang="en-US" b="0" i="0" u="none" strike="noStrike" dirty="0" err="1">
                <a:solidFill>
                  <a:srgbClr val="444444"/>
                </a:solidFill>
                <a:effectLst/>
                <a:latin typeface="PT Sans" panose="020B0503020203020204" pitchFamily="34" charset="77"/>
                <a:hlinkClick r:id="rId5"/>
              </a:rPr>
              <a:t>Python</a:t>
            </a:r>
            <a:r>
              <a:rPr lang="en-US" b="0" i="0" u="none" strike="noStrike" dirty="0" err="1">
                <a:solidFill>
                  <a:srgbClr val="444444"/>
                </a:solidFill>
                <a:effectLst/>
                <a:latin typeface="PT Sans" panose="020B0503020203020204" pitchFamily="34" charset="77"/>
                <a:hlinkClick r:id="rId6"/>
              </a:rPr>
              <a:t>TypeScript</a:t>
            </a:r>
            <a:endParaRPr lang="en-US" b="0" i="0" dirty="0">
              <a:solidFill>
                <a:srgbClr val="444444"/>
              </a:solidFill>
              <a:effectLst/>
              <a:latin typeface="PT Sans" panose="020B0503020203020204" pitchFamily="34" charset="77"/>
            </a:endParaRPr>
          </a:p>
          <a:p>
            <a:pPr algn="l"/>
            <a:r>
              <a:rPr lang="en-US" b="1" i="0" dirty="0">
                <a:solidFill>
                  <a:srgbClr val="000000"/>
                </a:solidFill>
                <a:effectLst/>
                <a:latin typeface="PT Sans" panose="020B0503020203020204" pitchFamily="34" charset="77"/>
              </a:rPr>
              <a:t>int</a:t>
            </a:r>
            <a:r>
              <a:rPr lang="en-US" b="0" i="0" dirty="0">
                <a:solidFill>
                  <a:srgbClr val="444444"/>
                </a:solidFill>
                <a:effectLst/>
                <a:latin typeface="PT Sans" panose="020B0503020203020204" pitchFamily="34" charset="77"/>
              </a:rPr>
              <a:t> </a:t>
            </a:r>
            <a:r>
              <a:rPr lang="en-US" b="1" i="0" dirty="0">
                <a:solidFill>
                  <a:srgbClr val="990000"/>
                </a:solidFill>
                <a:effectLst/>
                <a:latin typeface="PT Sans" panose="020B0503020203020204" pitchFamily="34" charset="77"/>
              </a:rPr>
              <a:t>discount</a:t>
            </a:r>
            <a:r>
              <a:rPr lang="en-US" b="0" i="0" dirty="0">
                <a:solidFill>
                  <a:srgbClr val="444444"/>
                </a:solidFill>
                <a:effectLst/>
                <a:latin typeface="PT Sans" panose="020B0503020203020204" pitchFamily="34" charset="77"/>
              </a:rPr>
              <a:t>(</a:t>
            </a:r>
            <a:r>
              <a:rPr lang="en-US" b="1" i="0" dirty="0">
                <a:solidFill>
                  <a:srgbClr val="000000"/>
                </a:solidFill>
                <a:effectLst/>
                <a:latin typeface="PT Sans" panose="020B0503020203020204" pitchFamily="34" charset="77"/>
              </a:rPr>
              <a:t>int</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inputVal</a:t>
            </a:r>
            <a:r>
              <a:rPr lang="en-US" b="0" i="0" dirty="0">
                <a:solidFill>
                  <a:srgbClr val="444444"/>
                </a:solidFill>
                <a:effectLst/>
                <a:latin typeface="PT Sans" panose="020B0503020203020204" pitchFamily="34" charset="77"/>
              </a:rPr>
              <a:t>, </a:t>
            </a:r>
            <a:r>
              <a:rPr lang="en-US" b="1" i="0" dirty="0">
                <a:solidFill>
                  <a:srgbClr val="000000"/>
                </a:solidFill>
                <a:effectLst/>
                <a:latin typeface="PT Sans" panose="020B0503020203020204" pitchFamily="34" charset="77"/>
              </a:rPr>
              <a:t>int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quantity</a:t>
            </a:r>
            <a:r>
              <a:rPr lang="en-US" b="0" i="0" dirty="0">
                <a:solidFill>
                  <a:srgbClr val="444444"/>
                </a:solidFill>
                <a:effectLst/>
                <a:latin typeface="PT Sans" panose="020B0503020203020204" pitchFamily="34" charset="77"/>
              </a:rPr>
              <a:t>) { </a:t>
            </a:r>
            <a:r>
              <a:rPr lang="en-US" b="1" i="0" dirty="0">
                <a:solidFill>
                  <a:srgbClr val="000000"/>
                </a:solidFill>
                <a:effectLst/>
                <a:latin typeface="PT Sans" panose="020B0503020203020204" pitchFamily="34" charset="77"/>
              </a:rPr>
              <a:t>if</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quantity</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&gt;</a:t>
            </a:r>
            <a:r>
              <a:rPr lang="en-US" b="0" i="0" dirty="0">
                <a:solidFill>
                  <a:srgbClr val="444444"/>
                </a:solidFill>
                <a:effectLst/>
                <a:latin typeface="PT Sans" panose="020B0503020203020204" pitchFamily="34" charset="77"/>
              </a:rPr>
              <a:t> </a:t>
            </a:r>
            <a:r>
              <a:rPr lang="en-US" b="0" i="0" dirty="0">
                <a:solidFill>
                  <a:srgbClr val="005CC5"/>
                </a:solidFill>
                <a:effectLst/>
                <a:latin typeface="PT Sans" panose="020B0503020203020204" pitchFamily="34" charset="77"/>
              </a:rPr>
              <a:t>50</a:t>
            </a:r>
            <a:r>
              <a:rPr lang="en-US" b="0" i="0" dirty="0">
                <a:solidFill>
                  <a:srgbClr val="444444"/>
                </a:solidFill>
                <a:effectLst/>
                <a:latin typeface="PT Sans" panose="020B0503020203020204" pitchFamily="34" charset="77"/>
              </a:rPr>
              <a:t>) { </a:t>
            </a:r>
            <a:r>
              <a:rPr lang="en-US" b="0" i="0" dirty="0" err="1">
                <a:solidFill>
                  <a:srgbClr val="000000"/>
                </a:solidFill>
                <a:effectLst/>
                <a:latin typeface="PT Sans" panose="020B0503020203020204" pitchFamily="34" charset="77"/>
              </a:rPr>
              <a:t>inputVal</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a:solidFill>
                  <a:srgbClr val="005CC5"/>
                </a:solidFill>
                <a:effectLst/>
                <a:latin typeface="PT Sans" panose="020B0503020203020204" pitchFamily="34" charset="77"/>
              </a:rPr>
              <a:t>2</a:t>
            </a:r>
            <a:r>
              <a:rPr lang="en-US" b="0" i="0" dirty="0">
                <a:solidFill>
                  <a:srgbClr val="444444"/>
                </a:solidFill>
                <a:effectLst/>
                <a:latin typeface="PT Sans" panose="020B0503020203020204" pitchFamily="34" charset="77"/>
              </a:rPr>
              <a:t>; } </a:t>
            </a:r>
            <a:r>
              <a:rPr lang="en-US" b="0" i="0" dirty="0">
                <a:solidFill>
                  <a:srgbClr val="009900"/>
                </a:solidFill>
                <a:effectLst/>
                <a:latin typeface="PT Sans" panose="020B0503020203020204" pitchFamily="34" charset="77"/>
              </a:rPr>
              <a:t>// ...</a:t>
            </a:r>
            <a:r>
              <a:rPr lang="en-US" b="0" i="0" dirty="0">
                <a:solidFill>
                  <a:srgbClr val="444444"/>
                </a:solidFill>
                <a:effectLst/>
                <a:latin typeface="PT Sans" panose="020B0503020203020204" pitchFamily="34" charset="77"/>
              </a:rPr>
              <a:t> }</a:t>
            </a:r>
          </a:p>
          <a:p>
            <a:pPr algn="l"/>
            <a:endParaRPr lang="en-US" dirty="0">
              <a:solidFill>
                <a:srgbClr val="444444"/>
              </a:solidFill>
              <a:latin typeface="PT Sans" panose="020B0503020203020204" pitchFamily="34" charset="77"/>
            </a:endParaRPr>
          </a:p>
          <a:p>
            <a:pPr algn="l"/>
            <a:endParaRPr lang="en-US" b="0" i="0" dirty="0">
              <a:solidFill>
                <a:srgbClr val="444444"/>
              </a:solidFill>
              <a:effectLst/>
              <a:latin typeface="PT Sans" panose="020B0503020203020204" pitchFamily="34" charset="77"/>
            </a:endParaRPr>
          </a:p>
          <a:p>
            <a:pPr algn="l"/>
            <a:r>
              <a:rPr lang="en-US" b="1" i="0" dirty="0">
                <a:solidFill>
                  <a:srgbClr val="000000"/>
                </a:solidFill>
                <a:effectLst/>
                <a:latin typeface="PT Sans" panose="020B0503020203020204" pitchFamily="34" charset="77"/>
              </a:rPr>
              <a:t>int</a:t>
            </a:r>
            <a:r>
              <a:rPr lang="en-US" b="0" i="0" dirty="0">
                <a:solidFill>
                  <a:srgbClr val="444444"/>
                </a:solidFill>
                <a:effectLst/>
                <a:latin typeface="PT Sans" panose="020B0503020203020204" pitchFamily="34" charset="77"/>
              </a:rPr>
              <a:t> </a:t>
            </a:r>
            <a:r>
              <a:rPr lang="en-US" b="1" i="0" dirty="0">
                <a:solidFill>
                  <a:srgbClr val="990000"/>
                </a:solidFill>
                <a:effectLst/>
                <a:latin typeface="PT Sans" panose="020B0503020203020204" pitchFamily="34" charset="77"/>
              </a:rPr>
              <a:t>discount</a:t>
            </a:r>
            <a:r>
              <a:rPr lang="en-US" b="0" i="0" dirty="0">
                <a:solidFill>
                  <a:srgbClr val="444444"/>
                </a:solidFill>
                <a:effectLst/>
                <a:latin typeface="PT Sans" panose="020B0503020203020204" pitchFamily="34" charset="77"/>
              </a:rPr>
              <a:t>(</a:t>
            </a:r>
            <a:r>
              <a:rPr lang="en-US" b="1" i="0" dirty="0">
                <a:solidFill>
                  <a:srgbClr val="000000"/>
                </a:solidFill>
                <a:effectLst/>
                <a:latin typeface="PT Sans" panose="020B0503020203020204" pitchFamily="34" charset="77"/>
              </a:rPr>
              <a:t>int</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inputVal</a:t>
            </a:r>
            <a:r>
              <a:rPr lang="en-US" b="0" i="0" dirty="0">
                <a:solidFill>
                  <a:srgbClr val="444444"/>
                </a:solidFill>
                <a:effectLst/>
                <a:latin typeface="PT Sans" panose="020B0503020203020204" pitchFamily="34" charset="77"/>
              </a:rPr>
              <a:t>, </a:t>
            </a:r>
            <a:r>
              <a:rPr lang="en-US" b="1" i="0" dirty="0">
                <a:solidFill>
                  <a:srgbClr val="000000"/>
                </a:solidFill>
                <a:effectLst/>
                <a:latin typeface="PT Sans" panose="020B0503020203020204" pitchFamily="34" charset="77"/>
              </a:rPr>
              <a:t>int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quantity</a:t>
            </a:r>
            <a:r>
              <a:rPr lang="en-US" b="0" i="0" dirty="0">
                <a:solidFill>
                  <a:srgbClr val="444444"/>
                </a:solidFill>
                <a:effectLst/>
                <a:latin typeface="PT Sans" panose="020B0503020203020204" pitchFamily="34" charset="77"/>
              </a:rPr>
              <a:t>) { </a:t>
            </a:r>
            <a:r>
              <a:rPr lang="en-US" b="1" i="0" dirty="0">
                <a:solidFill>
                  <a:srgbClr val="000000"/>
                </a:solidFill>
                <a:effectLst/>
                <a:latin typeface="PT Sans" panose="020B0503020203020204" pitchFamily="34" charset="77"/>
              </a:rPr>
              <a:t>int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result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inputVal</a:t>
            </a:r>
            <a:r>
              <a:rPr lang="en-US" b="0" i="0" dirty="0">
                <a:solidFill>
                  <a:srgbClr val="444444"/>
                </a:solidFill>
                <a:effectLst/>
                <a:latin typeface="PT Sans" panose="020B0503020203020204" pitchFamily="34" charset="77"/>
              </a:rPr>
              <a:t>; </a:t>
            </a:r>
            <a:r>
              <a:rPr lang="en-US" b="1" i="0" dirty="0">
                <a:solidFill>
                  <a:srgbClr val="000000"/>
                </a:solidFill>
                <a:effectLst/>
                <a:latin typeface="PT Sans" panose="020B0503020203020204" pitchFamily="34" charset="77"/>
              </a:rPr>
              <a:t>if</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quantity</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&gt;</a:t>
            </a:r>
            <a:r>
              <a:rPr lang="en-US" b="0" i="0" dirty="0">
                <a:solidFill>
                  <a:srgbClr val="444444"/>
                </a:solidFill>
                <a:effectLst/>
                <a:latin typeface="PT Sans" panose="020B0503020203020204" pitchFamily="34" charset="77"/>
              </a:rPr>
              <a:t> </a:t>
            </a:r>
            <a:r>
              <a:rPr lang="en-US" b="0" i="0" dirty="0">
                <a:solidFill>
                  <a:srgbClr val="005CC5"/>
                </a:solidFill>
                <a:effectLst/>
                <a:latin typeface="PT Sans" panose="020B0503020203020204" pitchFamily="34" charset="77"/>
              </a:rPr>
              <a:t>50</a:t>
            </a:r>
            <a:r>
              <a:rPr lang="en-US" b="0" i="0" dirty="0">
                <a:solidFill>
                  <a:srgbClr val="444444"/>
                </a:solidFill>
                <a:effectLst/>
                <a:latin typeface="PT Sans" panose="020B0503020203020204" pitchFamily="34" charset="77"/>
              </a:rPr>
              <a:t>) { </a:t>
            </a:r>
            <a:r>
              <a:rPr lang="en-US" b="0" i="0" dirty="0">
                <a:solidFill>
                  <a:srgbClr val="000000"/>
                </a:solidFill>
                <a:effectLst/>
                <a:latin typeface="PT Sans" panose="020B0503020203020204" pitchFamily="34" charset="77"/>
              </a:rPr>
              <a:t>result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a:solidFill>
                  <a:srgbClr val="005CC5"/>
                </a:solidFill>
                <a:effectLst/>
                <a:latin typeface="PT Sans" panose="020B0503020203020204" pitchFamily="34" charset="77"/>
              </a:rPr>
              <a:t>2</a:t>
            </a:r>
            <a:r>
              <a:rPr lang="en-US" b="0" i="0" dirty="0">
                <a:solidFill>
                  <a:srgbClr val="444444"/>
                </a:solidFill>
                <a:effectLst/>
                <a:latin typeface="PT Sans" panose="020B0503020203020204" pitchFamily="34" charset="77"/>
              </a:rPr>
              <a:t>; } </a:t>
            </a:r>
            <a:r>
              <a:rPr lang="en-US" b="0" i="0" dirty="0">
                <a:solidFill>
                  <a:srgbClr val="009900"/>
                </a:solidFill>
                <a:effectLst/>
                <a:latin typeface="PT Sans" panose="020B0503020203020204" pitchFamily="34" charset="77"/>
              </a:rPr>
              <a:t>// ...</a:t>
            </a:r>
            <a:r>
              <a:rPr lang="en-US" b="0" i="0" dirty="0">
                <a:solidFill>
                  <a:srgbClr val="444444"/>
                </a:solidFill>
                <a:effectLst/>
                <a:latin typeface="PT Sans" panose="020B0503020203020204" pitchFamily="34" charset="77"/>
              </a:rPr>
              <a:t> }</a:t>
            </a:r>
          </a:p>
        </p:txBody>
      </p:sp>
      <p:sp>
        <p:nvSpPr>
          <p:cNvPr id="9" name="TextBox 8">
            <a:extLst>
              <a:ext uri="{FF2B5EF4-FFF2-40B4-BE49-F238E27FC236}">
                <a16:creationId xmlns:a16="http://schemas.microsoft.com/office/drawing/2014/main" id="{D8D11C9B-C112-0A42-B708-147D82C23D4B}"/>
              </a:ext>
            </a:extLst>
          </p:cNvPr>
          <p:cNvSpPr txBox="1"/>
          <p:nvPr/>
        </p:nvSpPr>
        <p:spPr>
          <a:xfrm>
            <a:off x="5192110" y="818438"/>
            <a:ext cx="6138040" cy="5047536"/>
          </a:xfrm>
          <a:prstGeom prst="rect">
            <a:avLst/>
          </a:prstGeom>
          <a:noFill/>
        </p:spPr>
        <p:txBody>
          <a:bodyPr wrap="square">
            <a:spAutoFit/>
          </a:bodyPr>
          <a:lstStyle/>
          <a:p>
            <a:pPr algn="l"/>
            <a:r>
              <a:rPr lang="en-US" sz="1400" b="1" i="0" dirty="0">
                <a:solidFill>
                  <a:srgbClr val="444444"/>
                </a:solidFill>
                <a:effectLst/>
                <a:latin typeface="PT Sans" panose="020B0503020203020204" pitchFamily="34" charset="77"/>
              </a:rPr>
              <a:t>Why Refactor</a:t>
            </a:r>
          </a:p>
          <a:p>
            <a:pPr algn="l"/>
            <a:r>
              <a:rPr lang="en-US" sz="1400" b="0" i="0" dirty="0">
                <a:solidFill>
                  <a:srgbClr val="444444"/>
                </a:solidFill>
                <a:effectLst/>
                <a:latin typeface="PT Sans" panose="020B0503020203020204" pitchFamily="34" charset="77"/>
              </a:rPr>
              <a:t>The reasons for this refactoring are the same as for </a:t>
            </a:r>
            <a:r>
              <a:rPr lang="en-US" sz="1400" b="1" i="0" u="none" strike="noStrike" dirty="0">
                <a:solidFill>
                  <a:srgbClr val="444444"/>
                </a:solidFill>
                <a:effectLst/>
                <a:latin typeface="PT Sans" panose="020B0503020203020204" pitchFamily="34" charset="77"/>
                <a:hlinkClick r:id="rId7"/>
              </a:rPr>
              <a:t>Split Temporary Variable</a:t>
            </a:r>
            <a:r>
              <a:rPr lang="en-US" sz="1400" b="0" i="0" dirty="0">
                <a:solidFill>
                  <a:srgbClr val="444444"/>
                </a:solidFill>
                <a:effectLst/>
                <a:latin typeface="PT Sans" panose="020B0503020203020204" pitchFamily="34" charset="77"/>
              </a:rPr>
              <a:t>, but in this case we’re dealing with a parameter, not a local variable.</a:t>
            </a:r>
          </a:p>
          <a:p>
            <a:pPr algn="l"/>
            <a:r>
              <a:rPr lang="en-US" sz="1400" b="0" i="0" dirty="0">
                <a:solidFill>
                  <a:srgbClr val="444444"/>
                </a:solidFill>
                <a:effectLst/>
                <a:latin typeface="PT Sans" panose="020B0503020203020204" pitchFamily="34" charset="77"/>
              </a:rPr>
              <a:t>First, if a parameter is passed via reference, then after the parameter value is changed inside the method, this value is passed to the argument that requested calling this method. Very often, this occurs accidentally and leads to unfortunate effects. Even if parameters are usually passed by value (and not by reference) in your programming language, this coding quirk may alienate those who are unaccustomed to it.</a:t>
            </a:r>
          </a:p>
          <a:p>
            <a:pPr algn="l"/>
            <a:r>
              <a:rPr lang="en-US" sz="1400" b="0" i="0" dirty="0">
                <a:solidFill>
                  <a:srgbClr val="444444"/>
                </a:solidFill>
                <a:effectLst/>
                <a:latin typeface="PT Sans" panose="020B0503020203020204" pitchFamily="34" charset="77"/>
              </a:rPr>
              <a:t>Second, multiple assignments of different values to a single parameter make it difficult for you to know what data should be contained in the parameter at any particular point in time. The problem worsens if your parameter and its contents are documented but the actual value is capable of differing from what’s expected inside the method.</a:t>
            </a:r>
          </a:p>
          <a:p>
            <a:pPr algn="l"/>
            <a:r>
              <a:rPr lang="en-US" sz="1400" b="1" i="0" dirty="0">
                <a:solidFill>
                  <a:srgbClr val="444444"/>
                </a:solidFill>
                <a:effectLst/>
                <a:latin typeface="PT Sans" panose="020B0503020203020204" pitchFamily="34" charset="77"/>
              </a:rPr>
              <a:t>Benefits</a:t>
            </a:r>
          </a:p>
          <a:p>
            <a:pPr algn="l">
              <a:buFont typeface="Arial" panose="020B0604020202020204" pitchFamily="34" charset="0"/>
              <a:buChar char="•"/>
            </a:pPr>
            <a:r>
              <a:rPr lang="en-US" sz="1400" b="0" i="0" dirty="0">
                <a:solidFill>
                  <a:srgbClr val="444444"/>
                </a:solidFill>
                <a:effectLst/>
                <a:latin typeface="PT Sans" panose="020B0503020203020204" pitchFamily="34" charset="77"/>
              </a:rPr>
              <a:t>Each element of the program should be responsible for only one thing. This makes code maintenance much easier going forward, since you can safely replace code without any side effects.</a:t>
            </a:r>
          </a:p>
          <a:p>
            <a:pPr algn="l">
              <a:buFont typeface="Arial" panose="020B0604020202020204" pitchFamily="34" charset="0"/>
              <a:buChar char="•"/>
            </a:pPr>
            <a:r>
              <a:rPr lang="en-US" sz="1400" b="0" i="0" dirty="0">
                <a:solidFill>
                  <a:srgbClr val="444444"/>
                </a:solidFill>
                <a:effectLst/>
                <a:latin typeface="PT Sans" panose="020B0503020203020204" pitchFamily="34" charset="77"/>
              </a:rPr>
              <a:t>This refactoring helps to extract </a:t>
            </a:r>
            <a:r>
              <a:rPr lang="en-US" sz="1400" b="1" i="0" u="none" strike="noStrike" dirty="0">
                <a:solidFill>
                  <a:srgbClr val="444444"/>
                </a:solidFill>
                <a:effectLst/>
                <a:latin typeface="PT Sans" panose="020B0503020203020204" pitchFamily="34" charset="77"/>
                <a:hlinkClick r:id="rId8"/>
              </a:rPr>
              <a:t>repetitive code to separate methods</a:t>
            </a:r>
            <a:r>
              <a:rPr lang="en-US" sz="1400" b="0" i="0" dirty="0">
                <a:solidFill>
                  <a:srgbClr val="444444"/>
                </a:solidFill>
                <a:effectLst/>
                <a:latin typeface="PT Sans" panose="020B0503020203020204" pitchFamily="34" charset="77"/>
              </a:rPr>
              <a:t>.</a:t>
            </a:r>
          </a:p>
          <a:p>
            <a:pPr algn="l"/>
            <a:r>
              <a:rPr lang="en-US" sz="1400" b="1" i="0" dirty="0">
                <a:solidFill>
                  <a:srgbClr val="444444"/>
                </a:solidFill>
                <a:effectLst/>
                <a:latin typeface="PT Sans" panose="020B0503020203020204" pitchFamily="34" charset="77"/>
              </a:rPr>
              <a:t>How to Refactor</a:t>
            </a:r>
          </a:p>
          <a:p>
            <a:pPr algn="l">
              <a:buFont typeface="+mj-lt"/>
              <a:buAutoNum type="arabicPeriod"/>
            </a:pPr>
            <a:r>
              <a:rPr lang="en-US" sz="1400" b="0" i="0" dirty="0">
                <a:solidFill>
                  <a:srgbClr val="444444"/>
                </a:solidFill>
                <a:effectLst/>
                <a:latin typeface="PT Sans" panose="020B0503020203020204" pitchFamily="34" charset="77"/>
              </a:rPr>
              <a:t>Create a local variable and assign the initial value of your parameter.</a:t>
            </a:r>
          </a:p>
          <a:p>
            <a:pPr algn="l">
              <a:buFont typeface="+mj-lt"/>
              <a:buAutoNum type="arabicPeriod"/>
            </a:pPr>
            <a:r>
              <a:rPr lang="en-US" sz="1400" b="0" i="0" dirty="0">
                <a:solidFill>
                  <a:srgbClr val="444444"/>
                </a:solidFill>
                <a:effectLst/>
                <a:latin typeface="PT Sans" panose="020B0503020203020204" pitchFamily="34" charset="77"/>
              </a:rPr>
              <a:t>In all method code that follows this line, replace the parameter with your new local variable.</a:t>
            </a:r>
          </a:p>
        </p:txBody>
      </p:sp>
    </p:spTree>
    <p:extLst>
      <p:ext uri="{BB962C8B-B14F-4D97-AF65-F5344CB8AC3E}">
        <p14:creationId xmlns:p14="http://schemas.microsoft.com/office/powerpoint/2010/main" val="215465401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7E56FD3-F347-3F48-8529-9F834F809ED4}"/>
              </a:ext>
            </a:extLst>
          </p:cNvPr>
          <p:cNvSpPr txBox="1">
            <a:spLocks/>
          </p:cNvSpPr>
          <p:nvPr/>
        </p:nvSpPr>
        <p:spPr>
          <a:xfrm>
            <a:off x="216775" y="416416"/>
            <a:ext cx="1374227" cy="906627"/>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Organizing Data</a:t>
            </a:r>
            <a:endParaRPr lang="en-EG" sz="1200" dirty="0"/>
          </a:p>
        </p:txBody>
      </p:sp>
      <p:sp>
        <p:nvSpPr>
          <p:cNvPr id="4" name="Title 1">
            <a:extLst>
              <a:ext uri="{FF2B5EF4-FFF2-40B4-BE49-F238E27FC236}">
                <a16:creationId xmlns:a16="http://schemas.microsoft.com/office/drawing/2014/main" id="{F765E001-A22C-8740-A4E9-F332EF9E9E9F}"/>
              </a:ext>
            </a:extLst>
          </p:cNvPr>
          <p:cNvSpPr txBox="1">
            <a:spLocks/>
          </p:cNvSpPr>
          <p:nvPr/>
        </p:nvSpPr>
        <p:spPr>
          <a:xfrm>
            <a:off x="2597369" y="416417"/>
            <a:ext cx="1774934" cy="906627"/>
          </a:xfrm>
          <a:prstGeom prst="rect">
            <a:avLst/>
          </a:prstGeom>
          <a:solidFill>
            <a:schemeClr val="accent2">
              <a:lumMod val="20000"/>
              <a:lumOff val="80000"/>
            </a:schemeClr>
          </a:solidFill>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Change Reference to Value</a:t>
            </a:r>
          </a:p>
        </p:txBody>
      </p:sp>
      <p:sp>
        <p:nvSpPr>
          <p:cNvPr id="2" name="TextBox 1">
            <a:extLst>
              <a:ext uri="{FF2B5EF4-FFF2-40B4-BE49-F238E27FC236}">
                <a16:creationId xmlns:a16="http://schemas.microsoft.com/office/drawing/2014/main" id="{B15FE6F3-17CE-9F42-BFE3-4CFEC39492C4}"/>
              </a:ext>
            </a:extLst>
          </p:cNvPr>
          <p:cNvSpPr txBox="1"/>
          <p:nvPr/>
        </p:nvSpPr>
        <p:spPr>
          <a:xfrm>
            <a:off x="216775" y="1608083"/>
            <a:ext cx="3710151" cy="2585323"/>
          </a:xfrm>
          <a:prstGeom prst="rect">
            <a:avLst/>
          </a:prstGeom>
          <a:noFill/>
        </p:spPr>
        <p:txBody>
          <a:bodyPr wrap="square" rtlCol="0">
            <a:spAutoFit/>
          </a:bodyPr>
          <a:lstStyle/>
          <a:p>
            <a:r>
              <a:rPr lang="en-US" b="1" dirty="0"/>
              <a:t>Problem</a:t>
            </a:r>
          </a:p>
          <a:p>
            <a:r>
              <a:rPr lang="en-US" dirty="0"/>
              <a:t>You have a reference object that’s too small and infrequently changed to justify managing its life cycle.</a:t>
            </a:r>
          </a:p>
          <a:p>
            <a:r>
              <a:rPr lang="en-US" b="1" dirty="0"/>
              <a:t>Solution</a:t>
            </a:r>
          </a:p>
          <a:p>
            <a:r>
              <a:rPr lang="en-US" dirty="0"/>
              <a:t>Turn it into a value object.</a:t>
            </a:r>
          </a:p>
          <a:p>
            <a:br>
              <a:rPr lang="en-US" dirty="0"/>
            </a:br>
            <a:endParaRPr lang="en-US" dirty="0"/>
          </a:p>
          <a:p>
            <a:endParaRPr lang="en-EG" dirty="0"/>
          </a:p>
        </p:txBody>
      </p:sp>
      <p:pic>
        <p:nvPicPr>
          <p:cNvPr id="3" name="Picture 2">
            <a:extLst>
              <a:ext uri="{FF2B5EF4-FFF2-40B4-BE49-F238E27FC236}">
                <a16:creationId xmlns:a16="http://schemas.microsoft.com/office/drawing/2014/main" id="{06ABD54B-269F-594A-9ACC-A7F1D1A0FA60}"/>
              </a:ext>
            </a:extLst>
          </p:cNvPr>
          <p:cNvPicPr>
            <a:picLocks noChangeAspect="1"/>
          </p:cNvPicPr>
          <p:nvPr/>
        </p:nvPicPr>
        <p:blipFill>
          <a:blip r:embed="rId2"/>
          <a:stretch>
            <a:fillRect/>
          </a:stretch>
        </p:blipFill>
        <p:spPr>
          <a:xfrm>
            <a:off x="216775" y="3574719"/>
            <a:ext cx="5063365" cy="1237374"/>
          </a:xfrm>
          <a:prstGeom prst="rect">
            <a:avLst/>
          </a:prstGeom>
        </p:spPr>
      </p:pic>
      <p:sp>
        <p:nvSpPr>
          <p:cNvPr id="10" name="TextBox 9">
            <a:extLst>
              <a:ext uri="{FF2B5EF4-FFF2-40B4-BE49-F238E27FC236}">
                <a16:creationId xmlns:a16="http://schemas.microsoft.com/office/drawing/2014/main" id="{FA60E492-11C2-9247-814E-44095B8CDFBE}"/>
              </a:ext>
            </a:extLst>
          </p:cNvPr>
          <p:cNvSpPr txBox="1"/>
          <p:nvPr/>
        </p:nvSpPr>
        <p:spPr>
          <a:xfrm>
            <a:off x="5378670" y="316829"/>
            <a:ext cx="6138040" cy="6124754"/>
          </a:xfrm>
          <a:prstGeom prst="rect">
            <a:avLst/>
          </a:prstGeom>
          <a:noFill/>
        </p:spPr>
        <p:txBody>
          <a:bodyPr wrap="square">
            <a:spAutoFit/>
          </a:bodyPr>
          <a:lstStyle/>
          <a:p>
            <a:pPr algn="l"/>
            <a:r>
              <a:rPr lang="en-US" sz="1400" b="1" i="0" dirty="0">
                <a:solidFill>
                  <a:srgbClr val="444444"/>
                </a:solidFill>
                <a:effectLst/>
                <a:latin typeface="PT Sans" panose="020B0503020203020204" pitchFamily="34" charset="77"/>
              </a:rPr>
              <a:t>Why Refactor</a:t>
            </a:r>
          </a:p>
          <a:p>
            <a:pPr algn="l"/>
            <a:r>
              <a:rPr lang="en-US" sz="1400" b="0" i="0" dirty="0">
                <a:solidFill>
                  <a:srgbClr val="444444"/>
                </a:solidFill>
                <a:effectLst/>
                <a:latin typeface="PT Sans" panose="020B0503020203020204" pitchFamily="34" charset="77"/>
              </a:rPr>
              <a:t>Inspiration to switch from a reference to a value may come from the inconvenience of working with the reference. References require management on your part:</a:t>
            </a:r>
          </a:p>
          <a:p>
            <a:pPr algn="l">
              <a:buFont typeface="Arial" panose="020B0604020202020204" pitchFamily="34" charset="0"/>
              <a:buChar char="•"/>
            </a:pPr>
            <a:r>
              <a:rPr lang="en-US" sz="1400" b="0" i="0" dirty="0">
                <a:solidFill>
                  <a:srgbClr val="444444"/>
                </a:solidFill>
                <a:effectLst/>
                <a:latin typeface="PT Sans" panose="020B0503020203020204" pitchFamily="34" charset="77"/>
              </a:rPr>
              <a:t>They always require requesting the necessary object from storage.</a:t>
            </a:r>
          </a:p>
          <a:p>
            <a:pPr algn="l">
              <a:buFont typeface="Arial" panose="020B0604020202020204" pitchFamily="34" charset="0"/>
              <a:buChar char="•"/>
            </a:pPr>
            <a:r>
              <a:rPr lang="en-US" sz="1400" b="0" i="0" dirty="0">
                <a:solidFill>
                  <a:srgbClr val="444444"/>
                </a:solidFill>
                <a:effectLst/>
                <a:latin typeface="PT Sans" panose="020B0503020203020204" pitchFamily="34" charset="77"/>
              </a:rPr>
              <a:t>References in memory may be inconvenient to work with.</a:t>
            </a:r>
          </a:p>
          <a:p>
            <a:pPr algn="l">
              <a:buFont typeface="Arial" panose="020B0604020202020204" pitchFamily="34" charset="0"/>
              <a:buChar char="•"/>
            </a:pPr>
            <a:r>
              <a:rPr lang="en-US" sz="1400" b="0" i="0" dirty="0">
                <a:solidFill>
                  <a:srgbClr val="444444"/>
                </a:solidFill>
                <a:effectLst/>
                <a:latin typeface="PT Sans" panose="020B0503020203020204" pitchFamily="34" charset="77"/>
              </a:rPr>
              <a:t>Working with references is particularly difficult, compared to values, on distributed and parallel systems.</a:t>
            </a:r>
          </a:p>
          <a:p>
            <a:pPr algn="l"/>
            <a:r>
              <a:rPr lang="en-US" sz="1400" b="0" i="0" dirty="0">
                <a:solidFill>
                  <a:srgbClr val="444444"/>
                </a:solidFill>
                <a:effectLst/>
                <a:latin typeface="PT Sans" panose="020B0503020203020204" pitchFamily="34" charset="77"/>
              </a:rPr>
              <a:t>Values are especially useful if you would rather have unchangeable objects than objects whose state may change during their lifetime.</a:t>
            </a:r>
          </a:p>
          <a:p>
            <a:pPr algn="l"/>
            <a:r>
              <a:rPr lang="en-US" sz="1400" b="1" i="0" dirty="0">
                <a:solidFill>
                  <a:srgbClr val="444444"/>
                </a:solidFill>
                <a:effectLst/>
                <a:latin typeface="PT Sans" panose="020B0503020203020204" pitchFamily="34" charset="77"/>
              </a:rPr>
              <a:t>Benefits</a:t>
            </a:r>
          </a:p>
          <a:p>
            <a:pPr algn="l">
              <a:buFont typeface="Arial" panose="020B0604020202020204" pitchFamily="34" charset="0"/>
              <a:buChar char="•"/>
            </a:pPr>
            <a:r>
              <a:rPr lang="en-US" sz="1400" b="0" i="0" dirty="0">
                <a:solidFill>
                  <a:srgbClr val="444444"/>
                </a:solidFill>
                <a:effectLst/>
                <a:latin typeface="PT Sans" panose="020B0503020203020204" pitchFamily="34" charset="77"/>
              </a:rPr>
              <a:t>One important property of objects is that they should be unchangeable. The same result should be received for each query that returns an object value. If this is true, no problems arise if there are many objects representing the same thing.</a:t>
            </a:r>
          </a:p>
          <a:p>
            <a:pPr algn="l">
              <a:buFont typeface="Arial" panose="020B0604020202020204" pitchFamily="34" charset="0"/>
              <a:buChar char="•"/>
            </a:pPr>
            <a:r>
              <a:rPr lang="en-US" sz="1400" b="0" i="0" dirty="0">
                <a:solidFill>
                  <a:srgbClr val="444444"/>
                </a:solidFill>
                <a:effectLst/>
                <a:latin typeface="PT Sans" panose="020B0503020203020204" pitchFamily="34" charset="77"/>
              </a:rPr>
              <a:t>Values are much easier to implement.</a:t>
            </a:r>
          </a:p>
          <a:p>
            <a:pPr algn="l"/>
            <a:r>
              <a:rPr lang="en-US" sz="1400" b="1" i="0" dirty="0">
                <a:solidFill>
                  <a:srgbClr val="444444"/>
                </a:solidFill>
                <a:effectLst/>
                <a:latin typeface="PT Sans" panose="020B0503020203020204" pitchFamily="34" charset="77"/>
              </a:rPr>
              <a:t>Drawbacks</a:t>
            </a:r>
          </a:p>
          <a:p>
            <a:pPr algn="l">
              <a:buFont typeface="Arial" panose="020B0604020202020204" pitchFamily="34" charset="0"/>
              <a:buChar char="•"/>
            </a:pPr>
            <a:r>
              <a:rPr lang="en-US" sz="1400" b="0" i="0" dirty="0">
                <a:solidFill>
                  <a:srgbClr val="444444"/>
                </a:solidFill>
                <a:effectLst/>
                <a:latin typeface="PT Sans" panose="020B0503020203020204" pitchFamily="34" charset="77"/>
              </a:rPr>
              <a:t>If a value is changeable, make sure if any object changes that the values in all the other objects representing the same entity are updated. This is so burdensome that it’s easier to create a reference for this purpose.</a:t>
            </a:r>
          </a:p>
          <a:p>
            <a:pPr algn="l"/>
            <a:r>
              <a:rPr lang="en-US" sz="1400" b="1" i="0" dirty="0">
                <a:solidFill>
                  <a:srgbClr val="444444"/>
                </a:solidFill>
                <a:effectLst/>
                <a:latin typeface="PT Sans" panose="020B0503020203020204" pitchFamily="34" charset="77"/>
              </a:rPr>
              <a:t>How to Refactor</a:t>
            </a:r>
          </a:p>
          <a:p>
            <a:pPr algn="l">
              <a:buFont typeface="+mj-lt"/>
              <a:buAutoNum type="arabicPeriod"/>
            </a:pPr>
            <a:r>
              <a:rPr lang="en-US" sz="1400" b="0" i="0" dirty="0">
                <a:solidFill>
                  <a:srgbClr val="444444"/>
                </a:solidFill>
                <a:effectLst/>
                <a:latin typeface="PT Sans" panose="020B0503020203020204" pitchFamily="34" charset="77"/>
              </a:rPr>
              <a:t>Make the object unchangeable. The object shouldn’t have any setters or other methods that change its state and data (</a:t>
            </a:r>
            <a:r>
              <a:rPr lang="en-US" sz="1400" b="1" i="0" u="none" strike="noStrike" dirty="0">
                <a:solidFill>
                  <a:srgbClr val="444444"/>
                </a:solidFill>
                <a:effectLst/>
                <a:latin typeface="PT Sans" panose="020B0503020203020204" pitchFamily="34" charset="77"/>
                <a:hlinkClick r:id="rId3"/>
              </a:rPr>
              <a:t>Remove Setting Method</a:t>
            </a:r>
            <a:r>
              <a:rPr lang="en-US" sz="1400" b="0" i="0" dirty="0">
                <a:solidFill>
                  <a:srgbClr val="444444"/>
                </a:solidFill>
                <a:effectLst/>
                <a:latin typeface="PT Sans" panose="020B0503020203020204" pitchFamily="34" charset="77"/>
              </a:rPr>
              <a:t> may help here). The only place where data should be assigned to the fields of a value object is a constructor.</a:t>
            </a:r>
          </a:p>
          <a:p>
            <a:pPr algn="l">
              <a:buFont typeface="+mj-lt"/>
              <a:buAutoNum type="arabicPeriod"/>
            </a:pPr>
            <a:r>
              <a:rPr lang="en-US" sz="1400" b="0" i="0" dirty="0">
                <a:solidFill>
                  <a:srgbClr val="444444"/>
                </a:solidFill>
                <a:effectLst/>
                <a:latin typeface="PT Sans" panose="020B0503020203020204" pitchFamily="34" charset="77"/>
              </a:rPr>
              <a:t>Create a comparison method to be able to compare two values.</a:t>
            </a:r>
          </a:p>
          <a:p>
            <a:pPr algn="l">
              <a:buFont typeface="+mj-lt"/>
              <a:buAutoNum type="arabicPeriod"/>
            </a:pPr>
            <a:r>
              <a:rPr lang="en-US" sz="1400" b="0" i="0" dirty="0">
                <a:solidFill>
                  <a:srgbClr val="444444"/>
                </a:solidFill>
                <a:effectLst/>
                <a:latin typeface="PT Sans" panose="020B0503020203020204" pitchFamily="34" charset="77"/>
              </a:rPr>
              <a:t>Check whether you can delete the factory method and make the object constructor public.</a:t>
            </a:r>
          </a:p>
        </p:txBody>
      </p:sp>
    </p:spTree>
    <p:extLst>
      <p:ext uri="{BB962C8B-B14F-4D97-AF65-F5344CB8AC3E}">
        <p14:creationId xmlns:p14="http://schemas.microsoft.com/office/powerpoint/2010/main" val="285955357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7E56FD3-F347-3F48-8529-9F834F809ED4}"/>
              </a:ext>
            </a:extLst>
          </p:cNvPr>
          <p:cNvSpPr txBox="1">
            <a:spLocks/>
          </p:cNvSpPr>
          <p:nvPr/>
        </p:nvSpPr>
        <p:spPr>
          <a:xfrm>
            <a:off x="216775" y="416416"/>
            <a:ext cx="1374227" cy="906627"/>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Organizing Data</a:t>
            </a:r>
            <a:endParaRPr lang="en-EG" sz="1200" dirty="0"/>
          </a:p>
        </p:txBody>
      </p:sp>
      <p:sp>
        <p:nvSpPr>
          <p:cNvPr id="4" name="Title 1">
            <a:extLst>
              <a:ext uri="{FF2B5EF4-FFF2-40B4-BE49-F238E27FC236}">
                <a16:creationId xmlns:a16="http://schemas.microsoft.com/office/drawing/2014/main" id="{F765E001-A22C-8740-A4E9-F332EF9E9E9F}"/>
              </a:ext>
            </a:extLst>
          </p:cNvPr>
          <p:cNvSpPr txBox="1">
            <a:spLocks/>
          </p:cNvSpPr>
          <p:nvPr/>
        </p:nvSpPr>
        <p:spPr>
          <a:xfrm>
            <a:off x="2597369" y="416417"/>
            <a:ext cx="1774934" cy="906627"/>
          </a:xfrm>
          <a:prstGeom prst="rect">
            <a:avLst/>
          </a:prstGeom>
          <a:solidFill>
            <a:schemeClr val="accent2">
              <a:lumMod val="20000"/>
              <a:lumOff val="80000"/>
            </a:schemeClr>
          </a:solidFill>
        </p:spPr>
        <p:txBody>
          <a:bodyPr vert="horz" lIns="91440" tIns="45720" rIns="91440" bIns="45720" rtlCol="0" anchor="ctr">
            <a:normAutofit fontScale="4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Change Unidirectional Association to Bidirectional</a:t>
            </a:r>
          </a:p>
        </p:txBody>
      </p:sp>
      <p:sp>
        <p:nvSpPr>
          <p:cNvPr id="8" name="TextBox 7">
            <a:extLst>
              <a:ext uri="{FF2B5EF4-FFF2-40B4-BE49-F238E27FC236}">
                <a16:creationId xmlns:a16="http://schemas.microsoft.com/office/drawing/2014/main" id="{B619091B-246E-044A-A33E-AACCC625280C}"/>
              </a:ext>
            </a:extLst>
          </p:cNvPr>
          <p:cNvSpPr txBox="1"/>
          <p:nvPr/>
        </p:nvSpPr>
        <p:spPr>
          <a:xfrm>
            <a:off x="216775" y="1473424"/>
            <a:ext cx="4155528" cy="2862322"/>
          </a:xfrm>
          <a:prstGeom prst="rect">
            <a:avLst/>
          </a:prstGeom>
          <a:noFill/>
        </p:spPr>
        <p:txBody>
          <a:bodyPr wrap="square">
            <a:spAutoFit/>
          </a:bodyPr>
          <a:lstStyle/>
          <a:p>
            <a:pPr algn="l"/>
            <a:r>
              <a:rPr lang="en-US" b="1" i="0" dirty="0">
                <a:solidFill>
                  <a:srgbClr val="444444"/>
                </a:solidFill>
                <a:effectLst/>
                <a:latin typeface="PT Sans" panose="020B0503020203020204" pitchFamily="34" charset="77"/>
              </a:rPr>
              <a:t>Problem</a:t>
            </a:r>
          </a:p>
          <a:p>
            <a:pPr algn="l"/>
            <a:r>
              <a:rPr lang="en-US" b="0" i="0" dirty="0">
                <a:solidFill>
                  <a:srgbClr val="444444"/>
                </a:solidFill>
                <a:effectLst/>
                <a:latin typeface="PT Sans" panose="020B0503020203020204" pitchFamily="34" charset="77"/>
              </a:rPr>
              <a:t>You have two classes that each need to use the features of the other, but the association between them is only unidirectional.</a:t>
            </a:r>
          </a:p>
          <a:p>
            <a:pPr algn="l"/>
            <a:r>
              <a:rPr lang="en-US" b="1" i="0" dirty="0">
                <a:solidFill>
                  <a:srgbClr val="444444"/>
                </a:solidFill>
                <a:effectLst/>
                <a:latin typeface="PT Sans" panose="020B0503020203020204" pitchFamily="34" charset="77"/>
              </a:rPr>
              <a:t>Solution</a:t>
            </a:r>
          </a:p>
          <a:p>
            <a:pPr algn="l"/>
            <a:r>
              <a:rPr lang="en-US" b="0" i="0" dirty="0">
                <a:solidFill>
                  <a:srgbClr val="444444"/>
                </a:solidFill>
                <a:effectLst/>
                <a:latin typeface="PT Sans" panose="020B0503020203020204" pitchFamily="34" charset="77"/>
              </a:rPr>
              <a:t>Add the missing association to the class that needs it.</a:t>
            </a:r>
          </a:p>
          <a:p>
            <a:pPr algn="l"/>
            <a:br>
              <a:rPr lang="en-US" b="0" i="0" dirty="0">
                <a:solidFill>
                  <a:srgbClr val="444444"/>
                </a:solidFill>
                <a:effectLst/>
                <a:latin typeface="PT Sans" panose="020B0503020203020204" pitchFamily="34" charset="77"/>
              </a:rPr>
            </a:br>
            <a:endParaRPr lang="en-US" b="0" i="0" dirty="0">
              <a:solidFill>
                <a:srgbClr val="444444"/>
              </a:solidFill>
              <a:effectLst/>
              <a:latin typeface="PT Sans" panose="020B0503020203020204" pitchFamily="34" charset="77"/>
            </a:endParaRPr>
          </a:p>
        </p:txBody>
      </p:sp>
      <p:pic>
        <p:nvPicPr>
          <p:cNvPr id="9" name="Picture 8">
            <a:extLst>
              <a:ext uri="{FF2B5EF4-FFF2-40B4-BE49-F238E27FC236}">
                <a16:creationId xmlns:a16="http://schemas.microsoft.com/office/drawing/2014/main" id="{908EEE6A-226B-D245-B917-903E52EBF63E}"/>
              </a:ext>
            </a:extLst>
          </p:cNvPr>
          <p:cNvPicPr>
            <a:picLocks noChangeAspect="1"/>
          </p:cNvPicPr>
          <p:nvPr/>
        </p:nvPicPr>
        <p:blipFill>
          <a:blip r:embed="rId2"/>
          <a:stretch>
            <a:fillRect/>
          </a:stretch>
        </p:blipFill>
        <p:spPr>
          <a:xfrm>
            <a:off x="135977" y="4085200"/>
            <a:ext cx="5196909" cy="801852"/>
          </a:xfrm>
          <a:prstGeom prst="rect">
            <a:avLst/>
          </a:prstGeom>
        </p:spPr>
      </p:pic>
      <p:sp>
        <p:nvSpPr>
          <p:cNvPr id="11" name="TextBox 10">
            <a:extLst>
              <a:ext uri="{FF2B5EF4-FFF2-40B4-BE49-F238E27FC236}">
                <a16:creationId xmlns:a16="http://schemas.microsoft.com/office/drawing/2014/main" id="{A73D4B7F-8E3A-A640-A24A-B353AC27C3EE}"/>
              </a:ext>
            </a:extLst>
          </p:cNvPr>
          <p:cNvSpPr txBox="1"/>
          <p:nvPr/>
        </p:nvSpPr>
        <p:spPr>
          <a:xfrm>
            <a:off x="5507420" y="745491"/>
            <a:ext cx="6138040" cy="4524315"/>
          </a:xfrm>
          <a:prstGeom prst="rect">
            <a:avLst/>
          </a:prstGeom>
          <a:noFill/>
        </p:spPr>
        <p:txBody>
          <a:bodyPr wrap="square">
            <a:spAutoFit/>
          </a:bodyPr>
          <a:lstStyle/>
          <a:p>
            <a:pPr algn="l"/>
            <a:r>
              <a:rPr lang="en-US" sz="1200" b="1" i="0" dirty="0">
                <a:solidFill>
                  <a:srgbClr val="444444"/>
                </a:solidFill>
                <a:effectLst/>
                <a:latin typeface="PT Sans" panose="020B0503020203020204" pitchFamily="34" charset="77"/>
              </a:rPr>
              <a:t>Why Refactor</a:t>
            </a:r>
          </a:p>
          <a:p>
            <a:pPr algn="l"/>
            <a:r>
              <a:rPr lang="en-US" sz="1200" b="0" i="0" dirty="0">
                <a:solidFill>
                  <a:srgbClr val="444444"/>
                </a:solidFill>
                <a:effectLst/>
                <a:latin typeface="PT Sans" panose="020B0503020203020204" pitchFamily="34" charset="77"/>
              </a:rPr>
              <a:t>Originally the classes had a unidirectional association. But with time, client code needed access to both sides of the association.</a:t>
            </a:r>
          </a:p>
          <a:p>
            <a:pPr algn="l"/>
            <a:r>
              <a:rPr lang="en-US" sz="1200" b="1" i="0" dirty="0">
                <a:solidFill>
                  <a:srgbClr val="444444"/>
                </a:solidFill>
                <a:effectLst/>
                <a:latin typeface="PT Sans" panose="020B0503020203020204" pitchFamily="34" charset="77"/>
              </a:rPr>
              <a:t>Benefits</a:t>
            </a:r>
          </a:p>
          <a:p>
            <a:pPr algn="l">
              <a:buFont typeface="Arial" panose="020B0604020202020204" pitchFamily="34" charset="0"/>
              <a:buChar char="•"/>
            </a:pPr>
            <a:r>
              <a:rPr lang="en-US" sz="1200" b="0" i="0" dirty="0">
                <a:solidFill>
                  <a:srgbClr val="444444"/>
                </a:solidFill>
                <a:effectLst/>
                <a:latin typeface="PT Sans" panose="020B0503020203020204" pitchFamily="34" charset="77"/>
              </a:rPr>
              <a:t>If a class needs a reverse association, you can simply calculate it. But if these calculations are complex, it’s better to keep the reverse association.</a:t>
            </a:r>
          </a:p>
          <a:p>
            <a:pPr algn="l"/>
            <a:r>
              <a:rPr lang="en-US" sz="1200" b="1" i="0" dirty="0">
                <a:solidFill>
                  <a:srgbClr val="444444"/>
                </a:solidFill>
                <a:effectLst/>
                <a:latin typeface="PT Sans" panose="020B0503020203020204" pitchFamily="34" charset="77"/>
              </a:rPr>
              <a:t>Drawbacks</a:t>
            </a:r>
          </a:p>
          <a:p>
            <a:pPr algn="l">
              <a:buFont typeface="Arial" panose="020B0604020202020204" pitchFamily="34" charset="0"/>
              <a:buChar char="•"/>
            </a:pPr>
            <a:r>
              <a:rPr lang="en-US" sz="1200" b="0" i="0" dirty="0">
                <a:solidFill>
                  <a:srgbClr val="444444"/>
                </a:solidFill>
                <a:effectLst/>
                <a:latin typeface="PT Sans" panose="020B0503020203020204" pitchFamily="34" charset="77"/>
              </a:rPr>
              <a:t>Bidirectional associations are much harder to implement and maintain than unidirectional ones.</a:t>
            </a:r>
          </a:p>
          <a:p>
            <a:pPr algn="l">
              <a:buFont typeface="Arial" panose="020B0604020202020204" pitchFamily="34" charset="0"/>
              <a:buChar char="•"/>
            </a:pPr>
            <a:r>
              <a:rPr lang="en-US" sz="1200" b="0" i="0" dirty="0">
                <a:solidFill>
                  <a:srgbClr val="444444"/>
                </a:solidFill>
                <a:effectLst/>
                <a:latin typeface="PT Sans" panose="020B0503020203020204" pitchFamily="34" charset="77"/>
              </a:rPr>
              <a:t>Bidirectional associations make classes interdependent. With a unidirectional association, one of them can be used independently of the other.</a:t>
            </a:r>
          </a:p>
          <a:p>
            <a:pPr algn="l"/>
            <a:r>
              <a:rPr lang="en-US" sz="1200" b="1" i="0" dirty="0">
                <a:solidFill>
                  <a:srgbClr val="444444"/>
                </a:solidFill>
                <a:effectLst/>
                <a:latin typeface="PT Sans" panose="020B0503020203020204" pitchFamily="34" charset="77"/>
              </a:rPr>
              <a:t>How to Refactor</a:t>
            </a:r>
          </a:p>
          <a:p>
            <a:pPr algn="l">
              <a:buFont typeface="+mj-lt"/>
              <a:buAutoNum type="arabicPeriod"/>
            </a:pPr>
            <a:r>
              <a:rPr lang="en-US" sz="1200" b="0" i="0" dirty="0">
                <a:solidFill>
                  <a:srgbClr val="444444"/>
                </a:solidFill>
                <a:effectLst/>
                <a:latin typeface="PT Sans" panose="020B0503020203020204" pitchFamily="34" charset="77"/>
              </a:rPr>
              <a:t>Add a field for holding the reverse association.</a:t>
            </a:r>
          </a:p>
          <a:p>
            <a:pPr algn="l">
              <a:buFont typeface="+mj-lt"/>
              <a:buAutoNum type="arabicPeriod"/>
            </a:pPr>
            <a:r>
              <a:rPr lang="en-US" sz="1200" b="0" i="0" dirty="0">
                <a:solidFill>
                  <a:srgbClr val="444444"/>
                </a:solidFill>
                <a:effectLst/>
                <a:latin typeface="PT Sans" panose="020B0503020203020204" pitchFamily="34" charset="77"/>
              </a:rPr>
              <a:t>Decide which class will be “dominant”. This class will contain the methods that create or update the association as elements are added or changed, establishing the association in its class and calling the utility methods for establishing the association in the associated object.</a:t>
            </a:r>
          </a:p>
          <a:p>
            <a:pPr algn="l">
              <a:buFont typeface="+mj-lt"/>
              <a:buAutoNum type="arabicPeriod"/>
            </a:pPr>
            <a:r>
              <a:rPr lang="en-US" sz="1200" b="0" i="0" dirty="0">
                <a:solidFill>
                  <a:srgbClr val="444444"/>
                </a:solidFill>
                <a:effectLst/>
                <a:latin typeface="PT Sans" panose="020B0503020203020204" pitchFamily="34" charset="77"/>
              </a:rPr>
              <a:t>Create a utility method for establishing the association in the “non-dominant” class. The method should use what it’s given in parameters to complete the field. Give the method an obvious name so that it isn’t used later for any other purposes.</a:t>
            </a:r>
          </a:p>
          <a:p>
            <a:pPr algn="l">
              <a:buFont typeface="+mj-lt"/>
              <a:buAutoNum type="arabicPeriod"/>
            </a:pPr>
            <a:r>
              <a:rPr lang="en-US" sz="1200" b="0" i="0" dirty="0">
                <a:solidFill>
                  <a:srgbClr val="444444"/>
                </a:solidFill>
                <a:effectLst/>
                <a:latin typeface="PT Sans" panose="020B0503020203020204" pitchFamily="34" charset="77"/>
              </a:rPr>
              <a:t>If old methods for controlling the unidirectional association were in the “dominant” class, complement them with calls to utility methods from the associated object.</a:t>
            </a:r>
          </a:p>
          <a:p>
            <a:pPr algn="l">
              <a:buFont typeface="+mj-lt"/>
              <a:buAutoNum type="arabicPeriod"/>
            </a:pPr>
            <a:r>
              <a:rPr lang="en-US" sz="1200" b="0" i="0" dirty="0">
                <a:solidFill>
                  <a:srgbClr val="444444"/>
                </a:solidFill>
                <a:effectLst/>
                <a:latin typeface="PT Sans" panose="020B0503020203020204" pitchFamily="34" charset="77"/>
              </a:rPr>
              <a:t>If the old methods for controlling the association were in the “non-dominant” class, create the methods in the “dominant” class, call them, and delegate execution to them.</a:t>
            </a:r>
          </a:p>
        </p:txBody>
      </p:sp>
    </p:spTree>
    <p:extLst>
      <p:ext uri="{BB962C8B-B14F-4D97-AF65-F5344CB8AC3E}">
        <p14:creationId xmlns:p14="http://schemas.microsoft.com/office/powerpoint/2010/main" val="381081209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7E56FD3-F347-3F48-8529-9F834F809ED4}"/>
              </a:ext>
            </a:extLst>
          </p:cNvPr>
          <p:cNvSpPr txBox="1">
            <a:spLocks/>
          </p:cNvSpPr>
          <p:nvPr/>
        </p:nvSpPr>
        <p:spPr>
          <a:xfrm>
            <a:off x="216775" y="416416"/>
            <a:ext cx="1374227" cy="906627"/>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Organizing Data</a:t>
            </a:r>
            <a:endParaRPr lang="en-EG" sz="1200" dirty="0"/>
          </a:p>
        </p:txBody>
      </p:sp>
      <p:sp>
        <p:nvSpPr>
          <p:cNvPr id="4" name="Title 1">
            <a:extLst>
              <a:ext uri="{FF2B5EF4-FFF2-40B4-BE49-F238E27FC236}">
                <a16:creationId xmlns:a16="http://schemas.microsoft.com/office/drawing/2014/main" id="{F765E001-A22C-8740-A4E9-F332EF9E9E9F}"/>
              </a:ext>
            </a:extLst>
          </p:cNvPr>
          <p:cNvSpPr txBox="1">
            <a:spLocks/>
          </p:cNvSpPr>
          <p:nvPr/>
        </p:nvSpPr>
        <p:spPr>
          <a:xfrm>
            <a:off x="2597369" y="416417"/>
            <a:ext cx="1774934" cy="906627"/>
          </a:xfrm>
          <a:prstGeom prst="rect">
            <a:avLst/>
          </a:prstGeom>
          <a:solidFill>
            <a:schemeClr val="accent2">
              <a:lumMod val="20000"/>
              <a:lumOff val="80000"/>
            </a:schemeClr>
          </a:solidFill>
        </p:spPr>
        <p:txBody>
          <a:bodyPr vert="horz" lIns="91440" tIns="45720" rIns="91440" bIns="45720" rtlCol="0" anchor="ctr">
            <a:normAutofit fontScale="4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Replace Magic Number with Symbolic Constant</a:t>
            </a:r>
          </a:p>
        </p:txBody>
      </p:sp>
      <p:sp>
        <p:nvSpPr>
          <p:cNvPr id="8" name="TextBox 7">
            <a:extLst>
              <a:ext uri="{FF2B5EF4-FFF2-40B4-BE49-F238E27FC236}">
                <a16:creationId xmlns:a16="http://schemas.microsoft.com/office/drawing/2014/main" id="{BA092A94-8CAE-2E41-9C92-C6A4BD594B48}"/>
              </a:ext>
            </a:extLst>
          </p:cNvPr>
          <p:cNvSpPr txBox="1"/>
          <p:nvPr/>
        </p:nvSpPr>
        <p:spPr>
          <a:xfrm>
            <a:off x="216775" y="1635995"/>
            <a:ext cx="5185542" cy="4524315"/>
          </a:xfrm>
          <a:prstGeom prst="rect">
            <a:avLst/>
          </a:prstGeom>
          <a:noFill/>
        </p:spPr>
        <p:txBody>
          <a:bodyPr wrap="square">
            <a:spAutoFit/>
          </a:bodyPr>
          <a:lstStyle/>
          <a:p>
            <a:pPr algn="l"/>
            <a:r>
              <a:rPr lang="en-US" b="1" i="0" dirty="0">
                <a:solidFill>
                  <a:srgbClr val="444444"/>
                </a:solidFill>
                <a:effectLst/>
                <a:latin typeface="PT Sans" panose="020B0503020203020204" pitchFamily="34" charset="77"/>
              </a:rPr>
              <a:t>Problem</a:t>
            </a:r>
          </a:p>
          <a:p>
            <a:pPr algn="l"/>
            <a:r>
              <a:rPr lang="en-US" b="0" i="0" dirty="0">
                <a:solidFill>
                  <a:srgbClr val="444444"/>
                </a:solidFill>
                <a:effectLst/>
                <a:latin typeface="PT Sans" panose="020B0503020203020204" pitchFamily="34" charset="77"/>
              </a:rPr>
              <a:t>Your code uses a number that has a certain meaning to it.</a:t>
            </a:r>
          </a:p>
          <a:p>
            <a:pPr algn="l"/>
            <a:r>
              <a:rPr lang="en-US" b="1" i="0" dirty="0">
                <a:solidFill>
                  <a:srgbClr val="444444"/>
                </a:solidFill>
                <a:effectLst/>
                <a:latin typeface="PT Sans" panose="020B0503020203020204" pitchFamily="34" charset="77"/>
              </a:rPr>
              <a:t>Solution</a:t>
            </a:r>
          </a:p>
          <a:p>
            <a:pPr algn="l"/>
            <a:r>
              <a:rPr lang="en-US" b="0" i="0" dirty="0">
                <a:solidFill>
                  <a:srgbClr val="444444"/>
                </a:solidFill>
                <a:effectLst/>
                <a:latin typeface="PT Sans" panose="020B0503020203020204" pitchFamily="34" charset="77"/>
              </a:rPr>
              <a:t>Replace this number with a constant that has a human-readable name explaining the meaning of the number.</a:t>
            </a:r>
          </a:p>
          <a:p>
            <a:pPr algn="ctr"/>
            <a:r>
              <a:rPr lang="en-US" b="1" i="0" u="none" strike="noStrike" dirty="0" err="1">
                <a:solidFill>
                  <a:srgbClr val="444444"/>
                </a:solidFill>
                <a:effectLst/>
                <a:latin typeface="PT Sans" panose="020B0503020203020204" pitchFamily="34" charset="77"/>
                <a:hlinkClick r:id="rId2"/>
              </a:rPr>
              <a:t>Java</a:t>
            </a:r>
            <a:r>
              <a:rPr lang="en-US" b="0" i="0" u="none" strike="noStrike" dirty="0" err="1">
                <a:solidFill>
                  <a:srgbClr val="444444"/>
                </a:solidFill>
                <a:effectLst/>
                <a:latin typeface="PT Sans" panose="020B0503020203020204" pitchFamily="34" charset="77"/>
                <a:hlinkClick r:id="rId3"/>
              </a:rPr>
              <a:t>C#</a:t>
            </a:r>
            <a:r>
              <a:rPr lang="en-US" b="0" i="0" u="none" strike="noStrike" dirty="0" err="1">
                <a:solidFill>
                  <a:srgbClr val="444444"/>
                </a:solidFill>
                <a:effectLst/>
                <a:latin typeface="PT Sans" panose="020B0503020203020204" pitchFamily="34" charset="77"/>
                <a:hlinkClick r:id="rId4"/>
              </a:rPr>
              <a:t>PHP</a:t>
            </a:r>
            <a:r>
              <a:rPr lang="en-US" b="0" i="0" u="none" strike="noStrike" dirty="0" err="1">
                <a:solidFill>
                  <a:srgbClr val="444444"/>
                </a:solidFill>
                <a:effectLst/>
                <a:latin typeface="PT Sans" panose="020B0503020203020204" pitchFamily="34" charset="77"/>
                <a:hlinkClick r:id="rId5"/>
              </a:rPr>
              <a:t>Python</a:t>
            </a:r>
            <a:r>
              <a:rPr lang="en-US" b="0" i="0" u="none" strike="noStrike" dirty="0" err="1">
                <a:solidFill>
                  <a:srgbClr val="444444"/>
                </a:solidFill>
                <a:effectLst/>
                <a:latin typeface="PT Sans" panose="020B0503020203020204" pitchFamily="34" charset="77"/>
                <a:hlinkClick r:id="rId6"/>
              </a:rPr>
              <a:t>TypeScript</a:t>
            </a:r>
            <a:endParaRPr lang="en-US" b="0" i="0" dirty="0">
              <a:solidFill>
                <a:srgbClr val="444444"/>
              </a:solidFill>
              <a:effectLst/>
              <a:latin typeface="PT Sans" panose="020B0503020203020204" pitchFamily="34" charset="77"/>
            </a:endParaRPr>
          </a:p>
          <a:p>
            <a:pPr algn="l"/>
            <a:r>
              <a:rPr lang="en-US" b="1" i="0" dirty="0">
                <a:solidFill>
                  <a:srgbClr val="000000"/>
                </a:solidFill>
                <a:effectLst/>
                <a:latin typeface="PT Sans" panose="020B0503020203020204" pitchFamily="34" charset="77"/>
              </a:rPr>
              <a:t>double</a:t>
            </a:r>
            <a:r>
              <a:rPr lang="en-US" b="0" i="0" dirty="0">
                <a:solidFill>
                  <a:srgbClr val="444444"/>
                </a:solidFill>
                <a:effectLst/>
                <a:latin typeface="PT Sans" panose="020B0503020203020204" pitchFamily="34" charset="77"/>
              </a:rPr>
              <a:t> </a:t>
            </a:r>
            <a:r>
              <a:rPr lang="en-US" b="1" i="0" dirty="0" err="1">
                <a:solidFill>
                  <a:srgbClr val="990000"/>
                </a:solidFill>
                <a:effectLst/>
                <a:latin typeface="PT Sans" panose="020B0503020203020204" pitchFamily="34" charset="77"/>
              </a:rPr>
              <a:t>potentialEnergy</a:t>
            </a:r>
            <a:r>
              <a:rPr lang="en-US" b="0" i="0" dirty="0">
                <a:solidFill>
                  <a:srgbClr val="444444"/>
                </a:solidFill>
                <a:effectLst/>
                <a:latin typeface="PT Sans" panose="020B0503020203020204" pitchFamily="34" charset="77"/>
              </a:rPr>
              <a:t>(</a:t>
            </a:r>
            <a:r>
              <a:rPr lang="en-US" b="1" i="0" dirty="0">
                <a:solidFill>
                  <a:srgbClr val="000000"/>
                </a:solidFill>
                <a:effectLst/>
                <a:latin typeface="PT Sans" panose="020B0503020203020204" pitchFamily="34" charset="77"/>
              </a:rPr>
              <a:t>double</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mass</a:t>
            </a:r>
            <a:r>
              <a:rPr lang="en-US" b="0" i="0" dirty="0">
                <a:solidFill>
                  <a:srgbClr val="444444"/>
                </a:solidFill>
                <a:effectLst/>
                <a:latin typeface="PT Sans" panose="020B0503020203020204" pitchFamily="34" charset="77"/>
              </a:rPr>
              <a:t>, </a:t>
            </a:r>
            <a:r>
              <a:rPr lang="en-US" b="1" i="0" dirty="0">
                <a:solidFill>
                  <a:srgbClr val="000000"/>
                </a:solidFill>
                <a:effectLst/>
                <a:latin typeface="PT Sans" panose="020B0503020203020204" pitchFamily="34" charset="77"/>
              </a:rPr>
              <a:t>double</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height</a:t>
            </a:r>
            <a:r>
              <a:rPr lang="en-US" b="0" i="0" dirty="0">
                <a:solidFill>
                  <a:srgbClr val="444444"/>
                </a:solidFill>
                <a:effectLst/>
                <a:latin typeface="PT Sans" panose="020B0503020203020204" pitchFamily="34" charset="77"/>
              </a:rPr>
              <a:t>) { </a:t>
            </a:r>
            <a:r>
              <a:rPr lang="en-US" b="1" i="0" dirty="0">
                <a:solidFill>
                  <a:srgbClr val="000000"/>
                </a:solidFill>
                <a:effectLst/>
                <a:latin typeface="PT Sans" panose="020B0503020203020204" pitchFamily="34" charset="77"/>
              </a:rPr>
              <a:t>return</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mass</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height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a:solidFill>
                  <a:srgbClr val="005CC5"/>
                </a:solidFill>
                <a:effectLst/>
                <a:latin typeface="PT Sans" panose="020B0503020203020204" pitchFamily="34" charset="77"/>
              </a:rPr>
              <a:t>9.81</a:t>
            </a:r>
            <a:r>
              <a:rPr lang="en-US" b="0" i="0" dirty="0">
                <a:solidFill>
                  <a:srgbClr val="444444"/>
                </a:solidFill>
                <a:effectLst/>
                <a:latin typeface="PT Sans" panose="020B0503020203020204" pitchFamily="34" charset="77"/>
              </a:rPr>
              <a:t>; }</a:t>
            </a:r>
          </a:p>
          <a:p>
            <a:pPr algn="l"/>
            <a:endParaRPr lang="en-US" dirty="0">
              <a:solidFill>
                <a:srgbClr val="444444"/>
              </a:solidFill>
              <a:latin typeface="PT Sans" panose="020B0503020203020204" pitchFamily="34" charset="77"/>
            </a:endParaRPr>
          </a:p>
          <a:p>
            <a:pPr algn="l"/>
            <a:endParaRPr lang="en-US" b="0" i="0" dirty="0">
              <a:solidFill>
                <a:srgbClr val="444444"/>
              </a:solidFill>
              <a:effectLst/>
              <a:latin typeface="PT Sans" panose="020B0503020203020204" pitchFamily="34" charset="77"/>
            </a:endParaRPr>
          </a:p>
          <a:p>
            <a:pPr algn="l"/>
            <a:r>
              <a:rPr lang="en-US" b="1" i="0" dirty="0">
                <a:solidFill>
                  <a:srgbClr val="000000"/>
                </a:solidFill>
                <a:effectLst/>
                <a:latin typeface="PT Sans" panose="020B0503020203020204" pitchFamily="34" charset="77"/>
              </a:rPr>
              <a:t>static</a:t>
            </a:r>
            <a:r>
              <a:rPr lang="en-US" b="0" i="0" dirty="0">
                <a:solidFill>
                  <a:srgbClr val="444444"/>
                </a:solidFill>
                <a:effectLst/>
                <a:latin typeface="PT Sans" panose="020B0503020203020204" pitchFamily="34" charset="77"/>
              </a:rPr>
              <a:t> </a:t>
            </a:r>
            <a:r>
              <a:rPr lang="en-US" b="1" i="0" dirty="0">
                <a:solidFill>
                  <a:srgbClr val="000000"/>
                </a:solidFill>
                <a:effectLst/>
                <a:latin typeface="PT Sans" panose="020B0503020203020204" pitchFamily="34" charset="77"/>
              </a:rPr>
              <a:t>final</a:t>
            </a:r>
            <a:r>
              <a:rPr lang="en-US" b="0" i="0" dirty="0">
                <a:solidFill>
                  <a:srgbClr val="444444"/>
                </a:solidFill>
                <a:effectLst/>
                <a:latin typeface="PT Sans" panose="020B0503020203020204" pitchFamily="34" charset="77"/>
              </a:rPr>
              <a:t> </a:t>
            </a:r>
            <a:r>
              <a:rPr lang="en-US" b="1" i="0" dirty="0">
                <a:solidFill>
                  <a:srgbClr val="000000"/>
                </a:solidFill>
                <a:effectLst/>
                <a:latin typeface="PT Sans" panose="020B0503020203020204" pitchFamily="34" charset="77"/>
              </a:rPr>
              <a:t>double</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GRAVITATIONAL_CONSTANT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a:solidFill>
                  <a:srgbClr val="005CC5"/>
                </a:solidFill>
                <a:effectLst/>
                <a:latin typeface="PT Sans" panose="020B0503020203020204" pitchFamily="34" charset="77"/>
              </a:rPr>
              <a:t>9.81</a:t>
            </a:r>
            <a:r>
              <a:rPr lang="en-US" b="0" i="0" dirty="0">
                <a:solidFill>
                  <a:srgbClr val="444444"/>
                </a:solidFill>
                <a:effectLst/>
                <a:latin typeface="PT Sans" panose="020B0503020203020204" pitchFamily="34" charset="77"/>
              </a:rPr>
              <a:t>; </a:t>
            </a:r>
            <a:r>
              <a:rPr lang="en-US" b="1" i="0" dirty="0">
                <a:solidFill>
                  <a:srgbClr val="000000"/>
                </a:solidFill>
                <a:effectLst/>
                <a:latin typeface="PT Sans" panose="020B0503020203020204" pitchFamily="34" charset="77"/>
              </a:rPr>
              <a:t>double</a:t>
            </a:r>
            <a:r>
              <a:rPr lang="en-US" b="0" i="0" dirty="0">
                <a:solidFill>
                  <a:srgbClr val="444444"/>
                </a:solidFill>
                <a:effectLst/>
                <a:latin typeface="PT Sans" panose="020B0503020203020204" pitchFamily="34" charset="77"/>
              </a:rPr>
              <a:t> </a:t>
            </a:r>
            <a:r>
              <a:rPr lang="en-US" b="1" i="0" dirty="0" err="1">
                <a:solidFill>
                  <a:srgbClr val="990000"/>
                </a:solidFill>
                <a:effectLst/>
                <a:latin typeface="PT Sans" panose="020B0503020203020204" pitchFamily="34" charset="77"/>
              </a:rPr>
              <a:t>potentialEnergy</a:t>
            </a:r>
            <a:r>
              <a:rPr lang="en-US" b="0" i="0" dirty="0">
                <a:solidFill>
                  <a:srgbClr val="444444"/>
                </a:solidFill>
                <a:effectLst/>
                <a:latin typeface="PT Sans" panose="020B0503020203020204" pitchFamily="34" charset="77"/>
              </a:rPr>
              <a:t>(</a:t>
            </a:r>
            <a:r>
              <a:rPr lang="en-US" b="1" i="0" dirty="0">
                <a:solidFill>
                  <a:srgbClr val="000000"/>
                </a:solidFill>
                <a:effectLst/>
                <a:latin typeface="PT Sans" panose="020B0503020203020204" pitchFamily="34" charset="77"/>
              </a:rPr>
              <a:t>double</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mass</a:t>
            </a:r>
            <a:r>
              <a:rPr lang="en-US" b="0" i="0" dirty="0">
                <a:solidFill>
                  <a:srgbClr val="444444"/>
                </a:solidFill>
                <a:effectLst/>
                <a:latin typeface="PT Sans" panose="020B0503020203020204" pitchFamily="34" charset="77"/>
              </a:rPr>
              <a:t>, </a:t>
            </a:r>
            <a:r>
              <a:rPr lang="en-US" b="1" i="0" dirty="0">
                <a:solidFill>
                  <a:srgbClr val="000000"/>
                </a:solidFill>
                <a:effectLst/>
                <a:latin typeface="PT Sans" panose="020B0503020203020204" pitchFamily="34" charset="77"/>
              </a:rPr>
              <a:t>double</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height</a:t>
            </a:r>
            <a:r>
              <a:rPr lang="en-US" b="0" i="0" dirty="0">
                <a:solidFill>
                  <a:srgbClr val="444444"/>
                </a:solidFill>
                <a:effectLst/>
                <a:latin typeface="PT Sans" panose="020B0503020203020204" pitchFamily="34" charset="77"/>
              </a:rPr>
              <a:t>) { </a:t>
            </a:r>
            <a:r>
              <a:rPr lang="en-US" b="1" i="0" dirty="0">
                <a:solidFill>
                  <a:srgbClr val="000000"/>
                </a:solidFill>
                <a:effectLst/>
                <a:latin typeface="PT Sans" panose="020B0503020203020204" pitchFamily="34" charset="77"/>
              </a:rPr>
              <a:t>return</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mass</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height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GRAVITATIONAL_CONSTANT</a:t>
            </a:r>
            <a:r>
              <a:rPr lang="en-US" b="0" i="0" dirty="0">
                <a:solidFill>
                  <a:srgbClr val="444444"/>
                </a:solidFill>
                <a:effectLst/>
                <a:latin typeface="PT Sans" panose="020B0503020203020204" pitchFamily="34" charset="77"/>
              </a:rPr>
              <a:t>; }</a:t>
            </a:r>
          </a:p>
        </p:txBody>
      </p:sp>
      <p:sp>
        <p:nvSpPr>
          <p:cNvPr id="11" name="TextBox 10">
            <a:extLst>
              <a:ext uri="{FF2B5EF4-FFF2-40B4-BE49-F238E27FC236}">
                <a16:creationId xmlns:a16="http://schemas.microsoft.com/office/drawing/2014/main" id="{71128E9F-DF4E-EB44-863F-E9BCCC1AF1DD}"/>
              </a:ext>
            </a:extLst>
          </p:cNvPr>
          <p:cNvSpPr txBox="1"/>
          <p:nvPr/>
        </p:nvSpPr>
        <p:spPr>
          <a:xfrm>
            <a:off x="5559973" y="869729"/>
            <a:ext cx="6138040" cy="5424562"/>
          </a:xfrm>
          <a:prstGeom prst="rect">
            <a:avLst/>
          </a:prstGeom>
          <a:noFill/>
        </p:spPr>
        <p:txBody>
          <a:bodyPr wrap="square">
            <a:spAutoFit/>
          </a:bodyPr>
          <a:lstStyle/>
          <a:p>
            <a:pPr algn="l"/>
            <a:r>
              <a:rPr lang="en-US" sz="1050" b="1" i="0" dirty="0">
                <a:solidFill>
                  <a:srgbClr val="444444"/>
                </a:solidFill>
                <a:effectLst/>
                <a:latin typeface="PT Sans" panose="020B0503020203020204" pitchFamily="34" charset="77"/>
              </a:rPr>
              <a:t>Why Refactor</a:t>
            </a:r>
          </a:p>
          <a:p>
            <a:pPr algn="l"/>
            <a:r>
              <a:rPr lang="en-US" sz="1050" b="0" i="0" dirty="0">
                <a:solidFill>
                  <a:srgbClr val="444444"/>
                </a:solidFill>
                <a:effectLst/>
                <a:latin typeface="PT Sans" panose="020B0503020203020204" pitchFamily="34" charset="77"/>
              </a:rPr>
              <a:t>A magic number is a numeric value that’s encountered in the source but has no obvious meaning. This “anti-pattern” makes it harder to understand the program and refactor the code.</a:t>
            </a:r>
          </a:p>
          <a:p>
            <a:pPr algn="l"/>
            <a:r>
              <a:rPr lang="en-US" sz="1050" b="0" i="0" dirty="0">
                <a:solidFill>
                  <a:srgbClr val="444444"/>
                </a:solidFill>
                <a:effectLst/>
                <a:latin typeface="PT Sans" panose="020B0503020203020204" pitchFamily="34" charset="77"/>
              </a:rPr>
              <a:t>Yet more difficulties arise when you need to change this magic number. Find and replace won’t work for this: the same number may be used for different purposes in different places, meaning that you will have to verify every line of code that uses this number.</a:t>
            </a:r>
          </a:p>
          <a:p>
            <a:pPr algn="l"/>
            <a:r>
              <a:rPr lang="en-US" sz="1050" b="1" i="0" dirty="0">
                <a:solidFill>
                  <a:srgbClr val="444444"/>
                </a:solidFill>
                <a:effectLst/>
                <a:latin typeface="PT Sans" panose="020B0503020203020204" pitchFamily="34" charset="77"/>
              </a:rPr>
              <a:t>Benefits</a:t>
            </a:r>
          </a:p>
          <a:p>
            <a:pPr algn="l">
              <a:buFont typeface="Arial" panose="020B0604020202020204" pitchFamily="34" charset="0"/>
              <a:buChar char="•"/>
            </a:pPr>
            <a:r>
              <a:rPr lang="en-US" sz="1050" b="0" i="0" dirty="0">
                <a:solidFill>
                  <a:srgbClr val="444444"/>
                </a:solidFill>
                <a:effectLst/>
                <a:latin typeface="PT Sans" panose="020B0503020203020204" pitchFamily="34" charset="77"/>
              </a:rPr>
              <a:t>The symbolic constant can serve as live documentation of the meaning of its value.</a:t>
            </a:r>
          </a:p>
          <a:p>
            <a:pPr algn="l">
              <a:buFont typeface="Arial" panose="020B0604020202020204" pitchFamily="34" charset="0"/>
              <a:buChar char="•"/>
            </a:pPr>
            <a:r>
              <a:rPr lang="en-US" sz="1050" b="0" i="0" dirty="0">
                <a:solidFill>
                  <a:srgbClr val="444444"/>
                </a:solidFill>
                <a:effectLst/>
                <a:latin typeface="PT Sans" panose="020B0503020203020204" pitchFamily="34" charset="77"/>
              </a:rPr>
              <a:t>It’s much easier to change the value of a constant than to search for this number throughout the entire codebase, without the risk of accidentally changing the same number used elsewhere for a different purpose.</a:t>
            </a:r>
          </a:p>
          <a:p>
            <a:pPr algn="l">
              <a:buFont typeface="Arial" panose="020B0604020202020204" pitchFamily="34" charset="0"/>
              <a:buChar char="•"/>
            </a:pPr>
            <a:r>
              <a:rPr lang="en-US" sz="1050" b="0" i="0" dirty="0">
                <a:solidFill>
                  <a:srgbClr val="444444"/>
                </a:solidFill>
                <a:effectLst/>
                <a:latin typeface="PT Sans" panose="020B0503020203020204" pitchFamily="34" charset="77"/>
              </a:rPr>
              <a:t>Reduce duplicate use of a number or string in the code. This is especially important when the value is complicated and long (such as 3.14159 or 0xCAFEBABE).</a:t>
            </a:r>
          </a:p>
          <a:p>
            <a:pPr algn="l"/>
            <a:r>
              <a:rPr lang="en-US" sz="1050" b="1" i="0" dirty="0">
                <a:solidFill>
                  <a:srgbClr val="444444"/>
                </a:solidFill>
                <a:effectLst/>
                <a:latin typeface="PT Sans" panose="020B0503020203020204" pitchFamily="34" charset="77"/>
              </a:rPr>
              <a:t>Good to Know</a:t>
            </a:r>
          </a:p>
          <a:p>
            <a:pPr algn="l"/>
            <a:r>
              <a:rPr lang="en-US" sz="1050" b="1" i="0" dirty="0">
                <a:solidFill>
                  <a:srgbClr val="444444"/>
                </a:solidFill>
                <a:effectLst/>
                <a:latin typeface="PT Sans" panose="020B0503020203020204" pitchFamily="34" charset="77"/>
              </a:rPr>
              <a:t>Not all numbers are magical.</a:t>
            </a:r>
          </a:p>
          <a:p>
            <a:pPr algn="l"/>
            <a:r>
              <a:rPr lang="en-US" sz="1050" b="0" i="0" dirty="0">
                <a:solidFill>
                  <a:srgbClr val="444444"/>
                </a:solidFill>
                <a:effectLst/>
                <a:latin typeface="PT Sans" panose="020B0503020203020204" pitchFamily="34" charset="77"/>
              </a:rPr>
              <a:t>If the purpose of a number is obvious, there’s no need to replace it. A classic example is:</a:t>
            </a:r>
          </a:p>
          <a:p>
            <a:pPr algn="l"/>
            <a:r>
              <a:rPr lang="en-US" sz="1050" dirty="0"/>
              <a:t>for (</a:t>
            </a:r>
            <a:r>
              <a:rPr lang="en-US" sz="1050" dirty="0" err="1"/>
              <a:t>i</a:t>
            </a:r>
            <a:r>
              <a:rPr lang="en-US" sz="1050" dirty="0"/>
              <a:t> = 0; </a:t>
            </a:r>
            <a:r>
              <a:rPr lang="en-US" sz="1050" dirty="0" err="1"/>
              <a:t>i</a:t>
            </a:r>
            <a:r>
              <a:rPr lang="en-US" sz="1050" dirty="0"/>
              <a:t> &lt; </a:t>
            </a:r>
            <a:r>
              <a:rPr lang="az-Cyrl-AZ" sz="1050" dirty="0"/>
              <a:t>с</a:t>
            </a:r>
            <a:r>
              <a:rPr lang="en-US" sz="1050" dirty="0" err="1"/>
              <a:t>ount</a:t>
            </a:r>
            <a:r>
              <a:rPr lang="en-US" sz="1050" dirty="0"/>
              <a:t>; </a:t>
            </a:r>
            <a:r>
              <a:rPr lang="en-US" sz="1050" dirty="0" err="1"/>
              <a:t>i</a:t>
            </a:r>
            <a:r>
              <a:rPr lang="en-US" sz="1050" dirty="0"/>
              <a:t>++) { ... } </a:t>
            </a:r>
            <a:r>
              <a:rPr lang="en-US" sz="1050" b="1" i="0" dirty="0">
                <a:solidFill>
                  <a:srgbClr val="444444"/>
                </a:solidFill>
                <a:effectLst/>
                <a:latin typeface="PT Sans" panose="020B0503020203020204" pitchFamily="34" charset="77"/>
              </a:rPr>
              <a:t>Alternatives</a:t>
            </a:r>
          </a:p>
          <a:p>
            <a:pPr algn="l">
              <a:buFont typeface="+mj-lt"/>
              <a:buAutoNum type="arabicPeriod"/>
            </a:pPr>
            <a:r>
              <a:rPr lang="en-US" sz="1050" b="0" i="0" dirty="0">
                <a:solidFill>
                  <a:srgbClr val="444444"/>
                </a:solidFill>
                <a:effectLst/>
                <a:latin typeface="PT Sans" panose="020B0503020203020204" pitchFamily="34" charset="77"/>
              </a:rPr>
              <a:t>Sometimes a magic number can be replaced with method calls. For example, if you have a magic number that signifies the number of elements in a collection, you don’t need to use it for checking the last element of the collection. Instead, use the standard method for getting the collection length.</a:t>
            </a:r>
          </a:p>
          <a:p>
            <a:pPr algn="l">
              <a:buFont typeface="+mj-lt"/>
              <a:buAutoNum type="arabicPeriod"/>
            </a:pPr>
            <a:r>
              <a:rPr lang="en-US" sz="1050" b="0" i="0" dirty="0">
                <a:solidFill>
                  <a:srgbClr val="444444"/>
                </a:solidFill>
                <a:effectLst/>
                <a:latin typeface="PT Sans" panose="020B0503020203020204" pitchFamily="34" charset="77"/>
              </a:rPr>
              <a:t>Magic numbers are sometimes used as type code. Say that you have two types of users and you use a number field in a class to specify which is which: administrators are 1 and ordinary users are 2.</a:t>
            </a:r>
          </a:p>
          <a:p>
            <a:pPr algn="l">
              <a:buFont typeface="+mj-lt"/>
              <a:buAutoNum type="arabicPeriod"/>
            </a:pPr>
            <a:r>
              <a:rPr lang="en-US" sz="1050" b="0" i="0" dirty="0">
                <a:solidFill>
                  <a:srgbClr val="444444"/>
                </a:solidFill>
                <a:effectLst/>
                <a:latin typeface="PT Sans" panose="020B0503020203020204" pitchFamily="34" charset="77"/>
              </a:rPr>
              <a:t>In this case, you should use one of the refactoring methods to avoid type code:</a:t>
            </a:r>
          </a:p>
          <a:p>
            <a:pPr marL="742950" lvl="1" indent="-285750" algn="l">
              <a:buFont typeface="+mj-lt"/>
              <a:buAutoNum type="arabicPeriod"/>
            </a:pPr>
            <a:r>
              <a:rPr lang="en-US" sz="1050" b="1" i="0" u="none" strike="noStrike" dirty="0">
                <a:solidFill>
                  <a:srgbClr val="444444"/>
                </a:solidFill>
                <a:effectLst/>
                <a:latin typeface="PT Sans" panose="020B0503020203020204" pitchFamily="34" charset="77"/>
                <a:hlinkClick r:id="rId7"/>
              </a:rPr>
              <a:t>Replace Type Code with Class</a:t>
            </a:r>
            <a:endParaRPr lang="en-US" sz="1050" b="0" i="0" dirty="0">
              <a:solidFill>
                <a:srgbClr val="444444"/>
              </a:solidFill>
              <a:effectLst/>
              <a:latin typeface="PT Sans" panose="020B0503020203020204" pitchFamily="34" charset="77"/>
            </a:endParaRPr>
          </a:p>
          <a:p>
            <a:pPr marL="742950" lvl="1" indent="-285750" algn="l">
              <a:buFont typeface="+mj-lt"/>
              <a:buAutoNum type="arabicPeriod"/>
            </a:pPr>
            <a:r>
              <a:rPr lang="en-US" sz="1050" b="1" i="0" u="none" strike="noStrike" dirty="0">
                <a:solidFill>
                  <a:srgbClr val="444444"/>
                </a:solidFill>
                <a:effectLst/>
                <a:latin typeface="PT Sans" panose="020B0503020203020204" pitchFamily="34" charset="77"/>
                <a:hlinkClick r:id="rId8"/>
              </a:rPr>
              <a:t>Replace Type Code with Subclasses</a:t>
            </a:r>
            <a:endParaRPr lang="en-US" sz="1050" b="0" i="0" dirty="0">
              <a:solidFill>
                <a:srgbClr val="444444"/>
              </a:solidFill>
              <a:effectLst/>
              <a:latin typeface="PT Sans" panose="020B0503020203020204" pitchFamily="34" charset="77"/>
            </a:endParaRPr>
          </a:p>
          <a:p>
            <a:pPr marL="742950" lvl="1" indent="-285750" algn="l">
              <a:buFont typeface="+mj-lt"/>
              <a:buAutoNum type="arabicPeriod"/>
            </a:pPr>
            <a:r>
              <a:rPr lang="en-US" sz="1050" b="1" i="0" u="none" strike="noStrike" dirty="0">
                <a:solidFill>
                  <a:srgbClr val="444444"/>
                </a:solidFill>
                <a:effectLst/>
                <a:latin typeface="PT Sans" panose="020B0503020203020204" pitchFamily="34" charset="77"/>
                <a:hlinkClick r:id="rId9"/>
              </a:rPr>
              <a:t>Replace Type Code with State/Strategy</a:t>
            </a:r>
            <a:endParaRPr lang="en-US" sz="1050" b="0" i="0" dirty="0">
              <a:solidFill>
                <a:srgbClr val="444444"/>
              </a:solidFill>
              <a:effectLst/>
              <a:latin typeface="PT Sans" panose="020B0503020203020204" pitchFamily="34" charset="77"/>
            </a:endParaRPr>
          </a:p>
          <a:p>
            <a:pPr algn="l"/>
            <a:r>
              <a:rPr lang="en-US" sz="1050" b="1" i="0" dirty="0">
                <a:solidFill>
                  <a:srgbClr val="444444"/>
                </a:solidFill>
                <a:effectLst/>
                <a:latin typeface="PT Sans" panose="020B0503020203020204" pitchFamily="34" charset="77"/>
              </a:rPr>
              <a:t>How to Refactor</a:t>
            </a:r>
          </a:p>
          <a:p>
            <a:pPr algn="l">
              <a:buFont typeface="+mj-lt"/>
              <a:buAutoNum type="arabicPeriod"/>
            </a:pPr>
            <a:r>
              <a:rPr lang="en-US" sz="1050" b="0" i="0" dirty="0">
                <a:solidFill>
                  <a:srgbClr val="444444"/>
                </a:solidFill>
                <a:effectLst/>
                <a:latin typeface="PT Sans" panose="020B0503020203020204" pitchFamily="34" charset="77"/>
              </a:rPr>
              <a:t>Declare a constant and assign the value of the magic number to it.</a:t>
            </a:r>
          </a:p>
          <a:p>
            <a:pPr algn="l">
              <a:buFont typeface="+mj-lt"/>
              <a:buAutoNum type="arabicPeriod"/>
            </a:pPr>
            <a:r>
              <a:rPr lang="en-US" sz="1050" b="0" i="0" dirty="0">
                <a:solidFill>
                  <a:srgbClr val="444444"/>
                </a:solidFill>
                <a:effectLst/>
                <a:latin typeface="PT Sans" panose="020B0503020203020204" pitchFamily="34" charset="77"/>
              </a:rPr>
              <a:t>Find all mentions of the magic number.</a:t>
            </a:r>
          </a:p>
          <a:p>
            <a:pPr algn="l">
              <a:buFont typeface="+mj-lt"/>
              <a:buAutoNum type="arabicPeriod"/>
            </a:pPr>
            <a:r>
              <a:rPr lang="en-US" sz="1050" b="0" i="0" dirty="0">
                <a:solidFill>
                  <a:srgbClr val="444444"/>
                </a:solidFill>
                <a:effectLst/>
                <a:latin typeface="PT Sans" panose="020B0503020203020204" pitchFamily="34" charset="77"/>
              </a:rPr>
              <a:t>For each of the numbers that you find, double-check that the magic number in this particular case corresponds to the purpose of the constant. If yes, replace the number with your constant. This is an important step, since the same number can mean absolutely different things (and replaced with different constants, as the case may be).</a:t>
            </a:r>
          </a:p>
        </p:txBody>
      </p:sp>
    </p:spTree>
    <p:extLst>
      <p:ext uri="{BB962C8B-B14F-4D97-AF65-F5344CB8AC3E}">
        <p14:creationId xmlns:p14="http://schemas.microsoft.com/office/powerpoint/2010/main" val="406410963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7E56FD3-F347-3F48-8529-9F834F809ED4}"/>
              </a:ext>
            </a:extLst>
          </p:cNvPr>
          <p:cNvSpPr txBox="1">
            <a:spLocks/>
          </p:cNvSpPr>
          <p:nvPr/>
        </p:nvSpPr>
        <p:spPr>
          <a:xfrm>
            <a:off x="216775" y="416416"/>
            <a:ext cx="1374227" cy="906627"/>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Organizing Data</a:t>
            </a:r>
            <a:endParaRPr lang="en-EG" sz="1200" dirty="0"/>
          </a:p>
        </p:txBody>
      </p:sp>
      <p:sp>
        <p:nvSpPr>
          <p:cNvPr id="4" name="Title 1">
            <a:extLst>
              <a:ext uri="{FF2B5EF4-FFF2-40B4-BE49-F238E27FC236}">
                <a16:creationId xmlns:a16="http://schemas.microsoft.com/office/drawing/2014/main" id="{F765E001-A22C-8740-A4E9-F332EF9E9E9F}"/>
              </a:ext>
            </a:extLst>
          </p:cNvPr>
          <p:cNvSpPr txBox="1">
            <a:spLocks/>
          </p:cNvSpPr>
          <p:nvPr/>
        </p:nvSpPr>
        <p:spPr>
          <a:xfrm>
            <a:off x="1671146" y="416417"/>
            <a:ext cx="2701158" cy="906627"/>
          </a:xfrm>
          <a:prstGeom prst="rect">
            <a:avLst/>
          </a:prstGeom>
          <a:solidFill>
            <a:schemeClr val="accent2">
              <a:lumMod val="20000"/>
              <a:lumOff val="80000"/>
            </a:schemeClr>
          </a:solidFill>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Replace Subclass with Fields</a:t>
            </a:r>
          </a:p>
        </p:txBody>
      </p:sp>
      <p:sp>
        <p:nvSpPr>
          <p:cNvPr id="10" name="TextBox 9">
            <a:extLst>
              <a:ext uri="{FF2B5EF4-FFF2-40B4-BE49-F238E27FC236}">
                <a16:creationId xmlns:a16="http://schemas.microsoft.com/office/drawing/2014/main" id="{F46E5FBA-9EE7-2B45-9989-652C71577BE3}"/>
              </a:ext>
            </a:extLst>
          </p:cNvPr>
          <p:cNvSpPr txBox="1"/>
          <p:nvPr/>
        </p:nvSpPr>
        <p:spPr>
          <a:xfrm>
            <a:off x="216775" y="1435113"/>
            <a:ext cx="4155529" cy="1754326"/>
          </a:xfrm>
          <a:prstGeom prst="rect">
            <a:avLst/>
          </a:prstGeom>
          <a:noFill/>
        </p:spPr>
        <p:txBody>
          <a:bodyPr wrap="square">
            <a:spAutoFit/>
          </a:bodyPr>
          <a:lstStyle/>
          <a:p>
            <a:pPr algn="l"/>
            <a:r>
              <a:rPr lang="en-US" b="1" i="0" dirty="0">
                <a:solidFill>
                  <a:srgbClr val="444444"/>
                </a:solidFill>
                <a:effectLst/>
                <a:latin typeface="PT Sans" panose="020B0503020203020204" pitchFamily="34" charset="77"/>
              </a:rPr>
              <a:t>Problem</a:t>
            </a:r>
          </a:p>
          <a:p>
            <a:pPr algn="l"/>
            <a:r>
              <a:rPr lang="en-US" b="0" i="0" dirty="0">
                <a:solidFill>
                  <a:srgbClr val="444444"/>
                </a:solidFill>
                <a:effectLst/>
                <a:latin typeface="PT Sans" panose="020B0503020203020204" pitchFamily="34" charset="77"/>
              </a:rPr>
              <a:t>You have subclasses differing only in their (constant-returning) methods.</a:t>
            </a:r>
          </a:p>
          <a:p>
            <a:pPr algn="l"/>
            <a:r>
              <a:rPr lang="en-US" b="1" i="0" dirty="0">
                <a:solidFill>
                  <a:srgbClr val="444444"/>
                </a:solidFill>
                <a:effectLst/>
                <a:latin typeface="PT Sans" panose="020B0503020203020204" pitchFamily="34" charset="77"/>
              </a:rPr>
              <a:t>Solution</a:t>
            </a:r>
          </a:p>
          <a:p>
            <a:pPr algn="l"/>
            <a:r>
              <a:rPr lang="en-US" b="0" i="0" dirty="0">
                <a:solidFill>
                  <a:srgbClr val="444444"/>
                </a:solidFill>
                <a:effectLst/>
                <a:latin typeface="PT Sans" panose="020B0503020203020204" pitchFamily="34" charset="77"/>
              </a:rPr>
              <a:t>Replace the methods with fields in the parent class and delete the subclasses.</a:t>
            </a:r>
          </a:p>
        </p:txBody>
      </p:sp>
      <p:pic>
        <p:nvPicPr>
          <p:cNvPr id="3" name="Picture 2">
            <a:extLst>
              <a:ext uri="{FF2B5EF4-FFF2-40B4-BE49-F238E27FC236}">
                <a16:creationId xmlns:a16="http://schemas.microsoft.com/office/drawing/2014/main" id="{98C79EC4-D361-9044-8376-91E764CC7292}"/>
              </a:ext>
            </a:extLst>
          </p:cNvPr>
          <p:cNvPicPr>
            <a:picLocks noChangeAspect="1"/>
          </p:cNvPicPr>
          <p:nvPr/>
        </p:nvPicPr>
        <p:blipFill>
          <a:blip r:embed="rId2"/>
          <a:stretch>
            <a:fillRect/>
          </a:stretch>
        </p:blipFill>
        <p:spPr>
          <a:xfrm>
            <a:off x="216775" y="3518448"/>
            <a:ext cx="3873500" cy="2101850"/>
          </a:xfrm>
          <a:prstGeom prst="rect">
            <a:avLst/>
          </a:prstGeom>
        </p:spPr>
      </p:pic>
      <p:sp>
        <p:nvSpPr>
          <p:cNvPr id="6" name="TextBox 5">
            <a:extLst>
              <a:ext uri="{FF2B5EF4-FFF2-40B4-BE49-F238E27FC236}">
                <a16:creationId xmlns:a16="http://schemas.microsoft.com/office/drawing/2014/main" id="{913EFD0C-8070-5F43-9295-E800C5267BF9}"/>
              </a:ext>
            </a:extLst>
          </p:cNvPr>
          <p:cNvSpPr txBox="1"/>
          <p:nvPr/>
        </p:nvSpPr>
        <p:spPr>
          <a:xfrm>
            <a:off x="4760092" y="109221"/>
            <a:ext cx="6119211" cy="6124754"/>
          </a:xfrm>
          <a:prstGeom prst="rect">
            <a:avLst/>
          </a:prstGeom>
          <a:noFill/>
        </p:spPr>
        <p:txBody>
          <a:bodyPr wrap="square" rtlCol="0">
            <a:spAutoFit/>
          </a:bodyPr>
          <a:lstStyle/>
          <a:p>
            <a:r>
              <a:rPr lang="en-US" sz="1400" b="1" dirty="0"/>
              <a:t>Why Refactor</a:t>
            </a:r>
          </a:p>
          <a:p>
            <a:r>
              <a:rPr lang="en-US" sz="1400" dirty="0"/>
              <a:t>Sometimes refactoring is just the ticket for avoiding type code.</a:t>
            </a:r>
          </a:p>
          <a:p>
            <a:r>
              <a:rPr lang="en-US" sz="1400" dirty="0"/>
              <a:t>In one such case, a hierarchy of subclasses may be different only in the values returned by particular methods. These methods aren’t even the result of computation, but are strictly set out in the methods themselves or in the fields returned by the methods. To simplify the class architecture, this hierarchy can be compressed into a single class containing one or several fields with the necessary values, based on the situation.</a:t>
            </a:r>
          </a:p>
          <a:p>
            <a:r>
              <a:rPr lang="en-US" sz="1400" dirty="0"/>
              <a:t>These changes may become necessary after moving a large amount of functionality from a class hierarchy to another place. The current hierarchy is no longer so valuable and its subclasses are now just dead weight.</a:t>
            </a:r>
          </a:p>
          <a:p>
            <a:r>
              <a:rPr lang="en-US" sz="1400" b="1" dirty="0"/>
              <a:t>Benefits</a:t>
            </a:r>
          </a:p>
          <a:p>
            <a:r>
              <a:rPr lang="en-US" sz="1400" dirty="0"/>
              <a:t>Simplifies system architecture. Creating subclasses is overkill if all you want to do is to return different values in different methods.</a:t>
            </a:r>
          </a:p>
          <a:p>
            <a:r>
              <a:rPr lang="en-US" sz="1400" b="1" dirty="0"/>
              <a:t>How to Refactor</a:t>
            </a:r>
          </a:p>
          <a:p>
            <a:r>
              <a:rPr lang="en-US" sz="1400" dirty="0"/>
              <a:t>Apply </a:t>
            </a:r>
            <a:r>
              <a:rPr lang="en-US" sz="1400" b="1" dirty="0">
                <a:hlinkClick r:id="rId3"/>
              </a:rPr>
              <a:t>Replace Constructor with Factory Method</a:t>
            </a:r>
            <a:r>
              <a:rPr lang="en-US" sz="1400" dirty="0"/>
              <a:t> to the subclasses.</a:t>
            </a:r>
          </a:p>
          <a:p>
            <a:r>
              <a:rPr lang="en-US" sz="1400" dirty="0"/>
              <a:t>Replace subclass constructor calls with superclass factory method calls.</a:t>
            </a:r>
          </a:p>
          <a:p>
            <a:r>
              <a:rPr lang="en-US" sz="1400" dirty="0"/>
              <a:t>In the superclass, declare fields for storing the values of each of the subclass methods that return constant values.</a:t>
            </a:r>
          </a:p>
          <a:p>
            <a:r>
              <a:rPr lang="en-US" sz="1400" dirty="0"/>
              <a:t>Create a protected superclass constructor for initializing the new fields.</a:t>
            </a:r>
          </a:p>
          <a:p>
            <a:r>
              <a:rPr lang="en-US" sz="1400" dirty="0"/>
              <a:t>Create or modify the existing subclass constructors so that they call the new constructor of the parent class and pass the relevant values to it.</a:t>
            </a:r>
          </a:p>
          <a:p>
            <a:r>
              <a:rPr lang="en-US" sz="1400" dirty="0"/>
              <a:t>Implement each constant method in the parent class so that it returns the value of the corresponding field. Then remove the method from the subclass.</a:t>
            </a:r>
          </a:p>
          <a:p>
            <a:r>
              <a:rPr lang="en-US" sz="1400" dirty="0"/>
              <a:t>If the subclass constructor has additional functionality, use </a:t>
            </a:r>
            <a:r>
              <a:rPr lang="en-US" sz="1400" b="1" dirty="0">
                <a:hlinkClick r:id="rId4"/>
              </a:rPr>
              <a:t>Inline Method</a:t>
            </a:r>
            <a:r>
              <a:rPr lang="en-US" sz="1400" dirty="0"/>
              <a:t> to incorporate the constructor into the superclass factory method.</a:t>
            </a:r>
          </a:p>
          <a:p>
            <a:r>
              <a:rPr lang="en-US" sz="1400" dirty="0"/>
              <a:t>Delete the subclass</a:t>
            </a:r>
          </a:p>
          <a:p>
            <a:endParaRPr lang="en-EG" sz="1400" dirty="0"/>
          </a:p>
        </p:txBody>
      </p:sp>
    </p:spTree>
    <p:extLst>
      <p:ext uri="{BB962C8B-B14F-4D97-AF65-F5344CB8AC3E}">
        <p14:creationId xmlns:p14="http://schemas.microsoft.com/office/powerpoint/2010/main" val="3235803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88164F68-7596-CC43-BB85-BC7F958A66F3}"/>
              </a:ext>
            </a:extLst>
          </p:cNvPr>
          <p:cNvSpPr txBox="1"/>
          <p:nvPr/>
        </p:nvSpPr>
        <p:spPr>
          <a:xfrm>
            <a:off x="1406769" y="1460908"/>
            <a:ext cx="9088559" cy="3000821"/>
          </a:xfrm>
          <a:prstGeom prst="rect">
            <a:avLst/>
          </a:prstGeom>
          <a:noFill/>
        </p:spPr>
        <p:txBody>
          <a:bodyPr wrap="square">
            <a:spAutoFit/>
          </a:bodyPr>
          <a:lstStyle/>
          <a:p>
            <a:pPr algn="l"/>
            <a:r>
              <a:rPr lang="en-US" sz="1050" b="1" i="0" dirty="0">
                <a:solidFill>
                  <a:srgbClr val="444444"/>
                </a:solidFill>
                <a:effectLst/>
                <a:latin typeface="PT Sans" panose="020B0503020203020204" pitchFamily="34" charset="77"/>
              </a:rPr>
              <a:t>Why Refactor</a:t>
            </a:r>
          </a:p>
          <a:p>
            <a:pPr algn="l"/>
            <a:r>
              <a:rPr lang="en-US" sz="1050" b="0" i="0" dirty="0">
                <a:solidFill>
                  <a:srgbClr val="444444"/>
                </a:solidFill>
                <a:effectLst/>
                <a:latin typeface="PT Sans" panose="020B0503020203020204" pitchFamily="34" charset="77"/>
              </a:rPr>
              <a:t>Identical groups of parameters are often encountered in multiple methods. This causes code duplication of both the parameters themselves and of related operations. By consolidating parameters in a single class, you can also move the methods for handling this data there as well, freeing the other methods from this code.</a:t>
            </a:r>
          </a:p>
          <a:p>
            <a:pPr algn="l"/>
            <a:r>
              <a:rPr lang="en-US" sz="1050" b="1" i="0" dirty="0">
                <a:solidFill>
                  <a:srgbClr val="444444"/>
                </a:solidFill>
                <a:effectLst/>
                <a:latin typeface="PT Sans" panose="020B0503020203020204" pitchFamily="34" charset="77"/>
              </a:rPr>
              <a:t>Benefits</a:t>
            </a:r>
          </a:p>
          <a:p>
            <a:pPr algn="l">
              <a:buFont typeface="Arial" panose="020B0604020202020204" pitchFamily="34" charset="0"/>
              <a:buChar char="•"/>
            </a:pPr>
            <a:r>
              <a:rPr lang="en-US" sz="1050" b="0" i="0" dirty="0">
                <a:solidFill>
                  <a:srgbClr val="444444"/>
                </a:solidFill>
                <a:effectLst/>
                <a:latin typeface="PT Sans" panose="020B0503020203020204" pitchFamily="34" charset="77"/>
              </a:rPr>
              <a:t>More readable code. Instead of a hodgepodge of parameters, you see a single object with a comprehensible name.</a:t>
            </a:r>
          </a:p>
          <a:p>
            <a:pPr algn="l">
              <a:buFont typeface="Arial" panose="020B0604020202020204" pitchFamily="34" charset="0"/>
              <a:buChar char="•"/>
            </a:pPr>
            <a:r>
              <a:rPr lang="en-US" sz="1050" b="0" i="0" dirty="0">
                <a:solidFill>
                  <a:srgbClr val="444444"/>
                </a:solidFill>
                <a:effectLst/>
                <a:latin typeface="PT Sans" panose="020B0503020203020204" pitchFamily="34" charset="77"/>
              </a:rPr>
              <a:t>Identical groups of parameters scattered here and there create their own kind of code duplication: while identical code isn’t being called, identical groups of parameters and arguments are constantly encountered.</a:t>
            </a:r>
          </a:p>
          <a:p>
            <a:pPr algn="l"/>
            <a:r>
              <a:rPr lang="en-US" sz="1050" b="1" i="0" dirty="0">
                <a:solidFill>
                  <a:srgbClr val="444444"/>
                </a:solidFill>
                <a:effectLst/>
                <a:latin typeface="PT Sans" panose="020B0503020203020204" pitchFamily="34" charset="77"/>
              </a:rPr>
              <a:t>Drawbacks</a:t>
            </a:r>
          </a:p>
          <a:p>
            <a:pPr algn="l">
              <a:buFont typeface="Arial" panose="020B0604020202020204" pitchFamily="34" charset="0"/>
              <a:buChar char="•"/>
            </a:pPr>
            <a:r>
              <a:rPr lang="en-US" sz="1050" b="0" i="0" dirty="0">
                <a:solidFill>
                  <a:srgbClr val="444444"/>
                </a:solidFill>
                <a:effectLst/>
                <a:latin typeface="PT Sans" panose="020B0503020203020204" pitchFamily="34" charset="77"/>
              </a:rPr>
              <a:t>If you move only data to a new class and don’t plan to move any behaviors or related operations there, this begins to smell of a </a:t>
            </a:r>
            <a:r>
              <a:rPr lang="en-US" sz="1050" b="1" i="0" u="none" strike="noStrike" dirty="0">
                <a:solidFill>
                  <a:srgbClr val="444444"/>
                </a:solidFill>
                <a:effectLst/>
                <a:latin typeface="PT Sans" panose="020B0503020203020204" pitchFamily="34" charset="77"/>
                <a:hlinkClick r:id="rId2"/>
              </a:rPr>
              <a:t>Data Class</a:t>
            </a:r>
            <a:r>
              <a:rPr lang="en-US" sz="1050" b="0" i="0" dirty="0">
                <a:solidFill>
                  <a:srgbClr val="444444"/>
                </a:solidFill>
                <a:effectLst/>
                <a:latin typeface="PT Sans" panose="020B0503020203020204" pitchFamily="34" charset="77"/>
              </a:rPr>
              <a:t>.</a:t>
            </a:r>
          </a:p>
          <a:p>
            <a:pPr algn="l"/>
            <a:r>
              <a:rPr lang="en-US" sz="1050" b="1" i="0" dirty="0">
                <a:solidFill>
                  <a:srgbClr val="444444"/>
                </a:solidFill>
                <a:effectLst/>
                <a:latin typeface="PT Sans" panose="020B0503020203020204" pitchFamily="34" charset="77"/>
              </a:rPr>
              <a:t>How to Refactor</a:t>
            </a:r>
          </a:p>
          <a:p>
            <a:pPr algn="l">
              <a:buFont typeface="+mj-lt"/>
              <a:buAutoNum type="arabicPeriod"/>
            </a:pPr>
            <a:r>
              <a:rPr lang="en-US" sz="1050" b="0" i="0" dirty="0">
                <a:solidFill>
                  <a:srgbClr val="444444"/>
                </a:solidFill>
                <a:effectLst/>
                <a:latin typeface="PT Sans" panose="020B0503020203020204" pitchFamily="34" charset="77"/>
              </a:rPr>
              <a:t>Create a new class that will represent your group of parameters. Make the class immutable.</a:t>
            </a:r>
          </a:p>
          <a:p>
            <a:pPr algn="l">
              <a:buFont typeface="+mj-lt"/>
              <a:buAutoNum type="arabicPeriod"/>
            </a:pPr>
            <a:r>
              <a:rPr lang="en-US" sz="1050" b="0" i="0" dirty="0">
                <a:solidFill>
                  <a:srgbClr val="444444"/>
                </a:solidFill>
                <a:effectLst/>
                <a:latin typeface="PT Sans" panose="020B0503020203020204" pitchFamily="34" charset="77"/>
              </a:rPr>
              <a:t>In the method that you want to refactor, use </a:t>
            </a:r>
            <a:r>
              <a:rPr lang="en-US" sz="1050" b="1" i="0" u="none" strike="noStrike" dirty="0">
                <a:solidFill>
                  <a:srgbClr val="444444"/>
                </a:solidFill>
                <a:effectLst/>
                <a:latin typeface="PT Sans" panose="020B0503020203020204" pitchFamily="34" charset="77"/>
                <a:hlinkClick r:id="rId3"/>
              </a:rPr>
              <a:t>Add Parameter</a:t>
            </a:r>
            <a:r>
              <a:rPr lang="en-US" sz="1050" b="0" i="0" dirty="0">
                <a:solidFill>
                  <a:srgbClr val="444444"/>
                </a:solidFill>
                <a:effectLst/>
                <a:latin typeface="PT Sans" panose="020B0503020203020204" pitchFamily="34" charset="77"/>
              </a:rPr>
              <a:t>, which is where your parameter object will be passed. In all method calls, pass the object created from old method parameters to this parameter.</a:t>
            </a:r>
          </a:p>
          <a:p>
            <a:pPr algn="l">
              <a:buFont typeface="+mj-lt"/>
              <a:buAutoNum type="arabicPeriod"/>
            </a:pPr>
            <a:r>
              <a:rPr lang="en-US" sz="1050" b="0" i="0" dirty="0">
                <a:solidFill>
                  <a:srgbClr val="444444"/>
                </a:solidFill>
                <a:effectLst/>
                <a:latin typeface="PT Sans" panose="020B0503020203020204" pitchFamily="34" charset="77"/>
              </a:rPr>
              <a:t>Now start deleting old parameters from the method one by one, replacing them in the code with fields of the parameter object. Test the program after each parameter replacement.</a:t>
            </a:r>
          </a:p>
          <a:p>
            <a:pPr algn="l">
              <a:buFont typeface="+mj-lt"/>
              <a:buAutoNum type="arabicPeriod"/>
            </a:pPr>
            <a:r>
              <a:rPr lang="en-US" sz="1050" b="0" i="0" dirty="0">
                <a:solidFill>
                  <a:srgbClr val="444444"/>
                </a:solidFill>
                <a:effectLst/>
                <a:latin typeface="PT Sans" panose="020B0503020203020204" pitchFamily="34" charset="77"/>
              </a:rPr>
              <a:t>When done, see whether there’s any point in moving a part of the method (or sometimes even the whole method) to a parameter object class. If so, use </a:t>
            </a:r>
            <a:r>
              <a:rPr lang="en-US" sz="1050" b="1" i="0" u="none" strike="noStrike" dirty="0">
                <a:solidFill>
                  <a:srgbClr val="444444"/>
                </a:solidFill>
                <a:effectLst/>
                <a:latin typeface="PT Sans" panose="020B0503020203020204" pitchFamily="34" charset="77"/>
                <a:hlinkClick r:id="rId4"/>
              </a:rPr>
              <a:t>Move Method</a:t>
            </a:r>
            <a:r>
              <a:rPr lang="en-US" sz="1050" b="0" i="0" dirty="0">
                <a:solidFill>
                  <a:srgbClr val="444444"/>
                </a:solidFill>
                <a:effectLst/>
                <a:latin typeface="PT Sans" panose="020B0503020203020204" pitchFamily="34" charset="77"/>
              </a:rPr>
              <a:t> or </a:t>
            </a:r>
            <a:r>
              <a:rPr lang="en-US" sz="1050" b="1" i="0" u="none" strike="noStrike" dirty="0">
                <a:solidFill>
                  <a:srgbClr val="444444"/>
                </a:solidFill>
                <a:effectLst/>
                <a:latin typeface="PT Sans" panose="020B0503020203020204" pitchFamily="34" charset="77"/>
                <a:hlinkClick r:id="rId5"/>
              </a:rPr>
              <a:t>Extract Method</a:t>
            </a:r>
            <a:r>
              <a:rPr lang="en-US" sz="1050" b="0" i="0" dirty="0">
                <a:solidFill>
                  <a:srgbClr val="444444"/>
                </a:solidFill>
                <a:effectLst/>
                <a:latin typeface="PT Sans" panose="020B0503020203020204" pitchFamily="34" charset="77"/>
              </a:rPr>
              <a:t>.</a:t>
            </a:r>
          </a:p>
        </p:txBody>
      </p:sp>
    </p:spTree>
    <p:extLst>
      <p:ext uri="{BB962C8B-B14F-4D97-AF65-F5344CB8AC3E}">
        <p14:creationId xmlns:p14="http://schemas.microsoft.com/office/powerpoint/2010/main" val="266167567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4B31CFC-70C2-CB49-BBE9-413ED16DF9D6}"/>
              </a:ext>
            </a:extLst>
          </p:cNvPr>
          <p:cNvSpPr txBox="1">
            <a:spLocks/>
          </p:cNvSpPr>
          <p:nvPr/>
        </p:nvSpPr>
        <p:spPr>
          <a:xfrm>
            <a:off x="243051" y="306058"/>
            <a:ext cx="2288627" cy="906627"/>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Simplifying Condition Expressions</a:t>
            </a:r>
            <a:endParaRPr lang="en-EG" sz="1200" dirty="0"/>
          </a:p>
        </p:txBody>
      </p:sp>
      <p:sp>
        <p:nvSpPr>
          <p:cNvPr id="4" name="Title 1">
            <a:extLst>
              <a:ext uri="{FF2B5EF4-FFF2-40B4-BE49-F238E27FC236}">
                <a16:creationId xmlns:a16="http://schemas.microsoft.com/office/drawing/2014/main" id="{3CC399FB-4A24-9B4A-8DE6-794DEAEF36B3}"/>
              </a:ext>
            </a:extLst>
          </p:cNvPr>
          <p:cNvSpPr txBox="1">
            <a:spLocks/>
          </p:cNvSpPr>
          <p:nvPr/>
        </p:nvSpPr>
        <p:spPr>
          <a:xfrm>
            <a:off x="3012527" y="306058"/>
            <a:ext cx="2288627" cy="906627"/>
          </a:xfrm>
          <a:prstGeom prst="rect">
            <a:avLst/>
          </a:prstGeom>
          <a:solidFill>
            <a:schemeClr val="accent2">
              <a:lumMod val="20000"/>
              <a:lumOff val="80000"/>
            </a:schemeClr>
          </a:solidFill>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Remove Control Flag</a:t>
            </a:r>
          </a:p>
        </p:txBody>
      </p:sp>
      <p:sp>
        <p:nvSpPr>
          <p:cNvPr id="8" name="TextBox 7">
            <a:extLst>
              <a:ext uri="{FF2B5EF4-FFF2-40B4-BE49-F238E27FC236}">
                <a16:creationId xmlns:a16="http://schemas.microsoft.com/office/drawing/2014/main" id="{2B9399C4-6C82-6244-9CBC-A935535C936C}"/>
              </a:ext>
            </a:extLst>
          </p:cNvPr>
          <p:cNvSpPr txBox="1"/>
          <p:nvPr/>
        </p:nvSpPr>
        <p:spPr>
          <a:xfrm>
            <a:off x="105103" y="1317634"/>
            <a:ext cx="5196051" cy="1754326"/>
          </a:xfrm>
          <a:prstGeom prst="rect">
            <a:avLst/>
          </a:prstGeom>
          <a:noFill/>
        </p:spPr>
        <p:txBody>
          <a:bodyPr wrap="square">
            <a:spAutoFit/>
          </a:bodyPr>
          <a:lstStyle/>
          <a:p>
            <a:pPr algn="l"/>
            <a:r>
              <a:rPr lang="en-US" b="1" i="0" dirty="0">
                <a:solidFill>
                  <a:srgbClr val="444444"/>
                </a:solidFill>
                <a:effectLst/>
                <a:latin typeface="PT Sans" panose="020B0503020203020204" pitchFamily="34" charset="77"/>
              </a:rPr>
              <a:t>Problem</a:t>
            </a:r>
          </a:p>
          <a:p>
            <a:pPr algn="l"/>
            <a:r>
              <a:rPr lang="en-US" b="0" i="0" dirty="0">
                <a:solidFill>
                  <a:srgbClr val="444444"/>
                </a:solidFill>
                <a:effectLst/>
                <a:latin typeface="PT Sans" panose="020B0503020203020204" pitchFamily="34" charset="77"/>
              </a:rPr>
              <a:t>You have a </a:t>
            </a:r>
            <a:r>
              <a:rPr lang="en-US" b="0" i="0" dirty="0" err="1">
                <a:solidFill>
                  <a:srgbClr val="444444"/>
                </a:solidFill>
                <a:effectLst/>
                <a:latin typeface="PT Sans" panose="020B0503020203020204" pitchFamily="34" charset="77"/>
              </a:rPr>
              <a:t>boolean</a:t>
            </a:r>
            <a:r>
              <a:rPr lang="en-US" b="0" i="0" dirty="0">
                <a:solidFill>
                  <a:srgbClr val="444444"/>
                </a:solidFill>
                <a:effectLst/>
                <a:latin typeface="PT Sans" panose="020B0503020203020204" pitchFamily="34" charset="77"/>
              </a:rPr>
              <a:t> variable that acts as a control flag for multiple </a:t>
            </a:r>
            <a:r>
              <a:rPr lang="en-US" b="0" i="0" dirty="0" err="1">
                <a:solidFill>
                  <a:srgbClr val="444444"/>
                </a:solidFill>
                <a:effectLst/>
                <a:latin typeface="PT Sans" panose="020B0503020203020204" pitchFamily="34" charset="77"/>
              </a:rPr>
              <a:t>boolean</a:t>
            </a:r>
            <a:r>
              <a:rPr lang="en-US" b="0" i="0" dirty="0">
                <a:solidFill>
                  <a:srgbClr val="444444"/>
                </a:solidFill>
                <a:effectLst/>
                <a:latin typeface="PT Sans" panose="020B0503020203020204" pitchFamily="34" charset="77"/>
              </a:rPr>
              <a:t> expressions.</a:t>
            </a:r>
          </a:p>
          <a:p>
            <a:pPr algn="l"/>
            <a:r>
              <a:rPr lang="en-US" b="1" i="0" dirty="0">
                <a:solidFill>
                  <a:srgbClr val="444444"/>
                </a:solidFill>
                <a:effectLst/>
                <a:latin typeface="PT Sans" panose="020B0503020203020204" pitchFamily="34" charset="77"/>
              </a:rPr>
              <a:t>Solution</a:t>
            </a:r>
          </a:p>
          <a:p>
            <a:pPr algn="l"/>
            <a:r>
              <a:rPr lang="en-US" b="0" i="0" dirty="0">
                <a:solidFill>
                  <a:srgbClr val="444444"/>
                </a:solidFill>
                <a:effectLst/>
                <a:latin typeface="PT Sans" panose="020B0503020203020204" pitchFamily="34" charset="77"/>
              </a:rPr>
              <a:t>Instead of the variable, use break, continue and return.</a:t>
            </a:r>
          </a:p>
        </p:txBody>
      </p:sp>
      <p:sp>
        <p:nvSpPr>
          <p:cNvPr id="11" name="TextBox 10">
            <a:extLst>
              <a:ext uri="{FF2B5EF4-FFF2-40B4-BE49-F238E27FC236}">
                <a16:creationId xmlns:a16="http://schemas.microsoft.com/office/drawing/2014/main" id="{FE6AA6BB-50B5-5548-BF6D-D12231115936}"/>
              </a:ext>
            </a:extLst>
          </p:cNvPr>
          <p:cNvSpPr txBox="1"/>
          <p:nvPr/>
        </p:nvSpPr>
        <p:spPr>
          <a:xfrm>
            <a:off x="5782003" y="351234"/>
            <a:ext cx="6138040" cy="6155531"/>
          </a:xfrm>
          <a:prstGeom prst="rect">
            <a:avLst/>
          </a:prstGeom>
          <a:noFill/>
        </p:spPr>
        <p:txBody>
          <a:bodyPr wrap="square">
            <a:spAutoFit/>
          </a:bodyPr>
          <a:lstStyle/>
          <a:p>
            <a:pPr algn="l"/>
            <a:r>
              <a:rPr lang="en-US" sz="1600" b="1" i="0" dirty="0">
                <a:solidFill>
                  <a:srgbClr val="444444"/>
                </a:solidFill>
                <a:effectLst/>
                <a:latin typeface="PT Sans" panose="020B0503020203020204" pitchFamily="34" charset="77"/>
              </a:rPr>
              <a:t>Why Refactor</a:t>
            </a:r>
          </a:p>
          <a:p>
            <a:pPr algn="l"/>
            <a:r>
              <a:rPr lang="en-US" sz="1600" b="0" i="0" dirty="0">
                <a:solidFill>
                  <a:srgbClr val="444444"/>
                </a:solidFill>
                <a:effectLst/>
                <a:latin typeface="PT Sans" panose="020B0503020203020204" pitchFamily="34" charset="77"/>
              </a:rPr>
              <a:t>Control flags date back to the days of yore, when “proper” programmers always had one entry point for their functions (the function declaration line) and one exit point (at the very end of the function).</a:t>
            </a:r>
          </a:p>
          <a:p>
            <a:pPr algn="l"/>
            <a:r>
              <a:rPr lang="en-US" sz="1600" b="0" i="0" dirty="0">
                <a:solidFill>
                  <a:srgbClr val="444444"/>
                </a:solidFill>
                <a:effectLst/>
                <a:latin typeface="PT Sans" panose="020B0503020203020204" pitchFamily="34" charset="77"/>
              </a:rPr>
              <a:t>In modern programming languages this style tic is obsolete, since we have special operators for modifying the control flow in loops and other complex constructions:</a:t>
            </a:r>
          </a:p>
          <a:p>
            <a:pPr algn="l">
              <a:buFont typeface="Arial" panose="020B0604020202020204" pitchFamily="34" charset="0"/>
              <a:buChar char="•"/>
            </a:pPr>
            <a:r>
              <a:rPr lang="en-US" sz="1600" b="0" i="0" dirty="0">
                <a:solidFill>
                  <a:srgbClr val="444444"/>
                </a:solidFill>
                <a:effectLst/>
                <a:latin typeface="PT Sans" panose="020B0503020203020204" pitchFamily="34" charset="77"/>
              </a:rPr>
              <a:t>break: stops loop</a:t>
            </a:r>
          </a:p>
          <a:p>
            <a:pPr algn="l">
              <a:buFont typeface="Arial" panose="020B0604020202020204" pitchFamily="34" charset="0"/>
              <a:buChar char="•"/>
            </a:pPr>
            <a:r>
              <a:rPr lang="en-US" sz="1600" b="0" i="0" dirty="0">
                <a:solidFill>
                  <a:srgbClr val="444444"/>
                </a:solidFill>
                <a:effectLst/>
                <a:latin typeface="PT Sans" panose="020B0503020203020204" pitchFamily="34" charset="77"/>
              </a:rPr>
              <a:t>continue: stops execution of the current loop branch and goes to check the loop conditions in the next iteration</a:t>
            </a:r>
          </a:p>
          <a:p>
            <a:pPr algn="l">
              <a:buFont typeface="Arial" panose="020B0604020202020204" pitchFamily="34" charset="0"/>
              <a:buChar char="•"/>
            </a:pPr>
            <a:r>
              <a:rPr lang="en-US" sz="1600" b="0" i="0" dirty="0">
                <a:solidFill>
                  <a:srgbClr val="444444"/>
                </a:solidFill>
                <a:effectLst/>
                <a:latin typeface="PT Sans" panose="020B0503020203020204" pitchFamily="34" charset="77"/>
              </a:rPr>
              <a:t>return: stops execution of the entire function and returns its result if given in the operator</a:t>
            </a:r>
          </a:p>
          <a:p>
            <a:pPr algn="l"/>
            <a:r>
              <a:rPr lang="en-US" sz="1600" b="1" i="0" dirty="0">
                <a:solidFill>
                  <a:srgbClr val="444444"/>
                </a:solidFill>
                <a:effectLst/>
                <a:latin typeface="PT Sans" panose="020B0503020203020204" pitchFamily="34" charset="77"/>
              </a:rPr>
              <a:t>Benefits</a:t>
            </a:r>
          </a:p>
          <a:p>
            <a:pPr algn="l">
              <a:buFont typeface="Arial" panose="020B0604020202020204" pitchFamily="34" charset="0"/>
              <a:buChar char="•"/>
            </a:pPr>
            <a:r>
              <a:rPr lang="en-US" sz="1600" b="0" i="0" dirty="0">
                <a:solidFill>
                  <a:srgbClr val="444444"/>
                </a:solidFill>
                <a:effectLst/>
                <a:latin typeface="PT Sans" panose="020B0503020203020204" pitchFamily="34" charset="77"/>
              </a:rPr>
              <a:t>Control flag code is often much more ponderous than code written with control flow operators.</a:t>
            </a:r>
          </a:p>
          <a:p>
            <a:pPr algn="l"/>
            <a:r>
              <a:rPr lang="en-US" sz="1600" b="1" i="0" dirty="0">
                <a:solidFill>
                  <a:srgbClr val="444444"/>
                </a:solidFill>
                <a:effectLst/>
                <a:latin typeface="PT Sans" panose="020B0503020203020204" pitchFamily="34" charset="77"/>
              </a:rPr>
              <a:t>How to Refactor</a:t>
            </a:r>
          </a:p>
          <a:p>
            <a:pPr algn="l">
              <a:buFont typeface="+mj-lt"/>
              <a:buAutoNum type="arabicPeriod"/>
            </a:pPr>
            <a:r>
              <a:rPr lang="en-US" sz="1600" b="0" i="0" dirty="0">
                <a:solidFill>
                  <a:srgbClr val="444444"/>
                </a:solidFill>
                <a:effectLst/>
                <a:latin typeface="PT Sans" panose="020B0503020203020204" pitchFamily="34" charset="77"/>
              </a:rPr>
              <a:t>Find the value assignment to the control flag that causes the exit from the loop or current iteration.</a:t>
            </a:r>
          </a:p>
          <a:p>
            <a:pPr algn="l">
              <a:buFont typeface="+mj-lt"/>
              <a:buAutoNum type="arabicPeriod"/>
            </a:pPr>
            <a:r>
              <a:rPr lang="en-US" sz="1600" b="0" i="0" dirty="0">
                <a:solidFill>
                  <a:srgbClr val="444444"/>
                </a:solidFill>
                <a:effectLst/>
                <a:latin typeface="PT Sans" panose="020B0503020203020204" pitchFamily="34" charset="77"/>
              </a:rPr>
              <a:t>Replace it with break, if this is an exit from a loop; continue, if this is an exit from an iteration, or return, if you need to return this value from the function.</a:t>
            </a:r>
          </a:p>
          <a:p>
            <a:pPr algn="l">
              <a:buFont typeface="+mj-lt"/>
              <a:buAutoNum type="arabicPeriod"/>
            </a:pPr>
            <a:r>
              <a:rPr lang="en-US" sz="1600" b="0" i="0" dirty="0">
                <a:solidFill>
                  <a:srgbClr val="444444"/>
                </a:solidFill>
                <a:effectLst/>
                <a:latin typeface="PT Sans" panose="020B0503020203020204" pitchFamily="34" charset="77"/>
              </a:rPr>
              <a:t>Remove the remaining code and checks associated with the control flag.</a:t>
            </a:r>
          </a:p>
        </p:txBody>
      </p:sp>
    </p:spTree>
    <p:extLst>
      <p:ext uri="{BB962C8B-B14F-4D97-AF65-F5344CB8AC3E}">
        <p14:creationId xmlns:p14="http://schemas.microsoft.com/office/powerpoint/2010/main" val="257020780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4B31CFC-70C2-CB49-BBE9-413ED16DF9D6}"/>
              </a:ext>
            </a:extLst>
          </p:cNvPr>
          <p:cNvSpPr txBox="1">
            <a:spLocks/>
          </p:cNvSpPr>
          <p:nvPr/>
        </p:nvSpPr>
        <p:spPr>
          <a:xfrm>
            <a:off x="243051" y="306058"/>
            <a:ext cx="2288627" cy="906627"/>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Simplifying Condition Expressions</a:t>
            </a:r>
            <a:endParaRPr lang="en-EG" sz="1200" dirty="0"/>
          </a:p>
        </p:txBody>
      </p:sp>
      <p:sp>
        <p:nvSpPr>
          <p:cNvPr id="4" name="Title 1">
            <a:extLst>
              <a:ext uri="{FF2B5EF4-FFF2-40B4-BE49-F238E27FC236}">
                <a16:creationId xmlns:a16="http://schemas.microsoft.com/office/drawing/2014/main" id="{3CC399FB-4A24-9B4A-8DE6-794DEAEF36B3}"/>
              </a:ext>
            </a:extLst>
          </p:cNvPr>
          <p:cNvSpPr txBox="1">
            <a:spLocks/>
          </p:cNvSpPr>
          <p:nvPr/>
        </p:nvSpPr>
        <p:spPr>
          <a:xfrm>
            <a:off x="3012527" y="306058"/>
            <a:ext cx="2288627" cy="906627"/>
          </a:xfrm>
          <a:prstGeom prst="rect">
            <a:avLst/>
          </a:prstGeom>
          <a:solidFill>
            <a:schemeClr val="accent2">
              <a:lumMod val="20000"/>
              <a:lumOff val="80000"/>
            </a:schemeClr>
          </a:solidFill>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Replace Nested Conditional with Guard Clauses</a:t>
            </a:r>
          </a:p>
        </p:txBody>
      </p:sp>
      <p:sp>
        <p:nvSpPr>
          <p:cNvPr id="7" name="TextBox 6">
            <a:extLst>
              <a:ext uri="{FF2B5EF4-FFF2-40B4-BE49-F238E27FC236}">
                <a16:creationId xmlns:a16="http://schemas.microsoft.com/office/drawing/2014/main" id="{63C3AE83-9079-4A41-A063-E2ED8DCE365F}"/>
              </a:ext>
            </a:extLst>
          </p:cNvPr>
          <p:cNvSpPr txBox="1"/>
          <p:nvPr/>
        </p:nvSpPr>
        <p:spPr>
          <a:xfrm>
            <a:off x="0" y="1317634"/>
            <a:ext cx="5301154" cy="2585323"/>
          </a:xfrm>
          <a:prstGeom prst="rect">
            <a:avLst/>
          </a:prstGeom>
          <a:noFill/>
        </p:spPr>
        <p:txBody>
          <a:bodyPr wrap="square">
            <a:spAutoFit/>
          </a:bodyPr>
          <a:lstStyle/>
          <a:p>
            <a:pPr algn="l"/>
            <a:r>
              <a:rPr lang="en-US" b="1" i="0" dirty="0">
                <a:solidFill>
                  <a:srgbClr val="444444"/>
                </a:solidFill>
                <a:effectLst/>
                <a:latin typeface="PT Sans" panose="020B0503020203020204" pitchFamily="34" charset="77"/>
              </a:rPr>
              <a:t>Problem</a:t>
            </a:r>
          </a:p>
          <a:p>
            <a:pPr algn="l"/>
            <a:r>
              <a:rPr lang="en-US" b="0" i="0" dirty="0">
                <a:solidFill>
                  <a:srgbClr val="444444"/>
                </a:solidFill>
                <a:effectLst/>
                <a:latin typeface="PT Sans" panose="020B0503020203020204" pitchFamily="34" charset="77"/>
              </a:rPr>
              <a:t>You have a group of nested conditionals and it’s hard to determine the normal flow of code execution.</a:t>
            </a:r>
          </a:p>
          <a:p>
            <a:pPr algn="l"/>
            <a:r>
              <a:rPr lang="en-US" b="1" i="0" dirty="0">
                <a:solidFill>
                  <a:srgbClr val="444444"/>
                </a:solidFill>
                <a:effectLst/>
                <a:latin typeface="PT Sans" panose="020B0503020203020204" pitchFamily="34" charset="77"/>
              </a:rPr>
              <a:t>Solution</a:t>
            </a:r>
          </a:p>
          <a:p>
            <a:pPr algn="l"/>
            <a:r>
              <a:rPr lang="en-US" b="0" i="0" dirty="0">
                <a:solidFill>
                  <a:srgbClr val="444444"/>
                </a:solidFill>
                <a:effectLst/>
                <a:latin typeface="PT Sans" panose="020B0503020203020204" pitchFamily="34" charset="77"/>
              </a:rPr>
              <a:t>Isolate all special checks and edge cases into separate clauses and place them before the main checks. Ideally, you should have a “flat” list of conditionals, one after the other.</a:t>
            </a:r>
          </a:p>
        </p:txBody>
      </p:sp>
      <p:sp>
        <p:nvSpPr>
          <p:cNvPr id="9" name="TextBox 8">
            <a:extLst>
              <a:ext uri="{FF2B5EF4-FFF2-40B4-BE49-F238E27FC236}">
                <a16:creationId xmlns:a16="http://schemas.microsoft.com/office/drawing/2014/main" id="{C760BAC4-B870-E349-905E-736894FCCD34}"/>
              </a:ext>
            </a:extLst>
          </p:cNvPr>
          <p:cNvSpPr txBox="1"/>
          <p:nvPr/>
        </p:nvSpPr>
        <p:spPr>
          <a:xfrm>
            <a:off x="0" y="3966730"/>
            <a:ext cx="5475890" cy="2554545"/>
          </a:xfrm>
          <a:prstGeom prst="rect">
            <a:avLst/>
          </a:prstGeom>
          <a:noFill/>
        </p:spPr>
        <p:txBody>
          <a:bodyPr wrap="square">
            <a:spAutoFit/>
          </a:bodyPr>
          <a:lstStyle/>
          <a:p>
            <a:pPr algn="l"/>
            <a:r>
              <a:rPr lang="en-US" sz="1600" b="1" i="0" dirty="0">
                <a:solidFill>
                  <a:srgbClr val="000000"/>
                </a:solidFill>
                <a:effectLst/>
                <a:latin typeface="PT Sans" panose="020B0503020203020204" pitchFamily="34" charset="77"/>
              </a:rPr>
              <a:t>public</a:t>
            </a:r>
            <a:r>
              <a:rPr lang="en-US" sz="1600" b="0" i="0" dirty="0">
                <a:solidFill>
                  <a:srgbClr val="444444"/>
                </a:solidFill>
                <a:effectLst/>
                <a:latin typeface="PT Sans" panose="020B0503020203020204" pitchFamily="34" charset="77"/>
              </a:rPr>
              <a:t> </a:t>
            </a:r>
            <a:r>
              <a:rPr lang="en-US" sz="1600" b="1" i="0" dirty="0">
                <a:solidFill>
                  <a:srgbClr val="000000"/>
                </a:solidFill>
                <a:effectLst/>
                <a:latin typeface="PT Sans" panose="020B0503020203020204" pitchFamily="34" charset="77"/>
              </a:rPr>
              <a:t>double</a:t>
            </a:r>
            <a:r>
              <a:rPr lang="en-US" sz="1600" b="0" i="0" dirty="0">
                <a:solidFill>
                  <a:srgbClr val="444444"/>
                </a:solidFill>
                <a:effectLst/>
                <a:latin typeface="PT Sans" panose="020B0503020203020204" pitchFamily="34" charset="77"/>
              </a:rPr>
              <a:t> </a:t>
            </a:r>
            <a:r>
              <a:rPr lang="en-US" sz="1600" b="1" i="0" dirty="0" err="1">
                <a:solidFill>
                  <a:srgbClr val="990000"/>
                </a:solidFill>
                <a:effectLst/>
                <a:latin typeface="PT Sans" panose="020B0503020203020204" pitchFamily="34" charset="77"/>
              </a:rPr>
              <a:t>getPayAmount</a:t>
            </a:r>
            <a:r>
              <a:rPr lang="en-US" sz="1600" b="0" i="0" dirty="0">
                <a:solidFill>
                  <a:srgbClr val="444444"/>
                </a:solidFill>
                <a:effectLst/>
                <a:latin typeface="PT Sans" panose="020B0503020203020204" pitchFamily="34" charset="77"/>
              </a:rPr>
              <a:t>() { </a:t>
            </a:r>
            <a:r>
              <a:rPr lang="en-US" sz="1600" b="1" i="0" dirty="0">
                <a:solidFill>
                  <a:srgbClr val="000000"/>
                </a:solidFill>
                <a:effectLst/>
                <a:latin typeface="PT Sans" panose="020B0503020203020204" pitchFamily="34" charset="77"/>
              </a:rPr>
              <a:t>double</a:t>
            </a:r>
            <a:r>
              <a:rPr lang="en-US" sz="1600" b="0" i="0" dirty="0">
                <a:solidFill>
                  <a:srgbClr val="444444"/>
                </a:solidFill>
                <a:effectLst/>
                <a:latin typeface="PT Sans" panose="020B0503020203020204" pitchFamily="34" charset="77"/>
              </a:rPr>
              <a:t> </a:t>
            </a:r>
            <a:r>
              <a:rPr lang="en-US" sz="1600" b="0" i="0" dirty="0">
                <a:solidFill>
                  <a:srgbClr val="000000"/>
                </a:solidFill>
                <a:effectLst/>
                <a:latin typeface="PT Sans" panose="020B0503020203020204" pitchFamily="34" charset="77"/>
              </a:rPr>
              <a:t>result</a:t>
            </a:r>
            <a:r>
              <a:rPr lang="en-US" sz="1600" b="0" i="0" dirty="0">
                <a:solidFill>
                  <a:srgbClr val="444444"/>
                </a:solidFill>
                <a:effectLst/>
                <a:latin typeface="PT Sans" panose="020B0503020203020204" pitchFamily="34" charset="77"/>
              </a:rPr>
              <a:t>; </a:t>
            </a:r>
            <a:r>
              <a:rPr lang="en-US" sz="1600" b="1" i="0" dirty="0">
                <a:solidFill>
                  <a:srgbClr val="000000"/>
                </a:solidFill>
                <a:effectLst/>
                <a:latin typeface="PT Sans" panose="020B0503020203020204" pitchFamily="34" charset="77"/>
              </a:rPr>
              <a:t>if</a:t>
            </a:r>
            <a:r>
              <a:rPr lang="en-US" sz="1600" b="0" i="0" dirty="0">
                <a:solidFill>
                  <a:srgbClr val="444444"/>
                </a:solidFill>
                <a:effectLst/>
                <a:latin typeface="PT Sans" panose="020B0503020203020204" pitchFamily="34" charset="77"/>
              </a:rPr>
              <a:t> (</a:t>
            </a:r>
            <a:r>
              <a:rPr lang="en-US" sz="1600" b="0" i="0" dirty="0" err="1">
                <a:solidFill>
                  <a:srgbClr val="000000"/>
                </a:solidFill>
                <a:effectLst/>
                <a:latin typeface="PT Sans" panose="020B0503020203020204" pitchFamily="34" charset="77"/>
              </a:rPr>
              <a:t>isDead</a:t>
            </a:r>
            <a:r>
              <a:rPr lang="en-US" sz="1600" b="0" i="0" dirty="0">
                <a:solidFill>
                  <a:srgbClr val="444444"/>
                </a:solidFill>
                <a:effectLst/>
                <a:latin typeface="PT Sans" panose="020B0503020203020204" pitchFamily="34" charset="77"/>
              </a:rPr>
              <a:t>){ </a:t>
            </a:r>
            <a:r>
              <a:rPr lang="en-US" sz="1600" b="0" i="0" dirty="0">
                <a:solidFill>
                  <a:srgbClr val="000000"/>
                </a:solidFill>
                <a:effectLst/>
                <a:latin typeface="PT Sans" panose="020B0503020203020204" pitchFamily="34" charset="77"/>
              </a:rPr>
              <a:t>result</a:t>
            </a:r>
            <a:r>
              <a:rPr lang="en-US" sz="1600" b="0" i="0" dirty="0">
                <a:solidFill>
                  <a:srgbClr val="444444"/>
                </a:solidFill>
                <a:effectLst/>
                <a:latin typeface="PT Sans" panose="020B0503020203020204" pitchFamily="34" charset="77"/>
              </a:rPr>
              <a:t> </a:t>
            </a:r>
            <a:r>
              <a:rPr lang="en-US" sz="1600" b="0" i="0" dirty="0">
                <a:solidFill>
                  <a:srgbClr val="000000"/>
                </a:solidFill>
                <a:effectLst/>
                <a:latin typeface="PT Sans" panose="020B0503020203020204" pitchFamily="34" charset="77"/>
              </a:rPr>
              <a:t>=</a:t>
            </a:r>
            <a:r>
              <a:rPr lang="en-US" sz="1600" b="0" i="0" dirty="0">
                <a:solidFill>
                  <a:srgbClr val="444444"/>
                </a:solidFill>
                <a:effectLst/>
                <a:latin typeface="PT Sans" panose="020B0503020203020204" pitchFamily="34" charset="77"/>
              </a:rPr>
              <a:t> </a:t>
            </a:r>
            <a:r>
              <a:rPr lang="en-US" sz="1600" b="0" i="0" dirty="0" err="1">
                <a:solidFill>
                  <a:srgbClr val="000000"/>
                </a:solidFill>
                <a:effectLst/>
                <a:latin typeface="PT Sans" panose="020B0503020203020204" pitchFamily="34" charset="77"/>
              </a:rPr>
              <a:t>deadAmount</a:t>
            </a:r>
            <a:r>
              <a:rPr lang="en-US" sz="1600" b="0" i="0" dirty="0">
                <a:solidFill>
                  <a:srgbClr val="444444"/>
                </a:solidFill>
                <a:effectLst/>
                <a:latin typeface="PT Sans" panose="020B0503020203020204" pitchFamily="34" charset="77"/>
              </a:rPr>
              <a:t>(); } </a:t>
            </a:r>
            <a:r>
              <a:rPr lang="en-US" sz="1600" b="1" i="0" dirty="0">
                <a:solidFill>
                  <a:srgbClr val="000000"/>
                </a:solidFill>
                <a:effectLst/>
                <a:latin typeface="PT Sans" panose="020B0503020203020204" pitchFamily="34" charset="77"/>
              </a:rPr>
              <a:t>else</a:t>
            </a:r>
            <a:r>
              <a:rPr lang="en-US" sz="1600" b="0" i="0" dirty="0">
                <a:solidFill>
                  <a:srgbClr val="444444"/>
                </a:solidFill>
                <a:effectLst/>
                <a:latin typeface="PT Sans" panose="020B0503020203020204" pitchFamily="34" charset="77"/>
              </a:rPr>
              <a:t> { </a:t>
            </a:r>
            <a:r>
              <a:rPr lang="en-US" sz="1600" b="1" i="0" dirty="0">
                <a:solidFill>
                  <a:srgbClr val="000000"/>
                </a:solidFill>
                <a:effectLst/>
                <a:latin typeface="PT Sans" panose="020B0503020203020204" pitchFamily="34" charset="77"/>
              </a:rPr>
              <a:t>if</a:t>
            </a:r>
            <a:r>
              <a:rPr lang="en-US" sz="1600" b="0" i="0" dirty="0">
                <a:solidFill>
                  <a:srgbClr val="444444"/>
                </a:solidFill>
                <a:effectLst/>
                <a:latin typeface="PT Sans" panose="020B0503020203020204" pitchFamily="34" charset="77"/>
              </a:rPr>
              <a:t> (</a:t>
            </a:r>
            <a:r>
              <a:rPr lang="en-US" sz="1600" b="0" i="0" dirty="0" err="1">
                <a:solidFill>
                  <a:srgbClr val="000000"/>
                </a:solidFill>
                <a:effectLst/>
                <a:latin typeface="PT Sans" panose="020B0503020203020204" pitchFamily="34" charset="77"/>
              </a:rPr>
              <a:t>isSeparated</a:t>
            </a:r>
            <a:r>
              <a:rPr lang="en-US" sz="1600" b="0" i="0" dirty="0">
                <a:solidFill>
                  <a:srgbClr val="444444"/>
                </a:solidFill>
                <a:effectLst/>
                <a:latin typeface="PT Sans" panose="020B0503020203020204" pitchFamily="34" charset="77"/>
              </a:rPr>
              <a:t>){ </a:t>
            </a:r>
            <a:r>
              <a:rPr lang="en-US" sz="1600" b="0" i="0" dirty="0">
                <a:solidFill>
                  <a:srgbClr val="000000"/>
                </a:solidFill>
                <a:effectLst/>
                <a:latin typeface="PT Sans" panose="020B0503020203020204" pitchFamily="34" charset="77"/>
              </a:rPr>
              <a:t>result</a:t>
            </a:r>
            <a:r>
              <a:rPr lang="en-US" sz="1600" b="0" i="0" dirty="0">
                <a:solidFill>
                  <a:srgbClr val="444444"/>
                </a:solidFill>
                <a:effectLst/>
                <a:latin typeface="PT Sans" panose="020B0503020203020204" pitchFamily="34" charset="77"/>
              </a:rPr>
              <a:t> </a:t>
            </a:r>
            <a:r>
              <a:rPr lang="en-US" sz="1600" b="0" i="0" dirty="0">
                <a:solidFill>
                  <a:srgbClr val="000000"/>
                </a:solidFill>
                <a:effectLst/>
                <a:latin typeface="PT Sans" panose="020B0503020203020204" pitchFamily="34" charset="77"/>
              </a:rPr>
              <a:t>=</a:t>
            </a:r>
            <a:r>
              <a:rPr lang="en-US" sz="1600" b="0" i="0" dirty="0">
                <a:solidFill>
                  <a:srgbClr val="444444"/>
                </a:solidFill>
                <a:effectLst/>
                <a:latin typeface="PT Sans" panose="020B0503020203020204" pitchFamily="34" charset="77"/>
              </a:rPr>
              <a:t> </a:t>
            </a:r>
            <a:r>
              <a:rPr lang="en-US" sz="1600" b="0" i="0" dirty="0" err="1">
                <a:solidFill>
                  <a:srgbClr val="000000"/>
                </a:solidFill>
                <a:effectLst/>
                <a:latin typeface="PT Sans" panose="020B0503020203020204" pitchFamily="34" charset="77"/>
              </a:rPr>
              <a:t>separatedAmount</a:t>
            </a:r>
            <a:r>
              <a:rPr lang="en-US" sz="1600" b="0" i="0" dirty="0">
                <a:solidFill>
                  <a:srgbClr val="444444"/>
                </a:solidFill>
                <a:effectLst/>
                <a:latin typeface="PT Sans" panose="020B0503020203020204" pitchFamily="34" charset="77"/>
              </a:rPr>
              <a:t>(); } </a:t>
            </a:r>
            <a:r>
              <a:rPr lang="en-US" sz="1600" b="1" i="0" dirty="0">
                <a:solidFill>
                  <a:srgbClr val="000000"/>
                </a:solidFill>
                <a:effectLst/>
                <a:latin typeface="PT Sans" panose="020B0503020203020204" pitchFamily="34" charset="77"/>
              </a:rPr>
              <a:t>else</a:t>
            </a:r>
            <a:r>
              <a:rPr lang="en-US" sz="1600" b="0" i="0" dirty="0">
                <a:solidFill>
                  <a:srgbClr val="444444"/>
                </a:solidFill>
                <a:effectLst/>
                <a:latin typeface="PT Sans" panose="020B0503020203020204" pitchFamily="34" charset="77"/>
              </a:rPr>
              <a:t> { </a:t>
            </a:r>
            <a:r>
              <a:rPr lang="en-US" sz="1600" b="1" i="0" dirty="0">
                <a:solidFill>
                  <a:srgbClr val="000000"/>
                </a:solidFill>
                <a:effectLst/>
                <a:latin typeface="PT Sans" panose="020B0503020203020204" pitchFamily="34" charset="77"/>
              </a:rPr>
              <a:t>if</a:t>
            </a:r>
            <a:r>
              <a:rPr lang="en-US" sz="1600" b="0" i="0" dirty="0">
                <a:solidFill>
                  <a:srgbClr val="444444"/>
                </a:solidFill>
                <a:effectLst/>
                <a:latin typeface="PT Sans" panose="020B0503020203020204" pitchFamily="34" charset="77"/>
              </a:rPr>
              <a:t> (</a:t>
            </a:r>
            <a:r>
              <a:rPr lang="en-US" sz="1600" b="0" i="0" dirty="0" err="1">
                <a:solidFill>
                  <a:srgbClr val="000000"/>
                </a:solidFill>
                <a:effectLst/>
                <a:latin typeface="PT Sans" panose="020B0503020203020204" pitchFamily="34" charset="77"/>
              </a:rPr>
              <a:t>isRetired</a:t>
            </a:r>
            <a:r>
              <a:rPr lang="en-US" sz="1600" b="0" i="0" dirty="0">
                <a:solidFill>
                  <a:srgbClr val="444444"/>
                </a:solidFill>
                <a:effectLst/>
                <a:latin typeface="PT Sans" panose="020B0503020203020204" pitchFamily="34" charset="77"/>
              </a:rPr>
              <a:t>){ </a:t>
            </a:r>
            <a:r>
              <a:rPr lang="en-US" sz="1600" b="0" i="0" dirty="0">
                <a:solidFill>
                  <a:srgbClr val="000000"/>
                </a:solidFill>
                <a:effectLst/>
                <a:latin typeface="PT Sans" panose="020B0503020203020204" pitchFamily="34" charset="77"/>
              </a:rPr>
              <a:t>result</a:t>
            </a:r>
            <a:r>
              <a:rPr lang="en-US" sz="1600" b="0" i="0" dirty="0">
                <a:solidFill>
                  <a:srgbClr val="444444"/>
                </a:solidFill>
                <a:effectLst/>
                <a:latin typeface="PT Sans" panose="020B0503020203020204" pitchFamily="34" charset="77"/>
              </a:rPr>
              <a:t> </a:t>
            </a:r>
            <a:r>
              <a:rPr lang="en-US" sz="1600" b="0" i="0" dirty="0">
                <a:solidFill>
                  <a:srgbClr val="000000"/>
                </a:solidFill>
                <a:effectLst/>
                <a:latin typeface="PT Sans" panose="020B0503020203020204" pitchFamily="34" charset="77"/>
              </a:rPr>
              <a:t>=</a:t>
            </a:r>
            <a:r>
              <a:rPr lang="en-US" sz="1600" b="0" i="0" dirty="0">
                <a:solidFill>
                  <a:srgbClr val="444444"/>
                </a:solidFill>
                <a:effectLst/>
                <a:latin typeface="PT Sans" panose="020B0503020203020204" pitchFamily="34" charset="77"/>
              </a:rPr>
              <a:t> </a:t>
            </a:r>
            <a:r>
              <a:rPr lang="en-US" sz="1600" b="0" i="0" dirty="0" err="1">
                <a:solidFill>
                  <a:srgbClr val="000000"/>
                </a:solidFill>
                <a:effectLst/>
                <a:latin typeface="PT Sans" panose="020B0503020203020204" pitchFamily="34" charset="77"/>
              </a:rPr>
              <a:t>retiredAmount</a:t>
            </a:r>
            <a:r>
              <a:rPr lang="en-US" sz="1600" b="0" i="0" dirty="0">
                <a:solidFill>
                  <a:srgbClr val="444444"/>
                </a:solidFill>
                <a:effectLst/>
                <a:latin typeface="PT Sans" panose="020B0503020203020204" pitchFamily="34" charset="77"/>
              </a:rPr>
              <a:t>(); } </a:t>
            </a:r>
            <a:r>
              <a:rPr lang="en-US" sz="1600" b="1" i="0" dirty="0">
                <a:solidFill>
                  <a:srgbClr val="000000"/>
                </a:solidFill>
                <a:effectLst/>
                <a:latin typeface="PT Sans" panose="020B0503020203020204" pitchFamily="34" charset="77"/>
              </a:rPr>
              <a:t>else</a:t>
            </a:r>
            <a:r>
              <a:rPr lang="en-US" sz="1600" b="0" i="0" dirty="0">
                <a:solidFill>
                  <a:srgbClr val="444444"/>
                </a:solidFill>
                <a:effectLst/>
                <a:latin typeface="PT Sans" panose="020B0503020203020204" pitchFamily="34" charset="77"/>
              </a:rPr>
              <a:t>{ </a:t>
            </a:r>
            <a:r>
              <a:rPr lang="en-US" sz="1600" b="0" i="0" dirty="0">
                <a:solidFill>
                  <a:srgbClr val="000000"/>
                </a:solidFill>
                <a:effectLst/>
                <a:latin typeface="PT Sans" panose="020B0503020203020204" pitchFamily="34" charset="77"/>
              </a:rPr>
              <a:t>result</a:t>
            </a:r>
            <a:r>
              <a:rPr lang="en-US" sz="1600" b="0" i="0" dirty="0">
                <a:solidFill>
                  <a:srgbClr val="444444"/>
                </a:solidFill>
                <a:effectLst/>
                <a:latin typeface="PT Sans" panose="020B0503020203020204" pitchFamily="34" charset="77"/>
              </a:rPr>
              <a:t> </a:t>
            </a:r>
            <a:r>
              <a:rPr lang="en-US" sz="1600" b="0" i="0" dirty="0">
                <a:solidFill>
                  <a:srgbClr val="000000"/>
                </a:solidFill>
                <a:effectLst/>
                <a:latin typeface="PT Sans" panose="020B0503020203020204" pitchFamily="34" charset="77"/>
              </a:rPr>
              <a:t>=</a:t>
            </a:r>
            <a:r>
              <a:rPr lang="en-US" sz="1600" b="0" i="0" dirty="0">
                <a:solidFill>
                  <a:srgbClr val="444444"/>
                </a:solidFill>
                <a:effectLst/>
                <a:latin typeface="PT Sans" panose="020B0503020203020204" pitchFamily="34" charset="77"/>
              </a:rPr>
              <a:t> </a:t>
            </a:r>
            <a:r>
              <a:rPr lang="en-US" sz="1600" b="0" i="0" dirty="0" err="1">
                <a:solidFill>
                  <a:srgbClr val="000000"/>
                </a:solidFill>
                <a:effectLst/>
                <a:latin typeface="PT Sans" panose="020B0503020203020204" pitchFamily="34" charset="77"/>
              </a:rPr>
              <a:t>normalPayAmount</a:t>
            </a:r>
            <a:r>
              <a:rPr lang="en-US" sz="1600" b="0" i="0" dirty="0">
                <a:solidFill>
                  <a:srgbClr val="444444"/>
                </a:solidFill>
                <a:effectLst/>
                <a:latin typeface="PT Sans" panose="020B0503020203020204" pitchFamily="34" charset="77"/>
              </a:rPr>
              <a:t>(); } } } </a:t>
            </a:r>
            <a:r>
              <a:rPr lang="en-US" sz="1600" b="1" i="0" dirty="0">
                <a:solidFill>
                  <a:srgbClr val="000000"/>
                </a:solidFill>
                <a:effectLst/>
                <a:latin typeface="PT Sans" panose="020B0503020203020204" pitchFamily="34" charset="77"/>
              </a:rPr>
              <a:t>return</a:t>
            </a:r>
            <a:r>
              <a:rPr lang="en-US" sz="1600" b="0" i="0" dirty="0">
                <a:solidFill>
                  <a:srgbClr val="444444"/>
                </a:solidFill>
                <a:effectLst/>
                <a:latin typeface="PT Sans" panose="020B0503020203020204" pitchFamily="34" charset="77"/>
              </a:rPr>
              <a:t> </a:t>
            </a:r>
            <a:r>
              <a:rPr lang="en-US" sz="1600" b="0" i="0" dirty="0">
                <a:solidFill>
                  <a:srgbClr val="000000"/>
                </a:solidFill>
                <a:effectLst/>
                <a:latin typeface="PT Sans" panose="020B0503020203020204" pitchFamily="34" charset="77"/>
              </a:rPr>
              <a:t>result</a:t>
            </a:r>
            <a:r>
              <a:rPr lang="en-US" sz="1600" b="0" i="0" dirty="0">
                <a:solidFill>
                  <a:srgbClr val="444444"/>
                </a:solidFill>
                <a:effectLst/>
                <a:latin typeface="PT Sans" panose="020B0503020203020204" pitchFamily="34" charset="77"/>
              </a:rPr>
              <a:t>; }</a:t>
            </a:r>
          </a:p>
          <a:p>
            <a:pPr algn="l"/>
            <a:endParaRPr lang="en-US" sz="1600" b="0" i="0" dirty="0">
              <a:solidFill>
                <a:srgbClr val="444444"/>
              </a:solidFill>
              <a:effectLst/>
              <a:latin typeface="PT Sans" panose="020B0503020203020204" pitchFamily="34" charset="77"/>
            </a:endParaRPr>
          </a:p>
          <a:p>
            <a:pPr algn="l"/>
            <a:r>
              <a:rPr lang="en-US" sz="1600" b="1" i="0" dirty="0">
                <a:solidFill>
                  <a:srgbClr val="000000"/>
                </a:solidFill>
                <a:effectLst/>
                <a:latin typeface="PT Sans" panose="020B0503020203020204" pitchFamily="34" charset="77"/>
              </a:rPr>
              <a:t>public</a:t>
            </a:r>
            <a:r>
              <a:rPr lang="en-US" sz="1600" b="0" i="0" dirty="0">
                <a:solidFill>
                  <a:srgbClr val="444444"/>
                </a:solidFill>
                <a:effectLst/>
                <a:latin typeface="PT Sans" panose="020B0503020203020204" pitchFamily="34" charset="77"/>
              </a:rPr>
              <a:t> </a:t>
            </a:r>
            <a:r>
              <a:rPr lang="en-US" sz="1600" b="1" i="0" dirty="0">
                <a:solidFill>
                  <a:srgbClr val="000000"/>
                </a:solidFill>
                <a:effectLst/>
                <a:latin typeface="PT Sans" panose="020B0503020203020204" pitchFamily="34" charset="77"/>
              </a:rPr>
              <a:t>double</a:t>
            </a:r>
            <a:r>
              <a:rPr lang="en-US" sz="1600" b="0" i="0" dirty="0">
                <a:solidFill>
                  <a:srgbClr val="444444"/>
                </a:solidFill>
                <a:effectLst/>
                <a:latin typeface="PT Sans" panose="020B0503020203020204" pitchFamily="34" charset="77"/>
              </a:rPr>
              <a:t> </a:t>
            </a:r>
            <a:r>
              <a:rPr lang="en-US" sz="1600" b="1" i="0" dirty="0" err="1">
                <a:solidFill>
                  <a:srgbClr val="990000"/>
                </a:solidFill>
                <a:effectLst/>
                <a:latin typeface="PT Sans" panose="020B0503020203020204" pitchFamily="34" charset="77"/>
              </a:rPr>
              <a:t>getPayAmount</a:t>
            </a:r>
            <a:r>
              <a:rPr lang="en-US" sz="1600" b="0" i="0" dirty="0">
                <a:solidFill>
                  <a:srgbClr val="444444"/>
                </a:solidFill>
                <a:effectLst/>
                <a:latin typeface="PT Sans" panose="020B0503020203020204" pitchFamily="34" charset="77"/>
              </a:rPr>
              <a:t>() { </a:t>
            </a:r>
            <a:r>
              <a:rPr lang="en-US" sz="1600" b="1" i="0" dirty="0">
                <a:solidFill>
                  <a:srgbClr val="000000"/>
                </a:solidFill>
                <a:effectLst/>
                <a:latin typeface="PT Sans" panose="020B0503020203020204" pitchFamily="34" charset="77"/>
              </a:rPr>
              <a:t>if</a:t>
            </a:r>
            <a:r>
              <a:rPr lang="en-US" sz="1600" b="0" i="0" dirty="0">
                <a:solidFill>
                  <a:srgbClr val="444444"/>
                </a:solidFill>
                <a:effectLst/>
                <a:latin typeface="PT Sans" panose="020B0503020203020204" pitchFamily="34" charset="77"/>
              </a:rPr>
              <a:t> (</a:t>
            </a:r>
            <a:r>
              <a:rPr lang="en-US" sz="1600" b="0" i="0" dirty="0" err="1">
                <a:solidFill>
                  <a:srgbClr val="000000"/>
                </a:solidFill>
                <a:effectLst/>
                <a:latin typeface="PT Sans" panose="020B0503020203020204" pitchFamily="34" charset="77"/>
              </a:rPr>
              <a:t>isDead</a:t>
            </a:r>
            <a:r>
              <a:rPr lang="en-US" sz="1600" b="0" i="0" dirty="0">
                <a:solidFill>
                  <a:srgbClr val="444444"/>
                </a:solidFill>
                <a:effectLst/>
                <a:latin typeface="PT Sans" panose="020B0503020203020204" pitchFamily="34" charset="77"/>
              </a:rPr>
              <a:t>){ </a:t>
            </a:r>
            <a:r>
              <a:rPr lang="en-US" sz="1600" b="1" i="0" dirty="0">
                <a:solidFill>
                  <a:srgbClr val="000000"/>
                </a:solidFill>
                <a:effectLst/>
                <a:latin typeface="PT Sans" panose="020B0503020203020204" pitchFamily="34" charset="77"/>
              </a:rPr>
              <a:t>return</a:t>
            </a:r>
            <a:r>
              <a:rPr lang="en-US" sz="1600" b="0" i="0" dirty="0">
                <a:solidFill>
                  <a:srgbClr val="444444"/>
                </a:solidFill>
                <a:effectLst/>
                <a:latin typeface="PT Sans" panose="020B0503020203020204" pitchFamily="34" charset="77"/>
              </a:rPr>
              <a:t> </a:t>
            </a:r>
            <a:r>
              <a:rPr lang="en-US" sz="1600" b="0" i="0" dirty="0" err="1">
                <a:solidFill>
                  <a:srgbClr val="000000"/>
                </a:solidFill>
                <a:effectLst/>
                <a:latin typeface="PT Sans" panose="020B0503020203020204" pitchFamily="34" charset="77"/>
              </a:rPr>
              <a:t>deadAmount</a:t>
            </a:r>
            <a:r>
              <a:rPr lang="en-US" sz="1600" b="0" i="0" dirty="0">
                <a:solidFill>
                  <a:srgbClr val="444444"/>
                </a:solidFill>
                <a:effectLst/>
                <a:latin typeface="PT Sans" panose="020B0503020203020204" pitchFamily="34" charset="77"/>
              </a:rPr>
              <a:t>(); } </a:t>
            </a:r>
            <a:r>
              <a:rPr lang="en-US" sz="1600" b="1" i="0" dirty="0">
                <a:solidFill>
                  <a:srgbClr val="000000"/>
                </a:solidFill>
                <a:effectLst/>
                <a:latin typeface="PT Sans" panose="020B0503020203020204" pitchFamily="34" charset="77"/>
              </a:rPr>
              <a:t>if</a:t>
            </a:r>
            <a:r>
              <a:rPr lang="en-US" sz="1600" b="0" i="0" dirty="0">
                <a:solidFill>
                  <a:srgbClr val="444444"/>
                </a:solidFill>
                <a:effectLst/>
                <a:latin typeface="PT Sans" panose="020B0503020203020204" pitchFamily="34" charset="77"/>
              </a:rPr>
              <a:t> (</a:t>
            </a:r>
            <a:r>
              <a:rPr lang="en-US" sz="1600" b="0" i="0" dirty="0" err="1">
                <a:solidFill>
                  <a:srgbClr val="000000"/>
                </a:solidFill>
                <a:effectLst/>
                <a:latin typeface="PT Sans" panose="020B0503020203020204" pitchFamily="34" charset="77"/>
              </a:rPr>
              <a:t>isSeparated</a:t>
            </a:r>
            <a:r>
              <a:rPr lang="en-US" sz="1600" b="0" i="0" dirty="0">
                <a:solidFill>
                  <a:srgbClr val="444444"/>
                </a:solidFill>
                <a:effectLst/>
                <a:latin typeface="PT Sans" panose="020B0503020203020204" pitchFamily="34" charset="77"/>
              </a:rPr>
              <a:t>){ </a:t>
            </a:r>
            <a:r>
              <a:rPr lang="en-US" sz="1600" b="1" i="0" dirty="0">
                <a:solidFill>
                  <a:srgbClr val="000000"/>
                </a:solidFill>
                <a:effectLst/>
                <a:latin typeface="PT Sans" panose="020B0503020203020204" pitchFamily="34" charset="77"/>
              </a:rPr>
              <a:t>return</a:t>
            </a:r>
            <a:r>
              <a:rPr lang="en-US" sz="1600" b="0" i="0" dirty="0">
                <a:solidFill>
                  <a:srgbClr val="444444"/>
                </a:solidFill>
                <a:effectLst/>
                <a:latin typeface="PT Sans" panose="020B0503020203020204" pitchFamily="34" charset="77"/>
              </a:rPr>
              <a:t> </a:t>
            </a:r>
            <a:r>
              <a:rPr lang="en-US" sz="1600" b="0" i="0" dirty="0" err="1">
                <a:solidFill>
                  <a:srgbClr val="000000"/>
                </a:solidFill>
                <a:effectLst/>
                <a:latin typeface="PT Sans" panose="020B0503020203020204" pitchFamily="34" charset="77"/>
              </a:rPr>
              <a:t>separatedAmount</a:t>
            </a:r>
            <a:r>
              <a:rPr lang="en-US" sz="1600" b="0" i="0" dirty="0">
                <a:solidFill>
                  <a:srgbClr val="444444"/>
                </a:solidFill>
                <a:effectLst/>
                <a:latin typeface="PT Sans" panose="020B0503020203020204" pitchFamily="34" charset="77"/>
              </a:rPr>
              <a:t>(); } </a:t>
            </a:r>
            <a:r>
              <a:rPr lang="en-US" sz="1600" b="1" i="0" dirty="0">
                <a:solidFill>
                  <a:srgbClr val="000000"/>
                </a:solidFill>
                <a:effectLst/>
                <a:latin typeface="PT Sans" panose="020B0503020203020204" pitchFamily="34" charset="77"/>
              </a:rPr>
              <a:t>if</a:t>
            </a:r>
            <a:r>
              <a:rPr lang="en-US" sz="1600" b="0" i="0" dirty="0">
                <a:solidFill>
                  <a:srgbClr val="444444"/>
                </a:solidFill>
                <a:effectLst/>
                <a:latin typeface="PT Sans" panose="020B0503020203020204" pitchFamily="34" charset="77"/>
              </a:rPr>
              <a:t> (</a:t>
            </a:r>
            <a:r>
              <a:rPr lang="en-US" sz="1600" b="0" i="0" dirty="0" err="1">
                <a:solidFill>
                  <a:srgbClr val="000000"/>
                </a:solidFill>
                <a:effectLst/>
                <a:latin typeface="PT Sans" panose="020B0503020203020204" pitchFamily="34" charset="77"/>
              </a:rPr>
              <a:t>isRetired</a:t>
            </a:r>
            <a:r>
              <a:rPr lang="en-US" sz="1600" b="0" i="0" dirty="0">
                <a:solidFill>
                  <a:srgbClr val="444444"/>
                </a:solidFill>
                <a:effectLst/>
                <a:latin typeface="PT Sans" panose="020B0503020203020204" pitchFamily="34" charset="77"/>
              </a:rPr>
              <a:t>){ </a:t>
            </a:r>
            <a:r>
              <a:rPr lang="en-US" sz="1600" b="1" i="0" dirty="0">
                <a:solidFill>
                  <a:srgbClr val="000000"/>
                </a:solidFill>
                <a:effectLst/>
                <a:latin typeface="PT Sans" panose="020B0503020203020204" pitchFamily="34" charset="77"/>
              </a:rPr>
              <a:t>return</a:t>
            </a:r>
            <a:r>
              <a:rPr lang="en-US" sz="1600" b="0" i="0" dirty="0">
                <a:solidFill>
                  <a:srgbClr val="444444"/>
                </a:solidFill>
                <a:effectLst/>
                <a:latin typeface="PT Sans" panose="020B0503020203020204" pitchFamily="34" charset="77"/>
              </a:rPr>
              <a:t> </a:t>
            </a:r>
            <a:r>
              <a:rPr lang="en-US" sz="1600" b="0" i="0" dirty="0" err="1">
                <a:solidFill>
                  <a:srgbClr val="000000"/>
                </a:solidFill>
                <a:effectLst/>
                <a:latin typeface="PT Sans" panose="020B0503020203020204" pitchFamily="34" charset="77"/>
              </a:rPr>
              <a:t>retiredAmount</a:t>
            </a:r>
            <a:r>
              <a:rPr lang="en-US" sz="1600" b="0" i="0" dirty="0">
                <a:solidFill>
                  <a:srgbClr val="444444"/>
                </a:solidFill>
                <a:effectLst/>
                <a:latin typeface="PT Sans" panose="020B0503020203020204" pitchFamily="34" charset="77"/>
              </a:rPr>
              <a:t>(); } </a:t>
            </a:r>
            <a:r>
              <a:rPr lang="en-US" sz="1600" b="1" i="0" dirty="0">
                <a:solidFill>
                  <a:srgbClr val="000000"/>
                </a:solidFill>
                <a:effectLst/>
                <a:latin typeface="PT Sans" panose="020B0503020203020204" pitchFamily="34" charset="77"/>
              </a:rPr>
              <a:t>return</a:t>
            </a:r>
            <a:r>
              <a:rPr lang="en-US" sz="1600" b="0" i="0" dirty="0">
                <a:solidFill>
                  <a:srgbClr val="444444"/>
                </a:solidFill>
                <a:effectLst/>
                <a:latin typeface="PT Sans" panose="020B0503020203020204" pitchFamily="34" charset="77"/>
              </a:rPr>
              <a:t> </a:t>
            </a:r>
            <a:r>
              <a:rPr lang="en-US" sz="1600" b="0" i="0" dirty="0" err="1">
                <a:solidFill>
                  <a:srgbClr val="000000"/>
                </a:solidFill>
                <a:effectLst/>
                <a:latin typeface="PT Sans" panose="020B0503020203020204" pitchFamily="34" charset="77"/>
              </a:rPr>
              <a:t>normalPayAmount</a:t>
            </a:r>
            <a:r>
              <a:rPr lang="en-US" sz="1600" b="0" i="0" dirty="0">
                <a:solidFill>
                  <a:srgbClr val="444444"/>
                </a:solidFill>
                <a:effectLst/>
                <a:latin typeface="PT Sans" panose="020B0503020203020204" pitchFamily="34" charset="77"/>
              </a:rPr>
              <a:t>(); }</a:t>
            </a:r>
          </a:p>
        </p:txBody>
      </p:sp>
      <p:sp>
        <p:nvSpPr>
          <p:cNvPr id="12" name="TextBox 11">
            <a:extLst>
              <a:ext uri="{FF2B5EF4-FFF2-40B4-BE49-F238E27FC236}">
                <a16:creationId xmlns:a16="http://schemas.microsoft.com/office/drawing/2014/main" id="{06F141E4-4539-1242-86F1-833BE82730DC}"/>
              </a:ext>
            </a:extLst>
          </p:cNvPr>
          <p:cNvSpPr txBox="1"/>
          <p:nvPr/>
        </p:nvSpPr>
        <p:spPr>
          <a:xfrm>
            <a:off x="5301154" y="1212685"/>
            <a:ext cx="6138040" cy="3600986"/>
          </a:xfrm>
          <a:prstGeom prst="rect">
            <a:avLst/>
          </a:prstGeom>
          <a:noFill/>
        </p:spPr>
        <p:txBody>
          <a:bodyPr wrap="square">
            <a:spAutoFit/>
          </a:bodyPr>
          <a:lstStyle/>
          <a:p>
            <a:pPr algn="l"/>
            <a:r>
              <a:rPr lang="en-US" sz="1200" b="1" i="0" dirty="0">
                <a:solidFill>
                  <a:srgbClr val="444444"/>
                </a:solidFill>
                <a:effectLst/>
                <a:latin typeface="PT Sans" panose="020B0503020203020204" pitchFamily="34" charset="77"/>
              </a:rPr>
              <a:t>Why Refactor</a:t>
            </a:r>
          </a:p>
          <a:p>
            <a:pPr algn="l"/>
            <a:r>
              <a:rPr lang="en-US" sz="1200" b="0" i="0" dirty="0">
                <a:solidFill>
                  <a:srgbClr val="444444"/>
                </a:solidFill>
                <a:effectLst/>
                <a:latin typeface="PT Sans" panose="020B0503020203020204" pitchFamily="34" charset="77"/>
              </a:rPr>
              <a:t>Spotting the “conditional from hell” is fairly easy. The indentations of each level of </a:t>
            </a:r>
            <a:r>
              <a:rPr lang="en-US" sz="1200" b="0" i="0" dirty="0" err="1">
                <a:solidFill>
                  <a:srgbClr val="444444"/>
                </a:solidFill>
                <a:effectLst/>
                <a:latin typeface="PT Sans" panose="020B0503020203020204" pitchFamily="34" charset="77"/>
              </a:rPr>
              <a:t>nestedness</a:t>
            </a:r>
            <a:r>
              <a:rPr lang="en-US" sz="1200" b="0" i="0" dirty="0">
                <a:solidFill>
                  <a:srgbClr val="444444"/>
                </a:solidFill>
                <a:effectLst/>
                <a:latin typeface="PT Sans" panose="020B0503020203020204" pitchFamily="34" charset="77"/>
              </a:rPr>
              <a:t> form an arrow, pointing to the right in the direction of pain and woe:</a:t>
            </a:r>
          </a:p>
          <a:p>
            <a:pPr algn="l"/>
            <a:r>
              <a:rPr lang="en-US" sz="1200" dirty="0"/>
              <a:t>if () { if () { do { if () { if () { if () { ... } } ... } ... } while (); ... } else { ... } } </a:t>
            </a:r>
            <a:r>
              <a:rPr lang="en-US" sz="1200" b="0" i="0" dirty="0">
                <a:solidFill>
                  <a:srgbClr val="444444"/>
                </a:solidFill>
                <a:effectLst/>
                <a:latin typeface="PT Sans" panose="020B0503020203020204" pitchFamily="34" charset="77"/>
              </a:rPr>
              <a:t>It’s difficult to figure out what each conditional does and how, since the “normal” flow of code execution isn’t immediately obvious. These conditionals indicate helter-skelter evolution, with each condition added as a stopgap measure without any thought paid to optimizing the overall structure.</a:t>
            </a:r>
          </a:p>
          <a:p>
            <a:pPr algn="l"/>
            <a:r>
              <a:rPr lang="en-US" sz="1200" b="0" i="0" dirty="0">
                <a:solidFill>
                  <a:srgbClr val="444444"/>
                </a:solidFill>
                <a:effectLst/>
                <a:latin typeface="PT Sans" panose="020B0503020203020204" pitchFamily="34" charset="77"/>
              </a:rPr>
              <a:t>To simplify the situation, isolate the special cases into separate conditions that immediately end execution and return a null value if the guard clauses are true. In effect, your mission here is to make the structure flat.</a:t>
            </a:r>
          </a:p>
          <a:p>
            <a:pPr algn="l"/>
            <a:r>
              <a:rPr lang="en-US" sz="1200" b="1" i="0" dirty="0">
                <a:solidFill>
                  <a:srgbClr val="444444"/>
                </a:solidFill>
                <a:effectLst/>
                <a:latin typeface="PT Sans" panose="020B0503020203020204" pitchFamily="34" charset="77"/>
              </a:rPr>
              <a:t>How to Refactor</a:t>
            </a:r>
          </a:p>
          <a:p>
            <a:pPr algn="l"/>
            <a:r>
              <a:rPr lang="en-US" sz="1200" b="0" i="0" dirty="0">
                <a:solidFill>
                  <a:srgbClr val="444444"/>
                </a:solidFill>
                <a:effectLst/>
                <a:latin typeface="PT Sans" panose="020B0503020203020204" pitchFamily="34" charset="77"/>
              </a:rPr>
              <a:t>Try to rid the code of side effects—</a:t>
            </a:r>
            <a:r>
              <a:rPr lang="en-US" sz="1200" b="1" i="0" u="none" strike="noStrike" dirty="0">
                <a:solidFill>
                  <a:srgbClr val="444444"/>
                </a:solidFill>
                <a:effectLst/>
                <a:latin typeface="PT Sans" panose="020B0503020203020204" pitchFamily="34" charset="77"/>
                <a:hlinkClick r:id="rId2"/>
              </a:rPr>
              <a:t>Separate Query from Modifier</a:t>
            </a:r>
            <a:r>
              <a:rPr lang="en-US" sz="1200" b="0" i="0" dirty="0">
                <a:solidFill>
                  <a:srgbClr val="444444"/>
                </a:solidFill>
                <a:effectLst/>
                <a:latin typeface="PT Sans" panose="020B0503020203020204" pitchFamily="34" charset="77"/>
              </a:rPr>
              <a:t> may be helpful for the purpose. This solution will be necessary for the reshuffling described below.</a:t>
            </a:r>
          </a:p>
          <a:p>
            <a:pPr algn="l">
              <a:buFont typeface="+mj-lt"/>
              <a:buAutoNum type="arabicPeriod"/>
            </a:pPr>
            <a:r>
              <a:rPr lang="en-US" sz="1200" b="0" i="0" dirty="0">
                <a:solidFill>
                  <a:srgbClr val="444444"/>
                </a:solidFill>
                <a:effectLst/>
                <a:latin typeface="PT Sans" panose="020B0503020203020204" pitchFamily="34" charset="77"/>
              </a:rPr>
              <a:t>Isolate all guard clauses that lead to calling an exception or immediate return of a value from the method. Place these conditions at the beginning of the method.</a:t>
            </a:r>
          </a:p>
          <a:p>
            <a:pPr algn="l">
              <a:buFont typeface="+mj-lt"/>
              <a:buAutoNum type="arabicPeriod"/>
            </a:pPr>
            <a:r>
              <a:rPr lang="en-US" sz="1200" b="0" i="0" dirty="0">
                <a:solidFill>
                  <a:srgbClr val="444444"/>
                </a:solidFill>
                <a:effectLst/>
                <a:latin typeface="PT Sans" panose="020B0503020203020204" pitchFamily="34" charset="77"/>
              </a:rPr>
              <a:t>After rearrangement is complete and all tests are successfully completed, see whether you can use </a:t>
            </a:r>
            <a:r>
              <a:rPr lang="en-US" sz="1200" b="1" i="0" u="none" strike="noStrike" dirty="0">
                <a:solidFill>
                  <a:srgbClr val="444444"/>
                </a:solidFill>
                <a:effectLst/>
                <a:latin typeface="PT Sans" panose="020B0503020203020204" pitchFamily="34" charset="77"/>
                <a:hlinkClick r:id="rId3"/>
              </a:rPr>
              <a:t>Consolidate Conditional Expression</a:t>
            </a:r>
            <a:r>
              <a:rPr lang="en-US" sz="1200" b="0" i="0" dirty="0">
                <a:solidFill>
                  <a:srgbClr val="444444"/>
                </a:solidFill>
                <a:effectLst/>
                <a:latin typeface="PT Sans" panose="020B0503020203020204" pitchFamily="34" charset="77"/>
              </a:rPr>
              <a:t> for guard clauses that lead to the same exceptions or returned values.</a:t>
            </a:r>
          </a:p>
        </p:txBody>
      </p:sp>
    </p:spTree>
    <p:extLst>
      <p:ext uri="{BB962C8B-B14F-4D97-AF65-F5344CB8AC3E}">
        <p14:creationId xmlns:p14="http://schemas.microsoft.com/office/powerpoint/2010/main" val="140241348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A0DDAF7-11EA-D945-A8F2-72BD978E402C}"/>
              </a:ext>
            </a:extLst>
          </p:cNvPr>
          <p:cNvSpPr txBox="1">
            <a:spLocks/>
          </p:cNvSpPr>
          <p:nvPr/>
        </p:nvSpPr>
        <p:spPr>
          <a:xfrm>
            <a:off x="174734" y="264017"/>
            <a:ext cx="1689538" cy="906627"/>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Simplifying Method Calls</a:t>
            </a:r>
            <a:endParaRPr lang="en-EG" sz="1200" dirty="0"/>
          </a:p>
        </p:txBody>
      </p:sp>
      <p:sp>
        <p:nvSpPr>
          <p:cNvPr id="4" name="Title 1">
            <a:extLst>
              <a:ext uri="{FF2B5EF4-FFF2-40B4-BE49-F238E27FC236}">
                <a16:creationId xmlns:a16="http://schemas.microsoft.com/office/drawing/2014/main" id="{1A5CF460-2CF7-3040-B532-4A0AEE2BAF35}"/>
              </a:ext>
            </a:extLst>
          </p:cNvPr>
          <p:cNvSpPr txBox="1">
            <a:spLocks/>
          </p:cNvSpPr>
          <p:nvPr/>
        </p:nvSpPr>
        <p:spPr>
          <a:xfrm>
            <a:off x="2103382" y="264017"/>
            <a:ext cx="2825970" cy="906627"/>
          </a:xfrm>
          <a:prstGeom prst="rect">
            <a:avLst/>
          </a:prstGeom>
          <a:solidFill>
            <a:schemeClr val="accent2">
              <a:lumMod val="20000"/>
              <a:lumOff val="80000"/>
            </a:schemeClr>
          </a:solidFill>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Replace Error Code with Exception</a:t>
            </a:r>
          </a:p>
        </p:txBody>
      </p:sp>
      <p:sp>
        <p:nvSpPr>
          <p:cNvPr id="9" name="TextBox 8">
            <a:extLst>
              <a:ext uri="{FF2B5EF4-FFF2-40B4-BE49-F238E27FC236}">
                <a16:creationId xmlns:a16="http://schemas.microsoft.com/office/drawing/2014/main" id="{ADEEA037-3072-C84D-8172-3ADC6D5BCEF2}"/>
              </a:ext>
            </a:extLst>
          </p:cNvPr>
          <p:cNvSpPr txBox="1"/>
          <p:nvPr/>
        </p:nvSpPr>
        <p:spPr>
          <a:xfrm>
            <a:off x="174734" y="1444943"/>
            <a:ext cx="4754618" cy="5355312"/>
          </a:xfrm>
          <a:prstGeom prst="rect">
            <a:avLst/>
          </a:prstGeom>
          <a:noFill/>
        </p:spPr>
        <p:txBody>
          <a:bodyPr wrap="square">
            <a:spAutoFit/>
          </a:bodyPr>
          <a:lstStyle/>
          <a:p>
            <a:pPr algn="l"/>
            <a:r>
              <a:rPr lang="en-US" b="1" i="0" dirty="0">
                <a:solidFill>
                  <a:srgbClr val="444444"/>
                </a:solidFill>
                <a:effectLst/>
                <a:latin typeface="PT Sans" panose="020B0503020203020204" pitchFamily="34" charset="77"/>
              </a:rPr>
              <a:t>Problem</a:t>
            </a:r>
          </a:p>
          <a:p>
            <a:pPr algn="l"/>
            <a:r>
              <a:rPr lang="en-US" b="0" i="0" dirty="0">
                <a:solidFill>
                  <a:srgbClr val="444444"/>
                </a:solidFill>
                <a:effectLst/>
                <a:latin typeface="PT Sans" panose="020B0503020203020204" pitchFamily="34" charset="77"/>
              </a:rPr>
              <a:t>A method returns a special value that indicates an error?</a:t>
            </a:r>
          </a:p>
          <a:p>
            <a:pPr algn="l"/>
            <a:r>
              <a:rPr lang="en-US" b="1" i="0" dirty="0">
                <a:solidFill>
                  <a:srgbClr val="444444"/>
                </a:solidFill>
                <a:effectLst/>
                <a:latin typeface="PT Sans" panose="020B0503020203020204" pitchFamily="34" charset="77"/>
              </a:rPr>
              <a:t>Solution</a:t>
            </a:r>
          </a:p>
          <a:p>
            <a:pPr algn="l"/>
            <a:r>
              <a:rPr lang="en-US" b="0" i="0" dirty="0">
                <a:solidFill>
                  <a:srgbClr val="444444"/>
                </a:solidFill>
                <a:effectLst/>
                <a:latin typeface="PT Sans" panose="020B0503020203020204" pitchFamily="34" charset="77"/>
              </a:rPr>
              <a:t>Throw an exception instead.</a:t>
            </a:r>
          </a:p>
          <a:p>
            <a:pPr algn="ctr"/>
            <a:r>
              <a:rPr lang="en-US" b="1" i="0" u="none" strike="noStrike" dirty="0" err="1">
                <a:solidFill>
                  <a:srgbClr val="444444"/>
                </a:solidFill>
                <a:effectLst/>
                <a:latin typeface="PT Sans" panose="020B0503020203020204" pitchFamily="34" charset="77"/>
                <a:hlinkClick r:id="rId2"/>
              </a:rPr>
              <a:t>Java</a:t>
            </a:r>
            <a:r>
              <a:rPr lang="en-US" b="0" i="0" u="none" strike="noStrike" dirty="0" err="1">
                <a:solidFill>
                  <a:srgbClr val="444444"/>
                </a:solidFill>
                <a:effectLst/>
                <a:latin typeface="PT Sans" panose="020B0503020203020204" pitchFamily="34" charset="77"/>
                <a:hlinkClick r:id="rId3"/>
              </a:rPr>
              <a:t>C#</a:t>
            </a:r>
            <a:r>
              <a:rPr lang="en-US" b="0" i="0" u="none" strike="noStrike" dirty="0" err="1">
                <a:solidFill>
                  <a:srgbClr val="444444"/>
                </a:solidFill>
                <a:effectLst/>
                <a:latin typeface="PT Sans" panose="020B0503020203020204" pitchFamily="34" charset="77"/>
                <a:hlinkClick r:id="rId4"/>
              </a:rPr>
              <a:t>PHP</a:t>
            </a:r>
            <a:r>
              <a:rPr lang="en-US" b="0" i="0" u="none" strike="noStrike" dirty="0" err="1">
                <a:solidFill>
                  <a:srgbClr val="444444"/>
                </a:solidFill>
                <a:effectLst/>
                <a:latin typeface="PT Sans" panose="020B0503020203020204" pitchFamily="34" charset="77"/>
                <a:hlinkClick r:id="rId5"/>
              </a:rPr>
              <a:t>Python</a:t>
            </a:r>
            <a:r>
              <a:rPr lang="en-US" b="0" i="0" u="none" strike="noStrike" dirty="0" err="1">
                <a:solidFill>
                  <a:srgbClr val="444444"/>
                </a:solidFill>
                <a:effectLst/>
                <a:latin typeface="PT Sans" panose="020B0503020203020204" pitchFamily="34" charset="77"/>
                <a:hlinkClick r:id="rId6"/>
              </a:rPr>
              <a:t>TypeScript</a:t>
            </a:r>
            <a:endParaRPr lang="en-US" b="0" i="0" dirty="0">
              <a:solidFill>
                <a:srgbClr val="444444"/>
              </a:solidFill>
              <a:effectLst/>
              <a:latin typeface="PT Sans" panose="020B0503020203020204" pitchFamily="34" charset="77"/>
            </a:endParaRPr>
          </a:p>
          <a:p>
            <a:pPr algn="l"/>
            <a:r>
              <a:rPr lang="en-US" b="1" i="0" dirty="0">
                <a:solidFill>
                  <a:srgbClr val="000000"/>
                </a:solidFill>
                <a:effectLst/>
                <a:latin typeface="PT Sans" panose="020B0503020203020204" pitchFamily="34" charset="77"/>
              </a:rPr>
              <a:t>int</a:t>
            </a:r>
            <a:r>
              <a:rPr lang="en-US" b="0" i="0" dirty="0">
                <a:solidFill>
                  <a:srgbClr val="444444"/>
                </a:solidFill>
                <a:effectLst/>
                <a:latin typeface="PT Sans" panose="020B0503020203020204" pitchFamily="34" charset="77"/>
              </a:rPr>
              <a:t> </a:t>
            </a:r>
            <a:r>
              <a:rPr lang="en-US" b="1" i="0" dirty="0">
                <a:solidFill>
                  <a:srgbClr val="990000"/>
                </a:solidFill>
                <a:effectLst/>
                <a:latin typeface="PT Sans" panose="020B0503020203020204" pitchFamily="34" charset="77"/>
              </a:rPr>
              <a:t>withdraw</a:t>
            </a:r>
            <a:r>
              <a:rPr lang="en-US" b="0" i="0" dirty="0">
                <a:solidFill>
                  <a:srgbClr val="444444"/>
                </a:solidFill>
                <a:effectLst/>
                <a:latin typeface="PT Sans" panose="020B0503020203020204" pitchFamily="34" charset="77"/>
              </a:rPr>
              <a:t>(</a:t>
            </a:r>
            <a:r>
              <a:rPr lang="en-US" b="1" i="0" dirty="0">
                <a:solidFill>
                  <a:srgbClr val="000000"/>
                </a:solidFill>
                <a:effectLst/>
                <a:latin typeface="PT Sans" panose="020B0503020203020204" pitchFamily="34" charset="77"/>
              </a:rPr>
              <a:t>int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amount</a:t>
            </a:r>
            <a:r>
              <a:rPr lang="en-US" b="0" i="0" dirty="0">
                <a:solidFill>
                  <a:srgbClr val="444444"/>
                </a:solidFill>
                <a:effectLst/>
                <a:latin typeface="PT Sans" panose="020B0503020203020204" pitchFamily="34" charset="77"/>
              </a:rPr>
              <a:t>) { </a:t>
            </a:r>
            <a:r>
              <a:rPr lang="en-US" b="1" i="0" dirty="0">
                <a:solidFill>
                  <a:srgbClr val="000000"/>
                </a:solidFill>
                <a:effectLst/>
                <a:latin typeface="PT Sans" panose="020B0503020203020204" pitchFamily="34" charset="77"/>
              </a:rPr>
              <a:t>if</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amount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&gt;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_balance</a:t>
            </a:r>
            <a:r>
              <a:rPr lang="en-US" b="0" i="0" dirty="0">
                <a:solidFill>
                  <a:srgbClr val="444444"/>
                </a:solidFill>
                <a:effectLst/>
                <a:latin typeface="PT Sans" panose="020B0503020203020204" pitchFamily="34" charset="77"/>
              </a:rPr>
              <a:t>) { </a:t>
            </a:r>
            <a:r>
              <a:rPr lang="en-US" b="1" i="0" dirty="0">
                <a:solidFill>
                  <a:srgbClr val="000000"/>
                </a:solidFill>
                <a:effectLst/>
                <a:latin typeface="PT Sans" panose="020B0503020203020204" pitchFamily="34" charset="77"/>
              </a:rPr>
              <a:t>return</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005CC5"/>
                </a:solidFill>
                <a:effectLst/>
                <a:latin typeface="PT Sans" panose="020B0503020203020204" pitchFamily="34" charset="77"/>
              </a:rPr>
              <a:t>1</a:t>
            </a:r>
            <a:r>
              <a:rPr lang="en-US" b="0" i="0" dirty="0">
                <a:solidFill>
                  <a:srgbClr val="444444"/>
                </a:solidFill>
                <a:effectLst/>
                <a:latin typeface="PT Sans" panose="020B0503020203020204" pitchFamily="34" charset="77"/>
              </a:rPr>
              <a:t>; } </a:t>
            </a:r>
            <a:r>
              <a:rPr lang="en-US" b="1" i="0" dirty="0">
                <a:solidFill>
                  <a:srgbClr val="000000"/>
                </a:solidFill>
                <a:effectLst/>
                <a:latin typeface="PT Sans" panose="020B0503020203020204" pitchFamily="34" charset="77"/>
              </a:rPr>
              <a:t>else</a:t>
            </a:r>
            <a:r>
              <a:rPr lang="en-US" b="0" i="0" dirty="0">
                <a:solidFill>
                  <a:srgbClr val="444444"/>
                </a:solidFill>
                <a:effectLst/>
                <a:latin typeface="PT Sans" panose="020B0503020203020204" pitchFamily="34" charset="77"/>
              </a:rPr>
              <a:t> { </a:t>
            </a:r>
            <a:r>
              <a:rPr lang="en-US" b="0" i="0" dirty="0">
                <a:solidFill>
                  <a:srgbClr val="000000"/>
                </a:solidFill>
                <a:effectLst/>
                <a:latin typeface="PT Sans" panose="020B0503020203020204" pitchFamily="34" charset="77"/>
              </a:rPr>
              <a:t>balance</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amount</a:t>
            </a:r>
            <a:r>
              <a:rPr lang="en-US" b="0" i="0" dirty="0">
                <a:solidFill>
                  <a:srgbClr val="444444"/>
                </a:solidFill>
                <a:effectLst/>
                <a:latin typeface="PT Sans" panose="020B0503020203020204" pitchFamily="34" charset="77"/>
              </a:rPr>
              <a:t>; </a:t>
            </a:r>
            <a:r>
              <a:rPr lang="en-US" b="1" i="0" dirty="0">
                <a:solidFill>
                  <a:srgbClr val="000000"/>
                </a:solidFill>
                <a:effectLst/>
                <a:latin typeface="PT Sans" panose="020B0503020203020204" pitchFamily="34" charset="77"/>
              </a:rPr>
              <a:t>return</a:t>
            </a:r>
            <a:r>
              <a:rPr lang="en-US" b="0" i="0" dirty="0">
                <a:solidFill>
                  <a:srgbClr val="444444"/>
                </a:solidFill>
                <a:effectLst/>
                <a:latin typeface="PT Sans" panose="020B0503020203020204" pitchFamily="34" charset="77"/>
              </a:rPr>
              <a:t> </a:t>
            </a:r>
            <a:r>
              <a:rPr lang="en-US" b="0" i="0" dirty="0">
                <a:solidFill>
                  <a:srgbClr val="005CC5"/>
                </a:solidFill>
                <a:effectLst/>
                <a:latin typeface="PT Sans" panose="020B0503020203020204" pitchFamily="34" charset="77"/>
              </a:rPr>
              <a:t>0</a:t>
            </a:r>
            <a:r>
              <a:rPr lang="en-US" b="0" i="0" dirty="0">
                <a:solidFill>
                  <a:srgbClr val="444444"/>
                </a:solidFill>
                <a:effectLst/>
                <a:latin typeface="PT Sans" panose="020B0503020203020204" pitchFamily="34" charset="77"/>
              </a:rPr>
              <a:t>; } }</a:t>
            </a:r>
          </a:p>
          <a:p>
            <a:pPr algn="l"/>
            <a:endParaRPr lang="en-US" dirty="0">
              <a:solidFill>
                <a:srgbClr val="444444"/>
              </a:solidFill>
              <a:latin typeface="PT Sans" panose="020B0503020203020204" pitchFamily="34" charset="77"/>
            </a:endParaRPr>
          </a:p>
          <a:p>
            <a:pPr algn="l"/>
            <a:endParaRPr lang="en-US" b="0" i="0" dirty="0">
              <a:solidFill>
                <a:srgbClr val="444444"/>
              </a:solidFill>
              <a:effectLst/>
              <a:latin typeface="PT Sans" panose="020B0503020203020204" pitchFamily="34" charset="77"/>
            </a:endParaRPr>
          </a:p>
          <a:p>
            <a:pPr algn="l"/>
            <a:endParaRPr lang="en-US" dirty="0">
              <a:solidFill>
                <a:srgbClr val="444444"/>
              </a:solidFill>
              <a:latin typeface="PT Sans" panose="020B0503020203020204" pitchFamily="34" charset="77"/>
            </a:endParaRPr>
          </a:p>
          <a:p>
            <a:pPr algn="l"/>
            <a:endParaRPr lang="en-US" b="0" i="0" dirty="0">
              <a:solidFill>
                <a:srgbClr val="444444"/>
              </a:solidFill>
              <a:effectLst/>
              <a:latin typeface="PT Sans" panose="020B0503020203020204" pitchFamily="34" charset="77"/>
            </a:endParaRPr>
          </a:p>
          <a:p>
            <a:pPr algn="l"/>
            <a:r>
              <a:rPr lang="en-US" b="1" i="0" dirty="0">
                <a:solidFill>
                  <a:srgbClr val="000000"/>
                </a:solidFill>
                <a:effectLst/>
                <a:latin typeface="PT Sans" panose="020B0503020203020204" pitchFamily="34" charset="77"/>
              </a:rPr>
              <a:t>void</a:t>
            </a:r>
            <a:r>
              <a:rPr lang="en-US" b="0" i="0" dirty="0">
                <a:solidFill>
                  <a:srgbClr val="444444"/>
                </a:solidFill>
                <a:effectLst/>
                <a:latin typeface="PT Sans" panose="020B0503020203020204" pitchFamily="34" charset="77"/>
              </a:rPr>
              <a:t> </a:t>
            </a:r>
            <a:r>
              <a:rPr lang="en-US" b="1" i="0" dirty="0">
                <a:solidFill>
                  <a:srgbClr val="990000"/>
                </a:solidFill>
                <a:effectLst/>
                <a:latin typeface="PT Sans" panose="020B0503020203020204" pitchFamily="34" charset="77"/>
              </a:rPr>
              <a:t>withdraw</a:t>
            </a:r>
            <a:r>
              <a:rPr lang="en-US" b="0" i="0" dirty="0">
                <a:solidFill>
                  <a:srgbClr val="444444"/>
                </a:solidFill>
                <a:effectLst/>
                <a:latin typeface="PT Sans" panose="020B0503020203020204" pitchFamily="34" charset="77"/>
              </a:rPr>
              <a:t>(</a:t>
            </a:r>
            <a:r>
              <a:rPr lang="en-US" b="1" i="0" dirty="0">
                <a:solidFill>
                  <a:srgbClr val="000000"/>
                </a:solidFill>
                <a:effectLst/>
                <a:latin typeface="PT Sans" panose="020B0503020203020204" pitchFamily="34" charset="77"/>
              </a:rPr>
              <a:t>int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amount</a:t>
            </a:r>
            <a:r>
              <a:rPr lang="en-US" b="0" i="0" dirty="0">
                <a:solidFill>
                  <a:srgbClr val="444444"/>
                </a:solidFill>
                <a:effectLst/>
                <a:latin typeface="PT Sans" panose="020B0503020203020204" pitchFamily="34" charset="77"/>
              </a:rPr>
              <a:t>) </a:t>
            </a:r>
            <a:r>
              <a:rPr lang="en-US" b="1" i="0" dirty="0">
                <a:solidFill>
                  <a:srgbClr val="000000"/>
                </a:solidFill>
                <a:effectLst/>
                <a:latin typeface="PT Sans" panose="020B0503020203020204" pitchFamily="34" charset="77"/>
              </a:rPr>
              <a:t>throws</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BalanceException</a:t>
            </a:r>
            <a:r>
              <a:rPr lang="en-US" b="0" i="0" dirty="0">
                <a:solidFill>
                  <a:srgbClr val="444444"/>
                </a:solidFill>
                <a:effectLst/>
                <a:latin typeface="PT Sans" panose="020B0503020203020204" pitchFamily="34" charset="77"/>
              </a:rPr>
              <a:t> { </a:t>
            </a:r>
            <a:r>
              <a:rPr lang="en-US" b="1" i="0" dirty="0">
                <a:solidFill>
                  <a:srgbClr val="000000"/>
                </a:solidFill>
                <a:effectLst/>
                <a:latin typeface="PT Sans" panose="020B0503020203020204" pitchFamily="34" charset="77"/>
              </a:rPr>
              <a:t>if</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amount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&gt;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_balance</a:t>
            </a:r>
            <a:r>
              <a:rPr lang="en-US" b="0" i="0" dirty="0">
                <a:solidFill>
                  <a:srgbClr val="444444"/>
                </a:solidFill>
                <a:effectLst/>
                <a:latin typeface="PT Sans" panose="020B0503020203020204" pitchFamily="34" charset="77"/>
              </a:rPr>
              <a:t>) { </a:t>
            </a:r>
            <a:r>
              <a:rPr lang="en-US" b="1" i="0" dirty="0">
                <a:solidFill>
                  <a:srgbClr val="000000"/>
                </a:solidFill>
                <a:effectLst/>
                <a:latin typeface="PT Sans" panose="020B0503020203020204" pitchFamily="34" charset="77"/>
              </a:rPr>
              <a:t>throw</a:t>
            </a:r>
            <a:r>
              <a:rPr lang="en-US" b="0" i="0" dirty="0">
                <a:solidFill>
                  <a:srgbClr val="444444"/>
                </a:solidFill>
                <a:effectLst/>
                <a:latin typeface="PT Sans" panose="020B0503020203020204" pitchFamily="34" charset="77"/>
              </a:rPr>
              <a:t> </a:t>
            </a:r>
            <a:r>
              <a:rPr lang="en-US" b="1" i="0" dirty="0">
                <a:solidFill>
                  <a:srgbClr val="000000"/>
                </a:solidFill>
                <a:effectLst/>
                <a:latin typeface="PT Sans" panose="020B0503020203020204" pitchFamily="34" charset="77"/>
              </a:rPr>
              <a:t>new</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BalanceException</a:t>
            </a:r>
            <a:r>
              <a:rPr lang="en-US" b="0" i="0" dirty="0">
                <a:solidFill>
                  <a:srgbClr val="444444"/>
                </a:solidFill>
                <a:effectLst/>
                <a:latin typeface="PT Sans" panose="020B0503020203020204" pitchFamily="34" charset="77"/>
              </a:rPr>
              <a:t>(); } </a:t>
            </a:r>
            <a:r>
              <a:rPr lang="en-US" b="0" i="0" dirty="0">
                <a:solidFill>
                  <a:srgbClr val="000000"/>
                </a:solidFill>
                <a:effectLst/>
                <a:latin typeface="PT Sans" panose="020B0503020203020204" pitchFamily="34" charset="77"/>
              </a:rPr>
              <a:t>balance</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amount</a:t>
            </a:r>
            <a:r>
              <a:rPr lang="en-US" b="0" i="0" dirty="0">
                <a:solidFill>
                  <a:srgbClr val="444444"/>
                </a:solidFill>
                <a:effectLst/>
                <a:latin typeface="PT Sans" panose="020B0503020203020204" pitchFamily="34" charset="77"/>
              </a:rPr>
              <a:t>; }</a:t>
            </a:r>
          </a:p>
          <a:p>
            <a:br>
              <a:rPr lang="en-US" dirty="0"/>
            </a:br>
            <a:endParaRPr lang="en-EG" dirty="0"/>
          </a:p>
        </p:txBody>
      </p:sp>
      <p:sp>
        <p:nvSpPr>
          <p:cNvPr id="10" name="TextBox 9">
            <a:extLst>
              <a:ext uri="{FF2B5EF4-FFF2-40B4-BE49-F238E27FC236}">
                <a16:creationId xmlns:a16="http://schemas.microsoft.com/office/drawing/2014/main" id="{76DCC47C-2A14-574C-8D43-BFE6B13BCE5E}"/>
              </a:ext>
            </a:extLst>
          </p:cNvPr>
          <p:cNvSpPr txBox="1"/>
          <p:nvPr/>
        </p:nvSpPr>
        <p:spPr>
          <a:xfrm>
            <a:off x="5528441" y="382545"/>
            <a:ext cx="6138040" cy="4893647"/>
          </a:xfrm>
          <a:prstGeom prst="rect">
            <a:avLst/>
          </a:prstGeom>
          <a:noFill/>
        </p:spPr>
        <p:txBody>
          <a:bodyPr wrap="square">
            <a:spAutoFit/>
          </a:bodyPr>
          <a:lstStyle/>
          <a:p>
            <a:pPr algn="l"/>
            <a:r>
              <a:rPr lang="en-US" sz="1200" b="1" i="0" dirty="0">
                <a:solidFill>
                  <a:srgbClr val="444444"/>
                </a:solidFill>
                <a:effectLst/>
                <a:latin typeface="PT Sans" panose="020B0503020203020204" pitchFamily="34" charset="77"/>
              </a:rPr>
              <a:t>Why Refactor</a:t>
            </a:r>
          </a:p>
          <a:p>
            <a:pPr algn="l"/>
            <a:r>
              <a:rPr lang="en-US" sz="1200" b="0" i="0" dirty="0">
                <a:solidFill>
                  <a:srgbClr val="444444"/>
                </a:solidFill>
                <a:effectLst/>
                <a:latin typeface="PT Sans" panose="020B0503020203020204" pitchFamily="34" charset="77"/>
              </a:rPr>
              <a:t>Returning error codes is an obsolete holdover from procedural programming. In modern programming, error handling is performed by special classes, which are named exceptions. If a problem occurs, you “throw” an error, which is then “caught” by one of the exception handlers. Special error-handling code, which is ignored in normal conditions, is activated to respond.</a:t>
            </a:r>
          </a:p>
          <a:p>
            <a:pPr algn="l"/>
            <a:r>
              <a:rPr lang="en-US" sz="1200" b="1" i="0" dirty="0">
                <a:solidFill>
                  <a:srgbClr val="444444"/>
                </a:solidFill>
                <a:effectLst/>
                <a:latin typeface="PT Sans" panose="020B0503020203020204" pitchFamily="34" charset="77"/>
              </a:rPr>
              <a:t>Benefits</a:t>
            </a:r>
          </a:p>
          <a:p>
            <a:pPr algn="l">
              <a:buFont typeface="Arial" panose="020B0604020202020204" pitchFamily="34" charset="0"/>
              <a:buChar char="•"/>
            </a:pPr>
            <a:r>
              <a:rPr lang="en-US" sz="1200" b="0" i="0" dirty="0">
                <a:solidFill>
                  <a:srgbClr val="444444"/>
                </a:solidFill>
                <a:effectLst/>
                <a:latin typeface="PT Sans" panose="020B0503020203020204" pitchFamily="34" charset="77"/>
              </a:rPr>
              <a:t>Frees code from a large number of conditionals for checking various error codes. Exception handlers are a much more succinct way to differentiate normal execution paths from abnormal ones.</a:t>
            </a:r>
          </a:p>
          <a:p>
            <a:pPr algn="l">
              <a:buFont typeface="Arial" panose="020B0604020202020204" pitchFamily="34" charset="0"/>
              <a:buChar char="•"/>
            </a:pPr>
            <a:r>
              <a:rPr lang="en-US" sz="1200" b="0" i="0" dirty="0">
                <a:solidFill>
                  <a:srgbClr val="444444"/>
                </a:solidFill>
                <a:effectLst/>
                <a:latin typeface="PT Sans" panose="020B0503020203020204" pitchFamily="34" charset="77"/>
              </a:rPr>
              <a:t>Exception classes can implement their own methods, thus containing part of the error handling functionality (such as for sending error messages).</a:t>
            </a:r>
          </a:p>
          <a:p>
            <a:pPr algn="l">
              <a:buFont typeface="Arial" panose="020B0604020202020204" pitchFamily="34" charset="0"/>
              <a:buChar char="•"/>
            </a:pPr>
            <a:r>
              <a:rPr lang="en-US" sz="1200" b="0" i="0" dirty="0">
                <a:solidFill>
                  <a:srgbClr val="444444"/>
                </a:solidFill>
                <a:effectLst/>
                <a:latin typeface="PT Sans" panose="020B0503020203020204" pitchFamily="34" charset="77"/>
              </a:rPr>
              <a:t>Unlike exceptions, error codes can’t be used in a constructor, since a constructor must return only a new object.</a:t>
            </a:r>
          </a:p>
          <a:p>
            <a:pPr algn="l"/>
            <a:r>
              <a:rPr lang="en-US" sz="1200" b="1" i="0" dirty="0">
                <a:solidFill>
                  <a:srgbClr val="444444"/>
                </a:solidFill>
                <a:effectLst/>
                <a:latin typeface="PT Sans" panose="020B0503020203020204" pitchFamily="34" charset="77"/>
              </a:rPr>
              <a:t>Drawbacks</a:t>
            </a:r>
          </a:p>
          <a:p>
            <a:pPr algn="l">
              <a:buFont typeface="Arial" panose="020B0604020202020204" pitchFamily="34" charset="0"/>
              <a:buChar char="•"/>
            </a:pPr>
            <a:r>
              <a:rPr lang="en-US" sz="1200" b="0" i="0" dirty="0">
                <a:solidFill>
                  <a:srgbClr val="444444"/>
                </a:solidFill>
                <a:effectLst/>
                <a:latin typeface="PT Sans" panose="020B0503020203020204" pitchFamily="34" charset="77"/>
              </a:rPr>
              <a:t>An exception handler can turn into a </a:t>
            </a:r>
            <a:r>
              <a:rPr lang="en-US" sz="1200" b="0" i="0" dirty="0" err="1">
                <a:solidFill>
                  <a:srgbClr val="444444"/>
                </a:solidFill>
                <a:effectLst/>
                <a:latin typeface="PT Sans" panose="020B0503020203020204" pitchFamily="34" charset="77"/>
              </a:rPr>
              <a:t>goto</a:t>
            </a:r>
            <a:r>
              <a:rPr lang="en-US" sz="1200" b="0" i="0" dirty="0">
                <a:solidFill>
                  <a:srgbClr val="444444"/>
                </a:solidFill>
                <a:effectLst/>
                <a:latin typeface="PT Sans" panose="020B0503020203020204" pitchFamily="34" charset="77"/>
              </a:rPr>
              <a:t>-like crutch. Avoid this! Don’t use exceptions to manage code execution. Exceptions should be thrown only to inform of an error or critical situation.</a:t>
            </a:r>
          </a:p>
          <a:p>
            <a:pPr algn="l"/>
            <a:r>
              <a:rPr lang="en-US" sz="1200" b="1" i="0" dirty="0">
                <a:solidFill>
                  <a:srgbClr val="444444"/>
                </a:solidFill>
                <a:effectLst/>
                <a:latin typeface="PT Sans" panose="020B0503020203020204" pitchFamily="34" charset="77"/>
              </a:rPr>
              <a:t>How to Refactor</a:t>
            </a:r>
          </a:p>
          <a:p>
            <a:pPr algn="l"/>
            <a:r>
              <a:rPr lang="en-US" sz="1200" b="0" i="0" dirty="0">
                <a:solidFill>
                  <a:srgbClr val="444444"/>
                </a:solidFill>
                <a:effectLst/>
                <a:latin typeface="PT Sans" panose="020B0503020203020204" pitchFamily="34" charset="77"/>
              </a:rPr>
              <a:t>Try to perform these refactoring steps for only one error code at a time. This will make it easier to keep all the important information in your head and avoid errors.</a:t>
            </a:r>
          </a:p>
          <a:p>
            <a:pPr algn="l">
              <a:buFont typeface="+mj-lt"/>
              <a:buAutoNum type="arabicPeriod"/>
            </a:pPr>
            <a:r>
              <a:rPr lang="en-US" sz="1200" b="0" i="0" dirty="0">
                <a:solidFill>
                  <a:srgbClr val="444444"/>
                </a:solidFill>
                <a:effectLst/>
                <a:latin typeface="PT Sans" panose="020B0503020203020204" pitchFamily="34" charset="77"/>
              </a:rPr>
              <a:t>Find all calls to a method that returns error codes and, instead of checking for an error code, wrap it in try/catch blocks.</a:t>
            </a:r>
          </a:p>
          <a:p>
            <a:pPr algn="l">
              <a:buFont typeface="+mj-lt"/>
              <a:buAutoNum type="arabicPeriod"/>
            </a:pPr>
            <a:r>
              <a:rPr lang="en-US" sz="1200" b="0" i="0" dirty="0">
                <a:solidFill>
                  <a:srgbClr val="444444"/>
                </a:solidFill>
                <a:effectLst/>
                <a:latin typeface="PT Sans" panose="020B0503020203020204" pitchFamily="34" charset="77"/>
              </a:rPr>
              <a:t>Inside the method, instead of returning an error code, throw an exception.</a:t>
            </a:r>
          </a:p>
          <a:p>
            <a:pPr algn="l">
              <a:buFont typeface="+mj-lt"/>
              <a:buAutoNum type="arabicPeriod"/>
            </a:pPr>
            <a:r>
              <a:rPr lang="en-US" sz="1200" b="0" i="0" dirty="0">
                <a:solidFill>
                  <a:srgbClr val="444444"/>
                </a:solidFill>
                <a:effectLst/>
                <a:latin typeface="PT Sans" panose="020B0503020203020204" pitchFamily="34" charset="77"/>
              </a:rPr>
              <a:t>Change the method signature so that it contains information about the exception being thrown (@throws section).</a:t>
            </a:r>
          </a:p>
        </p:txBody>
      </p:sp>
    </p:spTree>
    <p:extLst>
      <p:ext uri="{BB962C8B-B14F-4D97-AF65-F5344CB8AC3E}">
        <p14:creationId xmlns:p14="http://schemas.microsoft.com/office/powerpoint/2010/main" val="342632774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A0DDAF7-11EA-D945-A8F2-72BD978E402C}"/>
              </a:ext>
            </a:extLst>
          </p:cNvPr>
          <p:cNvSpPr txBox="1">
            <a:spLocks/>
          </p:cNvSpPr>
          <p:nvPr/>
        </p:nvSpPr>
        <p:spPr>
          <a:xfrm>
            <a:off x="174734" y="264017"/>
            <a:ext cx="1689538" cy="906627"/>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Simplifying Method Calls</a:t>
            </a:r>
            <a:endParaRPr lang="en-EG" sz="1200" dirty="0"/>
          </a:p>
        </p:txBody>
      </p:sp>
      <p:sp>
        <p:nvSpPr>
          <p:cNvPr id="4" name="Title 1">
            <a:extLst>
              <a:ext uri="{FF2B5EF4-FFF2-40B4-BE49-F238E27FC236}">
                <a16:creationId xmlns:a16="http://schemas.microsoft.com/office/drawing/2014/main" id="{1A5CF460-2CF7-3040-B532-4A0AEE2BAF35}"/>
              </a:ext>
            </a:extLst>
          </p:cNvPr>
          <p:cNvSpPr txBox="1">
            <a:spLocks/>
          </p:cNvSpPr>
          <p:nvPr/>
        </p:nvSpPr>
        <p:spPr>
          <a:xfrm>
            <a:off x="2103382" y="264017"/>
            <a:ext cx="2825970" cy="906627"/>
          </a:xfrm>
          <a:prstGeom prst="rect">
            <a:avLst/>
          </a:prstGeom>
          <a:solidFill>
            <a:schemeClr val="accent2">
              <a:lumMod val="20000"/>
              <a:lumOff val="80000"/>
            </a:schemeClr>
          </a:solidFill>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Replace Exception with Test</a:t>
            </a:r>
          </a:p>
        </p:txBody>
      </p:sp>
      <p:sp>
        <p:nvSpPr>
          <p:cNvPr id="8" name="TextBox 7">
            <a:extLst>
              <a:ext uri="{FF2B5EF4-FFF2-40B4-BE49-F238E27FC236}">
                <a16:creationId xmlns:a16="http://schemas.microsoft.com/office/drawing/2014/main" id="{BBB2E974-FDD6-4946-A278-2CC0DF8A47F2}"/>
              </a:ext>
            </a:extLst>
          </p:cNvPr>
          <p:cNvSpPr txBox="1"/>
          <p:nvPr/>
        </p:nvSpPr>
        <p:spPr>
          <a:xfrm>
            <a:off x="174734" y="1443841"/>
            <a:ext cx="4828190" cy="5078313"/>
          </a:xfrm>
          <a:prstGeom prst="rect">
            <a:avLst/>
          </a:prstGeom>
          <a:noFill/>
        </p:spPr>
        <p:txBody>
          <a:bodyPr wrap="square">
            <a:spAutoFit/>
          </a:bodyPr>
          <a:lstStyle/>
          <a:p>
            <a:pPr algn="l"/>
            <a:r>
              <a:rPr lang="en-US" b="1" i="0" dirty="0">
                <a:solidFill>
                  <a:srgbClr val="444444"/>
                </a:solidFill>
                <a:effectLst/>
                <a:latin typeface="PT Sans" panose="020B0503020203020204" pitchFamily="34" charset="77"/>
              </a:rPr>
              <a:t>Problem</a:t>
            </a:r>
          </a:p>
          <a:p>
            <a:pPr algn="l"/>
            <a:r>
              <a:rPr lang="en-US" b="0" i="0" dirty="0">
                <a:solidFill>
                  <a:srgbClr val="444444"/>
                </a:solidFill>
                <a:effectLst/>
                <a:latin typeface="PT Sans" panose="020B0503020203020204" pitchFamily="34" charset="77"/>
              </a:rPr>
              <a:t>You throw an exception in a place where a simple test would do the job?</a:t>
            </a:r>
          </a:p>
          <a:p>
            <a:pPr algn="l"/>
            <a:r>
              <a:rPr lang="en-US" b="1" i="0" dirty="0">
                <a:solidFill>
                  <a:srgbClr val="444444"/>
                </a:solidFill>
                <a:effectLst/>
                <a:latin typeface="PT Sans" panose="020B0503020203020204" pitchFamily="34" charset="77"/>
              </a:rPr>
              <a:t>Solution</a:t>
            </a:r>
          </a:p>
          <a:p>
            <a:pPr algn="l"/>
            <a:r>
              <a:rPr lang="en-US" b="0" i="0" dirty="0">
                <a:solidFill>
                  <a:srgbClr val="444444"/>
                </a:solidFill>
                <a:effectLst/>
                <a:latin typeface="PT Sans" panose="020B0503020203020204" pitchFamily="34" charset="77"/>
              </a:rPr>
              <a:t>Replace the exception with a condition test.</a:t>
            </a:r>
          </a:p>
          <a:p>
            <a:pPr algn="ctr"/>
            <a:r>
              <a:rPr lang="en-US" b="1" i="0" u="none" strike="noStrike" dirty="0" err="1">
                <a:solidFill>
                  <a:srgbClr val="444444"/>
                </a:solidFill>
                <a:effectLst/>
                <a:latin typeface="PT Sans" panose="020B0503020203020204" pitchFamily="34" charset="77"/>
                <a:hlinkClick r:id="rId2"/>
              </a:rPr>
              <a:t>Java</a:t>
            </a:r>
            <a:r>
              <a:rPr lang="en-US" b="0" i="0" u="none" strike="noStrike" dirty="0" err="1">
                <a:solidFill>
                  <a:srgbClr val="444444"/>
                </a:solidFill>
                <a:effectLst/>
                <a:latin typeface="PT Sans" panose="020B0503020203020204" pitchFamily="34" charset="77"/>
                <a:hlinkClick r:id="rId3"/>
              </a:rPr>
              <a:t>C#</a:t>
            </a:r>
            <a:r>
              <a:rPr lang="en-US" b="0" i="0" u="none" strike="noStrike" dirty="0" err="1">
                <a:solidFill>
                  <a:srgbClr val="444444"/>
                </a:solidFill>
                <a:effectLst/>
                <a:latin typeface="PT Sans" panose="020B0503020203020204" pitchFamily="34" charset="77"/>
                <a:hlinkClick r:id="rId4"/>
              </a:rPr>
              <a:t>PHP</a:t>
            </a:r>
            <a:r>
              <a:rPr lang="en-US" b="0" i="0" u="none" strike="noStrike" dirty="0" err="1">
                <a:solidFill>
                  <a:srgbClr val="444444"/>
                </a:solidFill>
                <a:effectLst/>
                <a:latin typeface="PT Sans" panose="020B0503020203020204" pitchFamily="34" charset="77"/>
                <a:hlinkClick r:id="rId5"/>
              </a:rPr>
              <a:t>Python</a:t>
            </a:r>
            <a:r>
              <a:rPr lang="en-US" b="0" i="0" u="none" strike="noStrike" dirty="0" err="1">
                <a:solidFill>
                  <a:srgbClr val="444444"/>
                </a:solidFill>
                <a:effectLst/>
                <a:latin typeface="PT Sans" panose="020B0503020203020204" pitchFamily="34" charset="77"/>
                <a:hlinkClick r:id="rId6"/>
              </a:rPr>
              <a:t>TypeScript</a:t>
            </a:r>
            <a:endParaRPr lang="en-US" b="0" i="0" dirty="0">
              <a:solidFill>
                <a:srgbClr val="444444"/>
              </a:solidFill>
              <a:effectLst/>
              <a:latin typeface="PT Sans" panose="020B0503020203020204" pitchFamily="34" charset="77"/>
            </a:endParaRPr>
          </a:p>
          <a:p>
            <a:pPr algn="l"/>
            <a:r>
              <a:rPr lang="en-US" b="1" i="0" dirty="0">
                <a:solidFill>
                  <a:srgbClr val="000000"/>
                </a:solidFill>
                <a:effectLst/>
                <a:latin typeface="PT Sans" panose="020B0503020203020204" pitchFamily="34" charset="77"/>
              </a:rPr>
              <a:t>double</a:t>
            </a:r>
            <a:r>
              <a:rPr lang="en-US" b="0" i="0" dirty="0">
                <a:solidFill>
                  <a:srgbClr val="444444"/>
                </a:solidFill>
                <a:effectLst/>
                <a:latin typeface="PT Sans" panose="020B0503020203020204" pitchFamily="34" charset="77"/>
              </a:rPr>
              <a:t> </a:t>
            </a:r>
            <a:r>
              <a:rPr lang="en-US" b="1" i="0" dirty="0" err="1">
                <a:solidFill>
                  <a:srgbClr val="990000"/>
                </a:solidFill>
                <a:effectLst/>
                <a:latin typeface="PT Sans" panose="020B0503020203020204" pitchFamily="34" charset="77"/>
              </a:rPr>
              <a:t>getValueForPeriod</a:t>
            </a:r>
            <a:r>
              <a:rPr lang="en-US" b="0" i="0" dirty="0">
                <a:solidFill>
                  <a:srgbClr val="444444"/>
                </a:solidFill>
                <a:effectLst/>
                <a:latin typeface="PT Sans" panose="020B0503020203020204" pitchFamily="34" charset="77"/>
              </a:rPr>
              <a:t>(</a:t>
            </a:r>
            <a:r>
              <a:rPr lang="en-US" b="1" i="0" dirty="0">
                <a:solidFill>
                  <a:srgbClr val="000000"/>
                </a:solidFill>
                <a:effectLst/>
                <a:latin typeface="PT Sans" panose="020B0503020203020204" pitchFamily="34" charset="77"/>
              </a:rPr>
              <a:t>int</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periodNumber</a:t>
            </a:r>
            <a:r>
              <a:rPr lang="en-US" b="0" i="0" dirty="0">
                <a:solidFill>
                  <a:srgbClr val="444444"/>
                </a:solidFill>
                <a:effectLst/>
                <a:latin typeface="PT Sans" panose="020B0503020203020204" pitchFamily="34" charset="77"/>
              </a:rPr>
              <a:t>) { </a:t>
            </a:r>
            <a:r>
              <a:rPr lang="en-US" b="1" i="0" dirty="0">
                <a:solidFill>
                  <a:srgbClr val="000000"/>
                </a:solidFill>
                <a:effectLst/>
                <a:latin typeface="PT Sans" panose="020B0503020203020204" pitchFamily="34" charset="77"/>
              </a:rPr>
              <a:t>try</a:t>
            </a:r>
            <a:r>
              <a:rPr lang="en-US" b="0" i="0" dirty="0">
                <a:solidFill>
                  <a:srgbClr val="444444"/>
                </a:solidFill>
                <a:effectLst/>
                <a:latin typeface="PT Sans" panose="020B0503020203020204" pitchFamily="34" charset="77"/>
              </a:rPr>
              <a:t> { </a:t>
            </a:r>
            <a:r>
              <a:rPr lang="en-US" b="1" i="0" dirty="0">
                <a:solidFill>
                  <a:srgbClr val="000000"/>
                </a:solidFill>
                <a:effectLst/>
                <a:latin typeface="PT Sans" panose="020B0503020203020204" pitchFamily="34" charset="77"/>
              </a:rPr>
              <a:t>return</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values</a:t>
            </a:r>
            <a:r>
              <a:rPr lang="en-US" b="0" i="0" dirty="0">
                <a:solidFill>
                  <a:srgbClr val="444444"/>
                </a:solidFill>
                <a:effectLst/>
                <a:latin typeface="PT Sans" panose="020B0503020203020204" pitchFamily="34" charset="77"/>
              </a:rPr>
              <a:t>[</a:t>
            </a:r>
            <a:r>
              <a:rPr lang="en-US" b="0" i="0" dirty="0" err="1">
                <a:solidFill>
                  <a:srgbClr val="000000"/>
                </a:solidFill>
                <a:effectLst/>
                <a:latin typeface="PT Sans" panose="020B0503020203020204" pitchFamily="34" charset="77"/>
              </a:rPr>
              <a:t>periodNumber</a:t>
            </a:r>
            <a:r>
              <a:rPr lang="en-US" b="0" i="0" dirty="0">
                <a:solidFill>
                  <a:srgbClr val="444444"/>
                </a:solidFill>
                <a:effectLst/>
                <a:latin typeface="PT Sans" panose="020B0503020203020204" pitchFamily="34" charset="77"/>
              </a:rPr>
              <a:t>]; } </a:t>
            </a:r>
            <a:r>
              <a:rPr lang="en-US" b="1" i="0" dirty="0">
                <a:solidFill>
                  <a:srgbClr val="000000"/>
                </a:solidFill>
                <a:effectLst/>
                <a:latin typeface="PT Sans" panose="020B0503020203020204" pitchFamily="34" charset="77"/>
              </a:rPr>
              <a:t>catch</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ArrayIndexOutOfBoundsException</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e</a:t>
            </a:r>
            <a:r>
              <a:rPr lang="en-US" b="0" i="0" dirty="0">
                <a:solidFill>
                  <a:srgbClr val="444444"/>
                </a:solidFill>
                <a:effectLst/>
                <a:latin typeface="PT Sans" panose="020B0503020203020204" pitchFamily="34" charset="77"/>
              </a:rPr>
              <a:t>) { </a:t>
            </a:r>
            <a:r>
              <a:rPr lang="en-US" b="1" i="0" dirty="0">
                <a:solidFill>
                  <a:srgbClr val="000000"/>
                </a:solidFill>
                <a:effectLst/>
                <a:latin typeface="PT Sans" panose="020B0503020203020204" pitchFamily="34" charset="77"/>
              </a:rPr>
              <a:t>return</a:t>
            </a:r>
            <a:r>
              <a:rPr lang="en-US" b="0" i="0" dirty="0">
                <a:solidFill>
                  <a:srgbClr val="444444"/>
                </a:solidFill>
                <a:effectLst/>
                <a:latin typeface="PT Sans" panose="020B0503020203020204" pitchFamily="34" charset="77"/>
              </a:rPr>
              <a:t> </a:t>
            </a:r>
            <a:r>
              <a:rPr lang="en-US" b="0" i="0" dirty="0">
                <a:solidFill>
                  <a:srgbClr val="005CC5"/>
                </a:solidFill>
                <a:effectLst/>
                <a:latin typeface="PT Sans" panose="020B0503020203020204" pitchFamily="34" charset="77"/>
              </a:rPr>
              <a:t>0</a:t>
            </a:r>
            <a:r>
              <a:rPr lang="en-US" b="0" i="0" dirty="0">
                <a:solidFill>
                  <a:srgbClr val="444444"/>
                </a:solidFill>
                <a:effectLst/>
                <a:latin typeface="PT Sans" panose="020B0503020203020204" pitchFamily="34" charset="77"/>
              </a:rPr>
              <a:t>; } }</a:t>
            </a:r>
          </a:p>
          <a:p>
            <a:pPr algn="l"/>
            <a:endParaRPr lang="en-US" dirty="0">
              <a:solidFill>
                <a:srgbClr val="444444"/>
              </a:solidFill>
              <a:latin typeface="PT Sans" panose="020B0503020203020204" pitchFamily="34" charset="77"/>
            </a:endParaRPr>
          </a:p>
          <a:p>
            <a:pPr algn="l"/>
            <a:endParaRPr lang="en-US" b="0" i="0" dirty="0">
              <a:solidFill>
                <a:srgbClr val="444444"/>
              </a:solidFill>
              <a:effectLst/>
              <a:latin typeface="PT Sans" panose="020B0503020203020204" pitchFamily="34" charset="77"/>
            </a:endParaRPr>
          </a:p>
          <a:p>
            <a:pPr algn="l"/>
            <a:endParaRPr lang="en-US" b="0" i="0" dirty="0">
              <a:solidFill>
                <a:srgbClr val="444444"/>
              </a:solidFill>
              <a:effectLst/>
              <a:latin typeface="PT Sans" panose="020B0503020203020204" pitchFamily="34" charset="77"/>
            </a:endParaRPr>
          </a:p>
          <a:p>
            <a:pPr algn="l"/>
            <a:r>
              <a:rPr lang="en-US" b="1" i="0" dirty="0">
                <a:solidFill>
                  <a:srgbClr val="000000"/>
                </a:solidFill>
                <a:effectLst/>
                <a:latin typeface="PT Sans" panose="020B0503020203020204" pitchFamily="34" charset="77"/>
              </a:rPr>
              <a:t>double</a:t>
            </a:r>
            <a:r>
              <a:rPr lang="en-US" b="0" i="0" dirty="0">
                <a:solidFill>
                  <a:srgbClr val="444444"/>
                </a:solidFill>
                <a:effectLst/>
                <a:latin typeface="PT Sans" panose="020B0503020203020204" pitchFamily="34" charset="77"/>
              </a:rPr>
              <a:t> </a:t>
            </a:r>
            <a:r>
              <a:rPr lang="en-US" b="1" i="0" dirty="0" err="1">
                <a:solidFill>
                  <a:srgbClr val="990000"/>
                </a:solidFill>
                <a:effectLst/>
                <a:latin typeface="PT Sans" panose="020B0503020203020204" pitchFamily="34" charset="77"/>
              </a:rPr>
              <a:t>getValueForPeriod</a:t>
            </a:r>
            <a:r>
              <a:rPr lang="en-US" b="0" i="0" dirty="0">
                <a:solidFill>
                  <a:srgbClr val="444444"/>
                </a:solidFill>
                <a:effectLst/>
                <a:latin typeface="PT Sans" panose="020B0503020203020204" pitchFamily="34" charset="77"/>
              </a:rPr>
              <a:t>(</a:t>
            </a:r>
            <a:r>
              <a:rPr lang="en-US" b="1" i="0" dirty="0">
                <a:solidFill>
                  <a:srgbClr val="000000"/>
                </a:solidFill>
                <a:effectLst/>
                <a:latin typeface="PT Sans" panose="020B0503020203020204" pitchFamily="34" charset="77"/>
              </a:rPr>
              <a:t>int</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periodNumber</a:t>
            </a:r>
            <a:r>
              <a:rPr lang="en-US" b="0" i="0" dirty="0">
                <a:solidFill>
                  <a:srgbClr val="444444"/>
                </a:solidFill>
                <a:effectLst/>
                <a:latin typeface="PT Sans" panose="020B0503020203020204" pitchFamily="34" charset="77"/>
              </a:rPr>
              <a:t>) { </a:t>
            </a:r>
            <a:r>
              <a:rPr lang="en-US" b="1" i="0" dirty="0">
                <a:solidFill>
                  <a:srgbClr val="000000"/>
                </a:solidFill>
                <a:effectLst/>
                <a:latin typeface="PT Sans" panose="020B0503020203020204" pitchFamily="34" charset="77"/>
              </a:rPr>
              <a:t>if</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periodNumber</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&gt;=</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values</a:t>
            </a:r>
            <a:r>
              <a:rPr lang="en-US" b="0" i="0" dirty="0" err="1">
                <a:solidFill>
                  <a:srgbClr val="444444"/>
                </a:solidFill>
                <a:effectLst/>
                <a:latin typeface="PT Sans" panose="020B0503020203020204" pitchFamily="34" charset="77"/>
              </a:rPr>
              <a:t>.</a:t>
            </a:r>
            <a:r>
              <a:rPr lang="en-US" b="0" i="0" dirty="0" err="1">
                <a:solidFill>
                  <a:srgbClr val="000000"/>
                </a:solidFill>
                <a:effectLst/>
                <a:latin typeface="PT Sans" panose="020B0503020203020204" pitchFamily="34" charset="77"/>
              </a:rPr>
              <a:t>length</a:t>
            </a:r>
            <a:r>
              <a:rPr lang="en-US" b="0" i="0" dirty="0">
                <a:solidFill>
                  <a:srgbClr val="444444"/>
                </a:solidFill>
                <a:effectLst/>
                <a:latin typeface="PT Sans" panose="020B0503020203020204" pitchFamily="34" charset="77"/>
              </a:rPr>
              <a:t>) { </a:t>
            </a:r>
            <a:r>
              <a:rPr lang="en-US" b="1" i="0" dirty="0">
                <a:solidFill>
                  <a:srgbClr val="000000"/>
                </a:solidFill>
                <a:effectLst/>
                <a:latin typeface="PT Sans" panose="020B0503020203020204" pitchFamily="34" charset="77"/>
              </a:rPr>
              <a:t>return</a:t>
            </a:r>
            <a:r>
              <a:rPr lang="en-US" b="0" i="0" dirty="0">
                <a:solidFill>
                  <a:srgbClr val="444444"/>
                </a:solidFill>
                <a:effectLst/>
                <a:latin typeface="PT Sans" panose="020B0503020203020204" pitchFamily="34" charset="77"/>
              </a:rPr>
              <a:t> </a:t>
            </a:r>
            <a:r>
              <a:rPr lang="en-US" b="0" i="0" dirty="0">
                <a:solidFill>
                  <a:srgbClr val="005CC5"/>
                </a:solidFill>
                <a:effectLst/>
                <a:latin typeface="PT Sans" panose="020B0503020203020204" pitchFamily="34" charset="77"/>
              </a:rPr>
              <a:t>0</a:t>
            </a:r>
            <a:r>
              <a:rPr lang="en-US" b="0" i="0" dirty="0">
                <a:solidFill>
                  <a:srgbClr val="444444"/>
                </a:solidFill>
                <a:effectLst/>
                <a:latin typeface="PT Sans" panose="020B0503020203020204" pitchFamily="34" charset="77"/>
              </a:rPr>
              <a:t>; } </a:t>
            </a:r>
            <a:r>
              <a:rPr lang="en-US" b="1" i="0" dirty="0">
                <a:solidFill>
                  <a:srgbClr val="000000"/>
                </a:solidFill>
                <a:effectLst/>
                <a:latin typeface="PT Sans" panose="020B0503020203020204" pitchFamily="34" charset="77"/>
              </a:rPr>
              <a:t>return</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values</a:t>
            </a:r>
            <a:r>
              <a:rPr lang="en-US" b="0" i="0" dirty="0">
                <a:solidFill>
                  <a:srgbClr val="444444"/>
                </a:solidFill>
                <a:effectLst/>
                <a:latin typeface="PT Sans" panose="020B0503020203020204" pitchFamily="34" charset="77"/>
              </a:rPr>
              <a:t>[</a:t>
            </a:r>
            <a:r>
              <a:rPr lang="en-US" b="0" i="0" dirty="0" err="1">
                <a:solidFill>
                  <a:srgbClr val="000000"/>
                </a:solidFill>
                <a:effectLst/>
                <a:latin typeface="PT Sans" panose="020B0503020203020204" pitchFamily="34" charset="77"/>
              </a:rPr>
              <a:t>periodNumber</a:t>
            </a:r>
            <a:r>
              <a:rPr lang="en-US" b="0" i="0" dirty="0">
                <a:solidFill>
                  <a:srgbClr val="444444"/>
                </a:solidFill>
                <a:effectLst/>
                <a:latin typeface="PT Sans" panose="020B0503020203020204" pitchFamily="34" charset="77"/>
              </a:rPr>
              <a:t>]; }</a:t>
            </a:r>
          </a:p>
          <a:p>
            <a:br>
              <a:rPr lang="en-US" dirty="0"/>
            </a:br>
            <a:endParaRPr lang="en-EG" dirty="0"/>
          </a:p>
        </p:txBody>
      </p:sp>
      <p:sp>
        <p:nvSpPr>
          <p:cNvPr id="11" name="TextBox 10">
            <a:extLst>
              <a:ext uri="{FF2B5EF4-FFF2-40B4-BE49-F238E27FC236}">
                <a16:creationId xmlns:a16="http://schemas.microsoft.com/office/drawing/2014/main" id="{F8274215-A10F-194A-A924-CF918E1B1499}"/>
              </a:ext>
            </a:extLst>
          </p:cNvPr>
          <p:cNvSpPr txBox="1"/>
          <p:nvPr/>
        </p:nvSpPr>
        <p:spPr>
          <a:xfrm>
            <a:off x="6096000" y="130675"/>
            <a:ext cx="6138040" cy="6463308"/>
          </a:xfrm>
          <a:prstGeom prst="rect">
            <a:avLst/>
          </a:prstGeom>
          <a:noFill/>
        </p:spPr>
        <p:txBody>
          <a:bodyPr wrap="square">
            <a:spAutoFit/>
          </a:bodyPr>
          <a:lstStyle/>
          <a:p>
            <a:pPr algn="l"/>
            <a:r>
              <a:rPr lang="en-US" b="1" i="0" dirty="0">
                <a:solidFill>
                  <a:srgbClr val="444444"/>
                </a:solidFill>
                <a:effectLst/>
                <a:latin typeface="PT Sans" panose="020B0503020203020204" pitchFamily="34" charset="77"/>
              </a:rPr>
              <a:t>Why Refactor</a:t>
            </a:r>
          </a:p>
          <a:p>
            <a:pPr algn="l"/>
            <a:r>
              <a:rPr lang="en-US" b="0" i="0" dirty="0">
                <a:solidFill>
                  <a:srgbClr val="444444"/>
                </a:solidFill>
                <a:effectLst/>
                <a:latin typeface="PT Sans" panose="020B0503020203020204" pitchFamily="34" charset="77"/>
              </a:rPr>
              <a:t>Exceptions should be used to handle irregular behavior related to an unexpected error. They shouldn’t serve as a replacement for testing. If an exception can be avoided by simply verifying a condition before running, then do so. Exceptions should be reserved for real errors.</a:t>
            </a:r>
          </a:p>
          <a:p>
            <a:pPr algn="l"/>
            <a:r>
              <a:rPr lang="en-US" b="0" i="0" dirty="0">
                <a:solidFill>
                  <a:srgbClr val="444444"/>
                </a:solidFill>
                <a:effectLst/>
                <a:latin typeface="PT Sans" panose="020B0503020203020204" pitchFamily="34" charset="77"/>
              </a:rPr>
              <a:t>For instance, you entered a minefield and triggered a mine there, resulting in an exception; the exception was successfully handled and you were lifted through the air to safety beyond the mine field. But you could have avoided this all by simply reading the warning sign in front of the minefield to begin with.</a:t>
            </a:r>
          </a:p>
          <a:p>
            <a:pPr algn="l"/>
            <a:r>
              <a:rPr lang="en-US" b="1" i="0" dirty="0">
                <a:solidFill>
                  <a:srgbClr val="444444"/>
                </a:solidFill>
                <a:effectLst/>
                <a:latin typeface="PT Sans" panose="020B0503020203020204" pitchFamily="34" charset="77"/>
              </a:rPr>
              <a:t>Benefits</a:t>
            </a:r>
          </a:p>
          <a:p>
            <a:pPr algn="l">
              <a:buFont typeface="Arial" panose="020B0604020202020204" pitchFamily="34" charset="0"/>
              <a:buChar char="•"/>
            </a:pPr>
            <a:r>
              <a:rPr lang="en-US" b="0" i="0" dirty="0">
                <a:solidFill>
                  <a:srgbClr val="444444"/>
                </a:solidFill>
                <a:effectLst/>
                <a:latin typeface="PT Sans" panose="020B0503020203020204" pitchFamily="34" charset="77"/>
              </a:rPr>
              <a:t>A simple conditional can sometimes be more obvious than exception handling code.</a:t>
            </a:r>
          </a:p>
          <a:p>
            <a:pPr algn="l"/>
            <a:r>
              <a:rPr lang="en-US" b="1" i="0" dirty="0">
                <a:solidFill>
                  <a:srgbClr val="444444"/>
                </a:solidFill>
                <a:effectLst/>
                <a:latin typeface="PT Sans" panose="020B0503020203020204" pitchFamily="34" charset="77"/>
              </a:rPr>
              <a:t>How to Refactor</a:t>
            </a:r>
          </a:p>
          <a:p>
            <a:pPr algn="l">
              <a:buFont typeface="+mj-lt"/>
              <a:buAutoNum type="arabicPeriod"/>
            </a:pPr>
            <a:r>
              <a:rPr lang="en-US" b="0" i="0" dirty="0">
                <a:solidFill>
                  <a:srgbClr val="444444"/>
                </a:solidFill>
                <a:effectLst/>
                <a:latin typeface="PT Sans" panose="020B0503020203020204" pitchFamily="34" charset="77"/>
              </a:rPr>
              <a:t>Create a conditional for an edge case and move it before the try/catch block.</a:t>
            </a:r>
          </a:p>
          <a:p>
            <a:pPr algn="l">
              <a:buFont typeface="+mj-lt"/>
              <a:buAutoNum type="arabicPeriod"/>
            </a:pPr>
            <a:r>
              <a:rPr lang="en-US" b="0" i="0" dirty="0">
                <a:solidFill>
                  <a:srgbClr val="444444"/>
                </a:solidFill>
                <a:effectLst/>
                <a:latin typeface="PT Sans" panose="020B0503020203020204" pitchFamily="34" charset="77"/>
              </a:rPr>
              <a:t>Move code from the catch section inside this conditional.</a:t>
            </a:r>
          </a:p>
          <a:p>
            <a:pPr algn="l">
              <a:buFont typeface="+mj-lt"/>
              <a:buAutoNum type="arabicPeriod"/>
            </a:pPr>
            <a:r>
              <a:rPr lang="en-US" b="0" i="0" dirty="0">
                <a:solidFill>
                  <a:srgbClr val="444444"/>
                </a:solidFill>
                <a:effectLst/>
                <a:latin typeface="PT Sans" panose="020B0503020203020204" pitchFamily="34" charset="77"/>
              </a:rPr>
              <a:t>In the catch section, place the code for throwing a usual unnamed exception and run all the tests.</a:t>
            </a:r>
          </a:p>
          <a:p>
            <a:pPr algn="l">
              <a:buFont typeface="+mj-lt"/>
              <a:buAutoNum type="arabicPeriod"/>
            </a:pPr>
            <a:r>
              <a:rPr lang="en-US" b="0" i="0" dirty="0">
                <a:solidFill>
                  <a:srgbClr val="444444"/>
                </a:solidFill>
                <a:effectLst/>
                <a:latin typeface="PT Sans" panose="020B0503020203020204" pitchFamily="34" charset="77"/>
              </a:rPr>
              <a:t>If no exceptions were thrown during the tests, get rid of the try/catch operator.</a:t>
            </a:r>
          </a:p>
        </p:txBody>
      </p:sp>
    </p:spTree>
    <p:extLst>
      <p:ext uri="{BB962C8B-B14F-4D97-AF65-F5344CB8AC3E}">
        <p14:creationId xmlns:p14="http://schemas.microsoft.com/office/powerpoint/2010/main" val="25254708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kern="1200" dirty="0">
                <a:solidFill>
                  <a:srgbClr val="FFFFFF"/>
                </a:solidFill>
                <a:latin typeface="+mj-lt"/>
                <a:ea typeface="+mj-ea"/>
                <a:cs typeface="+mj-cs"/>
              </a:rPr>
              <a:t>Preserve Whole Object</a:t>
            </a:r>
            <a:endParaRPr lang="en-US" kern="1200" dirty="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67D7415D-0BC5-F14F-9F2C-2FFD786A591D}"/>
              </a:ext>
            </a:extLst>
          </p:cNvPr>
          <p:cNvPicPr>
            <a:picLocks noChangeAspect="1"/>
          </p:cNvPicPr>
          <p:nvPr/>
        </p:nvPicPr>
        <p:blipFill>
          <a:blip r:embed="rId3"/>
          <a:stretch>
            <a:fillRect/>
          </a:stretch>
        </p:blipFill>
        <p:spPr>
          <a:xfrm>
            <a:off x="5508738" y="3347079"/>
            <a:ext cx="6604075" cy="2792464"/>
          </a:xfrm>
          <a:prstGeom prst="rect">
            <a:avLst/>
          </a:prstGeom>
        </p:spPr>
      </p:pic>
      <p:pic>
        <p:nvPicPr>
          <p:cNvPr id="7" name="Picture 6">
            <a:extLst>
              <a:ext uri="{FF2B5EF4-FFF2-40B4-BE49-F238E27FC236}">
                <a16:creationId xmlns:a16="http://schemas.microsoft.com/office/drawing/2014/main" id="{310320B5-D74B-2C4A-AED7-BCA321049291}"/>
              </a:ext>
            </a:extLst>
          </p:cNvPr>
          <p:cNvPicPr>
            <a:picLocks noChangeAspect="1"/>
          </p:cNvPicPr>
          <p:nvPr/>
        </p:nvPicPr>
        <p:blipFill>
          <a:blip r:embed="rId4"/>
          <a:stretch>
            <a:fillRect/>
          </a:stretch>
        </p:blipFill>
        <p:spPr>
          <a:xfrm>
            <a:off x="5508737" y="266281"/>
            <a:ext cx="6521667" cy="2949192"/>
          </a:xfrm>
          <a:prstGeom prst="rect">
            <a:avLst/>
          </a:prstGeom>
        </p:spPr>
      </p:pic>
    </p:spTree>
    <p:extLst>
      <p:ext uri="{BB962C8B-B14F-4D97-AF65-F5344CB8AC3E}">
        <p14:creationId xmlns:p14="http://schemas.microsoft.com/office/powerpoint/2010/main" val="39467916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9201459-BCAD-3C4F-B6A8-20C958769EEA}"/>
              </a:ext>
            </a:extLst>
          </p:cNvPr>
          <p:cNvSpPr txBox="1"/>
          <p:nvPr/>
        </p:nvSpPr>
        <p:spPr>
          <a:xfrm>
            <a:off x="401934" y="582067"/>
            <a:ext cx="11527306" cy="3539430"/>
          </a:xfrm>
          <a:prstGeom prst="rect">
            <a:avLst/>
          </a:prstGeom>
          <a:noFill/>
        </p:spPr>
        <p:txBody>
          <a:bodyPr wrap="square">
            <a:spAutoFit/>
          </a:bodyPr>
          <a:lstStyle/>
          <a:p>
            <a:pPr algn="l"/>
            <a:r>
              <a:rPr lang="en-US" sz="1400" b="1" i="0" dirty="0">
                <a:solidFill>
                  <a:srgbClr val="444444"/>
                </a:solidFill>
                <a:effectLst/>
                <a:latin typeface="PT Sans" panose="020B0503020203020204" pitchFamily="34" charset="77"/>
              </a:rPr>
              <a:t>Why Refactor</a:t>
            </a:r>
          </a:p>
          <a:p>
            <a:pPr algn="l"/>
            <a:r>
              <a:rPr lang="en-US" sz="1400" b="0" i="0" dirty="0">
                <a:solidFill>
                  <a:srgbClr val="444444"/>
                </a:solidFill>
                <a:effectLst/>
                <a:latin typeface="PT Sans" panose="020B0503020203020204" pitchFamily="34" charset="77"/>
              </a:rPr>
              <a:t>The problem is that each time before your method is called, the methods of the future parameter object must be called. If these methods or the quantity of data obtained for the method are changed, you will need to carefully find a dozen such places in the program and implement these changes in each of them.</a:t>
            </a:r>
          </a:p>
          <a:p>
            <a:pPr algn="l"/>
            <a:r>
              <a:rPr lang="en-US" sz="1400" b="0" i="0" dirty="0">
                <a:solidFill>
                  <a:srgbClr val="444444"/>
                </a:solidFill>
                <a:effectLst/>
                <a:latin typeface="PT Sans" panose="020B0503020203020204" pitchFamily="34" charset="77"/>
              </a:rPr>
              <a:t>After you apply this refactoring technique, the code for getting all necessary data will be stored in one place—the method itself.</a:t>
            </a:r>
          </a:p>
          <a:p>
            <a:pPr algn="l"/>
            <a:r>
              <a:rPr lang="en-US" sz="1400" b="1" i="0" dirty="0">
                <a:solidFill>
                  <a:srgbClr val="444444"/>
                </a:solidFill>
                <a:effectLst/>
                <a:latin typeface="PT Sans" panose="020B0503020203020204" pitchFamily="34" charset="77"/>
              </a:rPr>
              <a:t>Benefits</a:t>
            </a:r>
          </a:p>
          <a:p>
            <a:pPr algn="l">
              <a:buFont typeface="Arial" panose="020B0604020202020204" pitchFamily="34" charset="0"/>
              <a:buChar char="•"/>
            </a:pPr>
            <a:r>
              <a:rPr lang="en-US" sz="1400" b="0" i="0" dirty="0">
                <a:solidFill>
                  <a:srgbClr val="444444"/>
                </a:solidFill>
                <a:effectLst/>
                <a:latin typeface="PT Sans" panose="020B0503020203020204" pitchFamily="34" charset="77"/>
              </a:rPr>
              <a:t>Instead of a hodgepodge of parameters, you see a single object with a comprehensible name.</a:t>
            </a:r>
          </a:p>
          <a:p>
            <a:pPr algn="l">
              <a:buFont typeface="Arial" panose="020B0604020202020204" pitchFamily="34" charset="0"/>
              <a:buChar char="•"/>
            </a:pPr>
            <a:r>
              <a:rPr lang="en-US" sz="1400" b="0" i="0" dirty="0">
                <a:solidFill>
                  <a:srgbClr val="444444"/>
                </a:solidFill>
                <a:effectLst/>
                <a:latin typeface="PT Sans" panose="020B0503020203020204" pitchFamily="34" charset="77"/>
              </a:rPr>
              <a:t>If the method needs more data from an object, you won’t need to rewrite all the places where the method is used—merely inside the method itself.</a:t>
            </a:r>
          </a:p>
          <a:p>
            <a:pPr algn="l"/>
            <a:r>
              <a:rPr lang="en-US" sz="1400" b="1" i="0" dirty="0">
                <a:solidFill>
                  <a:srgbClr val="444444"/>
                </a:solidFill>
                <a:effectLst/>
                <a:latin typeface="PT Sans" panose="020B0503020203020204" pitchFamily="34" charset="77"/>
              </a:rPr>
              <a:t>Drawbacks</a:t>
            </a:r>
          </a:p>
          <a:p>
            <a:pPr algn="l">
              <a:buFont typeface="Arial" panose="020B0604020202020204" pitchFamily="34" charset="0"/>
              <a:buChar char="•"/>
            </a:pPr>
            <a:r>
              <a:rPr lang="en-US" sz="1400" b="0" i="0" dirty="0">
                <a:solidFill>
                  <a:srgbClr val="444444"/>
                </a:solidFill>
                <a:effectLst/>
                <a:latin typeface="PT Sans" panose="020B0503020203020204" pitchFamily="34" charset="77"/>
              </a:rPr>
              <a:t>Sometimes this transformation causes a method to become less flexible: previously the method could get data from many different sources but now, because of refactoring, we’re limiting its use to only objects with a particular interface.</a:t>
            </a:r>
          </a:p>
          <a:p>
            <a:pPr algn="l"/>
            <a:r>
              <a:rPr lang="en-US" sz="1400" b="1" i="0" dirty="0">
                <a:solidFill>
                  <a:srgbClr val="444444"/>
                </a:solidFill>
                <a:effectLst/>
                <a:latin typeface="PT Sans" panose="020B0503020203020204" pitchFamily="34" charset="77"/>
              </a:rPr>
              <a:t>How to Refactor</a:t>
            </a:r>
          </a:p>
          <a:p>
            <a:pPr algn="l">
              <a:buFont typeface="+mj-lt"/>
              <a:buAutoNum type="arabicPeriod"/>
            </a:pPr>
            <a:r>
              <a:rPr lang="en-US" sz="1400" b="0" i="0" dirty="0">
                <a:solidFill>
                  <a:srgbClr val="444444"/>
                </a:solidFill>
                <a:effectLst/>
                <a:latin typeface="PT Sans" panose="020B0503020203020204" pitchFamily="34" charset="77"/>
              </a:rPr>
              <a:t>Create a parameter in the method for the object from which you can get the necessary values.</a:t>
            </a:r>
          </a:p>
          <a:p>
            <a:pPr algn="l">
              <a:buFont typeface="+mj-lt"/>
              <a:buAutoNum type="arabicPeriod"/>
            </a:pPr>
            <a:r>
              <a:rPr lang="en-US" sz="1400" b="0" i="0" dirty="0">
                <a:solidFill>
                  <a:srgbClr val="444444"/>
                </a:solidFill>
                <a:effectLst/>
                <a:latin typeface="PT Sans" panose="020B0503020203020204" pitchFamily="34" charset="77"/>
              </a:rPr>
              <a:t>Now start removing the old parameters from the method one by one, replacing them with calls to the relevant methods of the parameter object. Test the program after each replacement of a parameter.</a:t>
            </a:r>
          </a:p>
          <a:p>
            <a:pPr algn="l">
              <a:buFont typeface="+mj-lt"/>
              <a:buAutoNum type="arabicPeriod"/>
            </a:pPr>
            <a:r>
              <a:rPr lang="en-US" sz="1400" b="0" i="0" dirty="0">
                <a:solidFill>
                  <a:srgbClr val="444444"/>
                </a:solidFill>
                <a:effectLst/>
                <a:latin typeface="PT Sans" panose="020B0503020203020204" pitchFamily="34" charset="77"/>
              </a:rPr>
              <a:t>Delete the getter code from the parameter object that had preceded the method call.</a:t>
            </a:r>
          </a:p>
        </p:txBody>
      </p:sp>
    </p:spTree>
    <p:extLst>
      <p:ext uri="{BB962C8B-B14F-4D97-AF65-F5344CB8AC3E}">
        <p14:creationId xmlns:p14="http://schemas.microsoft.com/office/powerpoint/2010/main" val="22502539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kern="1200" dirty="0">
                <a:solidFill>
                  <a:srgbClr val="FFFFFF"/>
                </a:solidFill>
                <a:latin typeface="+mj-lt"/>
                <a:ea typeface="+mj-ea"/>
                <a:cs typeface="+mj-cs"/>
              </a:rPr>
              <a:t>Replace Method with Method Object</a:t>
            </a:r>
            <a:endParaRPr lang="en-US" kern="1200" dirty="0">
              <a:solidFill>
                <a:srgbClr val="FFFFFF"/>
              </a:solidFill>
              <a:latin typeface="+mj-lt"/>
              <a:ea typeface="+mj-ea"/>
              <a:cs typeface="+mj-cs"/>
            </a:endParaRPr>
          </a:p>
        </p:txBody>
      </p:sp>
      <p:pic>
        <p:nvPicPr>
          <p:cNvPr id="3" name="Picture 2">
            <a:extLst>
              <a:ext uri="{FF2B5EF4-FFF2-40B4-BE49-F238E27FC236}">
                <a16:creationId xmlns:a16="http://schemas.microsoft.com/office/drawing/2014/main" id="{CEBEF2CC-91CE-224B-88F2-B57AA8B38EE9}"/>
              </a:ext>
            </a:extLst>
          </p:cNvPr>
          <p:cNvPicPr>
            <a:picLocks noChangeAspect="1"/>
          </p:cNvPicPr>
          <p:nvPr/>
        </p:nvPicPr>
        <p:blipFill>
          <a:blip r:embed="rId3"/>
          <a:stretch>
            <a:fillRect/>
          </a:stretch>
        </p:blipFill>
        <p:spPr>
          <a:xfrm>
            <a:off x="5773185" y="0"/>
            <a:ext cx="5480194" cy="2520508"/>
          </a:xfrm>
          <a:prstGeom prst="rect">
            <a:avLst/>
          </a:prstGeom>
        </p:spPr>
      </p:pic>
      <p:pic>
        <p:nvPicPr>
          <p:cNvPr id="6" name="Picture 5">
            <a:extLst>
              <a:ext uri="{FF2B5EF4-FFF2-40B4-BE49-F238E27FC236}">
                <a16:creationId xmlns:a16="http://schemas.microsoft.com/office/drawing/2014/main" id="{9A520AC4-235B-3149-B8AB-7958FEDE84C6}"/>
              </a:ext>
            </a:extLst>
          </p:cNvPr>
          <p:cNvPicPr>
            <a:picLocks noChangeAspect="1"/>
          </p:cNvPicPr>
          <p:nvPr/>
        </p:nvPicPr>
        <p:blipFill>
          <a:blip r:embed="rId4"/>
          <a:stretch>
            <a:fillRect/>
          </a:stretch>
        </p:blipFill>
        <p:spPr>
          <a:xfrm>
            <a:off x="5773185" y="2520508"/>
            <a:ext cx="5045375" cy="4239956"/>
          </a:xfrm>
          <a:prstGeom prst="rect">
            <a:avLst/>
          </a:prstGeom>
        </p:spPr>
      </p:pic>
    </p:spTree>
    <p:extLst>
      <p:ext uri="{BB962C8B-B14F-4D97-AF65-F5344CB8AC3E}">
        <p14:creationId xmlns:p14="http://schemas.microsoft.com/office/powerpoint/2010/main" val="1088015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74925B3-0D07-E84C-9782-C0D208745C1C}"/>
              </a:ext>
            </a:extLst>
          </p:cNvPr>
          <p:cNvSpPr txBox="1"/>
          <p:nvPr/>
        </p:nvSpPr>
        <p:spPr>
          <a:xfrm>
            <a:off x="522514" y="818438"/>
            <a:ext cx="10975802" cy="3139321"/>
          </a:xfrm>
          <a:prstGeom prst="rect">
            <a:avLst/>
          </a:prstGeom>
          <a:noFill/>
        </p:spPr>
        <p:txBody>
          <a:bodyPr wrap="square">
            <a:spAutoFit/>
          </a:bodyPr>
          <a:lstStyle/>
          <a:p>
            <a:pPr algn="l"/>
            <a:r>
              <a:rPr lang="en-US" sz="1100" b="1" i="0" dirty="0">
                <a:solidFill>
                  <a:srgbClr val="444444"/>
                </a:solidFill>
                <a:effectLst/>
                <a:latin typeface="PT Sans" panose="020B0503020203020204" pitchFamily="34" charset="77"/>
              </a:rPr>
              <a:t>Why Refactor</a:t>
            </a:r>
          </a:p>
          <a:p>
            <a:pPr algn="l"/>
            <a:r>
              <a:rPr lang="en-US" sz="1100" b="0" i="0" dirty="0">
                <a:solidFill>
                  <a:srgbClr val="444444"/>
                </a:solidFill>
                <a:effectLst/>
                <a:latin typeface="PT Sans" panose="020B0503020203020204" pitchFamily="34" charset="77"/>
              </a:rPr>
              <a:t>A method is too long and you can’t separate it due to tangled masses of local variables that are hard to isolate from each other.</a:t>
            </a:r>
          </a:p>
          <a:p>
            <a:pPr algn="l"/>
            <a:r>
              <a:rPr lang="en-US" sz="1100" b="0" i="0" dirty="0">
                <a:solidFill>
                  <a:srgbClr val="444444"/>
                </a:solidFill>
                <a:effectLst/>
                <a:latin typeface="PT Sans" panose="020B0503020203020204" pitchFamily="34" charset="77"/>
              </a:rPr>
              <a:t>The first step is to isolate the entire method into a separate class and turn its local variables into fields of the class.</a:t>
            </a:r>
          </a:p>
          <a:p>
            <a:pPr algn="l"/>
            <a:r>
              <a:rPr lang="en-US" sz="1100" b="0" i="0" dirty="0">
                <a:solidFill>
                  <a:srgbClr val="444444"/>
                </a:solidFill>
                <a:effectLst/>
                <a:latin typeface="PT Sans" panose="020B0503020203020204" pitchFamily="34" charset="77"/>
              </a:rPr>
              <a:t>Firstly, this allows isolating the problem at the class level. Secondly, it paves the way for splitting a large and unwieldy method into smaller ones that wouldn’t fit with the purpose of the original class anyway.</a:t>
            </a:r>
          </a:p>
          <a:p>
            <a:pPr algn="l"/>
            <a:r>
              <a:rPr lang="en-US" sz="1100" b="1" i="0" dirty="0">
                <a:solidFill>
                  <a:srgbClr val="444444"/>
                </a:solidFill>
                <a:effectLst/>
                <a:latin typeface="PT Sans" panose="020B0503020203020204" pitchFamily="34" charset="77"/>
              </a:rPr>
              <a:t>Benefits</a:t>
            </a:r>
          </a:p>
          <a:p>
            <a:pPr algn="l">
              <a:buFont typeface="Arial" panose="020B0604020202020204" pitchFamily="34" charset="0"/>
              <a:buChar char="•"/>
            </a:pPr>
            <a:r>
              <a:rPr lang="en-US" sz="1100" b="0" i="0" dirty="0">
                <a:solidFill>
                  <a:srgbClr val="444444"/>
                </a:solidFill>
                <a:effectLst/>
                <a:latin typeface="PT Sans" panose="020B0503020203020204" pitchFamily="34" charset="77"/>
              </a:rPr>
              <a:t>Isolating a long method in its own class allows stopping a method from ballooning in size. This also allows splitting it into </a:t>
            </a:r>
            <a:r>
              <a:rPr lang="en-US" sz="1100" b="0" i="0" dirty="0" err="1">
                <a:solidFill>
                  <a:srgbClr val="444444"/>
                </a:solidFill>
                <a:effectLst/>
                <a:latin typeface="PT Sans" panose="020B0503020203020204" pitchFamily="34" charset="77"/>
              </a:rPr>
              <a:t>submethods</a:t>
            </a:r>
            <a:r>
              <a:rPr lang="en-US" sz="1100" b="0" i="0" dirty="0">
                <a:solidFill>
                  <a:srgbClr val="444444"/>
                </a:solidFill>
                <a:effectLst/>
                <a:latin typeface="PT Sans" panose="020B0503020203020204" pitchFamily="34" charset="77"/>
              </a:rPr>
              <a:t> within the class, without polluting the original class with utility methods.</a:t>
            </a:r>
          </a:p>
          <a:p>
            <a:pPr algn="l"/>
            <a:r>
              <a:rPr lang="en-US" sz="1100" b="1" i="0" dirty="0">
                <a:solidFill>
                  <a:srgbClr val="444444"/>
                </a:solidFill>
                <a:effectLst/>
                <a:latin typeface="PT Sans" panose="020B0503020203020204" pitchFamily="34" charset="77"/>
              </a:rPr>
              <a:t>Drawbacks</a:t>
            </a:r>
          </a:p>
          <a:p>
            <a:pPr algn="l">
              <a:buFont typeface="Arial" panose="020B0604020202020204" pitchFamily="34" charset="0"/>
              <a:buChar char="•"/>
            </a:pPr>
            <a:r>
              <a:rPr lang="en-US" sz="1100" b="0" i="0" dirty="0">
                <a:solidFill>
                  <a:srgbClr val="444444"/>
                </a:solidFill>
                <a:effectLst/>
                <a:latin typeface="PT Sans" panose="020B0503020203020204" pitchFamily="34" charset="77"/>
              </a:rPr>
              <a:t>Another class is added, increasing the overall complexity of the program.</a:t>
            </a:r>
          </a:p>
          <a:p>
            <a:pPr algn="l"/>
            <a:r>
              <a:rPr lang="en-US" sz="1100" b="1" i="0" dirty="0">
                <a:solidFill>
                  <a:srgbClr val="444444"/>
                </a:solidFill>
                <a:effectLst/>
                <a:latin typeface="PT Sans" panose="020B0503020203020204" pitchFamily="34" charset="77"/>
              </a:rPr>
              <a:t>How to Refactor</a:t>
            </a:r>
          </a:p>
          <a:p>
            <a:pPr algn="l">
              <a:buFont typeface="+mj-lt"/>
              <a:buAutoNum type="arabicPeriod"/>
            </a:pPr>
            <a:r>
              <a:rPr lang="en-US" sz="1100" b="0" i="0" dirty="0">
                <a:solidFill>
                  <a:srgbClr val="444444"/>
                </a:solidFill>
                <a:effectLst/>
                <a:latin typeface="PT Sans" panose="020B0503020203020204" pitchFamily="34" charset="77"/>
              </a:rPr>
              <a:t>Create a new class. Name it based on the purpose of the method that you’re refactoring.</a:t>
            </a:r>
          </a:p>
          <a:p>
            <a:pPr algn="l">
              <a:buFont typeface="+mj-lt"/>
              <a:buAutoNum type="arabicPeriod"/>
            </a:pPr>
            <a:r>
              <a:rPr lang="en-US" sz="1100" b="0" i="0" dirty="0">
                <a:solidFill>
                  <a:srgbClr val="444444"/>
                </a:solidFill>
                <a:effectLst/>
                <a:latin typeface="PT Sans" panose="020B0503020203020204" pitchFamily="34" charset="77"/>
              </a:rPr>
              <a:t>In the new class, create a private field for storing a reference to an instance of the class in which the method was previously located. It could be used to get some required data from the original class if needed.</a:t>
            </a:r>
          </a:p>
          <a:p>
            <a:pPr algn="l">
              <a:buFont typeface="+mj-lt"/>
              <a:buAutoNum type="arabicPeriod"/>
            </a:pPr>
            <a:r>
              <a:rPr lang="en-US" sz="1100" b="0" i="0" dirty="0">
                <a:solidFill>
                  <a:srgbClr val="444444"/>
                </a:solidFill>
                <a:effectLst/>
                <a:latin typeface="PT Sans" panose="020B0503020203020204" pitchFamily="34" charset="77"/>
              </a:rPr>
              <a:t>Create a separate private field for each local variable of the method.</a:t>
            </a:r>
          </a:p>
          <a:p>
            <a:pPr algn="l">
              <a:buFont typeface="+mj-lt"/>
              <a:buAutoNum type="arabicPeriod"/>
            </a:pPr>
            <a:r>
              <a:rPr lang="en-US" sz="1100" b="0" i="0" dirty="0">
                <a:solidFill>
                  <a:srgbClr val="444444"/>
                </a:solidFill>
                <a:effectLst/>
                <a:latin typeface="PT Sans" panose="020B0503020203020204" pitchFamily="34" charset="77"/>
              </a:rPr>
              <a:t>Create a constructor that accepts as parameters the values of all local variables of the method and also initializes the corresponding private fields.</a:t>
            </a:r>
          </a:p>
          <a:p>
            <a:pPr algn="l">
              <a:buFont typeface="+mj-lt"/>
              <a:buAutoNum type="arabicPeriod"/>
            </a:pPr>
            <a:r>
              <a:rPr lang="en-US" sz="1100" b="0" i="0" dirty="0">
                <a:solidFill>
                  <a:srgbClr val="444444"/>
                </a:solidFill>
                <a:effectLst/>
                <a:latin typeface="PT Sans" panose="020B0503020203020204" pitchFamily="34" charset="77"/>
              </a:rPr>
              <a:t>Declare the main method and copy the code of the original method to it, replacing the local variables with private fields.</a:t>
            </a:r>
          </a:p>
          <a:p>
            <a:pPr algn="l">
              <a:buFont typeface="+mj-lt"/>
              <a:buAutoNum type="arabicPeriod"/>
            </a:pPr>
            <a:r>
              <a:rPr lang="en-US" sz="1100" b="0" i="0" dirty="0">
                <a:solidFill>
                  <a:srgbClr val="444444"/>
                </a:solidFill>
                <a:effectLst/>
                <a:latin typeface="PT Sans" panose="020B0503020203020204" pitchFamily="34" charset="77"/>
              </a:rPr>
              <a:t>Replace the body of the original method in the original class by creating a method object and calling its main method.</a:t>
            </a:r>
          </a:p>
        </p:txBody>
      </p:sp>
    </p:spTree>
    <p:extLst>
      <p:ext uri="{BB962C8B-B14F-4D97-AF65-F5344CB8AC3E}">
        <p14:creationId xmlns:p14="http://schemas.microsoft.com/office/powerpoint/2010/main" val="3798080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5A52-8265-F443-8B9D-6D7D91CCA6EB}"/>
              </a:ext>
            </a:extLst>
          </p:cNvPr>
          <p:cNvSpPr/>
          <p:nvPr/>
        </p:nvSpPr>
        <p:spPr>
          <a:xfrm>
            <a:off x="0" y="1"/>
            <a:ext cx="12192000" cy="1316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G"/>
          </a:p>
        </p:txBody>
      </p:sp>
      <p:sp>
        <p:nvSpPr>
          <p:cNvPr id="5" name="Title 1">
            <a:extLst>
              <a:ext uri="{FF2B5EF4-FFF2-40B4-BE49-F238E27FC236}">
                <a16:creationId xmlns:a16="http://schemas.microsoft.com/office/drawing/2014/main" id="{B97BFB7E-3FB8-0448-B785-DA38C4436F9E}"/>
              </a:ext>
            </a:extLst>
          </p:cNvPr>
          <p:cNvSpPr txBox="1">
            <a:spLocks/>
          </p:cNvSpPr>
          <p:nvPr/>
        </p:nvSpPr>
        <p:spPr>
          <a:xfrm>
            <a:off x="4362659" y="219754"/>
            <a:ext cx="3466681" cy="92256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EG" sz="5400" dirty="0">
                <a:solidFill>
                  <a:srgbClr val="FFFFFF"/>
                </a:solidFill>
              </a:rPr>
              <a:t>Poblem Definition</a:t>
            </a:r>
          </a:p>
        </p:txBody>
      </p:sp>
      <p:sp>
        <p:nvSpPr>
          <p:cNvPr id="6" name="TextBox 5">
            <a:extLst>
              <a:ext uri="{FF2B5EF4-FFF2-40B4-BE49-F238E27FC236}">
                <a16:creationId xmlns:a16="http://schemas.microsoft.com/office/drawing/2014/main" id="{E512D346-6A10-4346-B725-8563A8B3283D}"/>
              </a:ext>
            </a:extLst>
          </p:cNvPr>
          <p:cNvSpPr txBox="1"/>
          <p:nvPr/>
        </p:nvSpPr>
        <p:spPr>
          <a:xfrm>
            <a:off x="0" y="1536088"/>
            <a:ext cx="6217920" cy="1477328"/>
          </a:xfrm>
          <a:prstGeom prst="rect">
            <a:avLst/>
          </a:prstGeom>
          <a:solidFill>
            <a:schemeClr val="accent1">
              <a:lumMod val="20000"/>
              <a:lumOff val="80000"/>
            </a:schemeClr>
          </a:solidFill>
        </p:spPr>
        <p:txBody>
          <a:bodyPr wrap="square">
            <a:spAutoFit/>
          </a:bodyPr>
          <a:lstStyle/>
          <a:p>
            <a:r>
              <a:rPr lang="en-US" sz="1800" b="1" dirty="0"/>
              <a:t>Bloaters / Clumps are code, methods and classes that have increased to such gargantuan proportions that they’re hard to work with. Usually, these smells don’t crop up right away, rather they accumulate over time as the program evolves (and especially when nobody makes an effort to eradicate them).</a:t>
            </a:r>
            <a:endParaRPr lang="en-EG" dirty="0"/>
          </a:p>
        </p:txBody>
      </p:sp>
      <p:sp>
        <p:nvSpPr>
          <p:cNvPr id="7" name="TextBox 6">
            <a:extLst>
              <a:ext uri="{FF2B5EF4-FFF2-40B4-BE49-F238E27FC236}">
                <a16:creationId xmlns:a16="http://schemas.microsoft.com/office/drawing/2014/main" id="{6BA2C542-AC68-F549-91A5-4D77F1C7FE66}"/>
              </a:ext>
            </a:extLst>
          </p:cNvPr>
          <p:cNvSpPr txBox="1"/>
          <p:nvPr/>
        </p:nvSpPr>
        <p:spPr>
          <a:xfrm>
            <a:off x="6673557" y="2132234"/>
            <a:ext cx="5518443" cy="646331"/>
          </a:xfrm>
          <a:prstGeom prst="rect">
            <a:avLst/>
          </a:prstGeom>
          <a:solidFill>
            <a:schemeClr val="accent1">
              <a:lumMod val="20000"/>
              <a:lumOff val="80000"/>
            </a:schemeClr>
          </a:solidFill>
        </p:spPr>
        <p:txBody>
          <a:bodyPr wrap="square">
            <a:spAutoFit/>
          </a:bodyPr>
          <a:lstStyle/>
          <a:p>
            <a:r>
              <a:rPr lang="en-US" sz="1800" b="1" dirty="0"/>
              <a:t>All these smells are incomplete or incorrect application of object-oriented programming principles.</a:t>
            </a:r>
            <a:endParaRPr lang="en-EG" dirty="0"/>
          </a:p>
        </p:txBody>
      </p:sp>
      <p:sp>
        <p:nvSpPr>
          <p:cNvPr id="8" name="TextBox 7">
            <a:extLst>
              <a:ext uri="{FF2B5EF4-FFF2-40B4-BE49-F238E27FC236}">
                <a16:creationId xmlns:a16="http://schemas.microsoft.com/office/drawing/2014/main" id="{F16DD49E-784A-3A4D-8EED-714C57D9EBD1}"/>
              </a:ext>
            </a:extLst>
          </p:cNvPr>
          <p:cNvSpPr txBox="1"/>
          <p:nvPr/>
        </p:nvSpPr>
        <p:spPr>
          <a:xfrm>
            <a:off x="0" y="3349477"/>
            <a:ext cx="6217920" cy="1200329"/>
          </a:xfrm>
          <a:prstGeom prst="rect">
            <a:avLst/>
          </a:prstGeom>
          <a:solidFill>
            <a:schemeClr val="accent1">
              <a:lumMod val="20000"/>
              <a:lumOff val="80000"/>
            </a:schemeClr>
          </a:solidFill>
        </p:spPr>
        <p:txBody>
          <a:bodyPr wrap="square">
            <a:spAutoFit/>
          </a:bodyPr>
          <a:lstStyle/>
          <a:p>
            <a:r>
              <a:rPr lang="en-US" sz="1800" b="1" dirty="0"/>
              <a:t>These smells mean that if you need to change something in one place in your code, you have to make many changes in other places too. Program development becomes much more complicated and expensive as a result.</a:t>
            </a:r>
            <a:endParaRPr lang="en-EG" dirty="0"/>
          </a:p>
        </p:txBody>
      </p:sp>
      <p:sp>
        <p:nvSpPr>
          <p:cNvPr id="9" name="TextBox 8">
            <a:extLst>
              <a:ext uri="{FF2B5EF4-FFF2-40B4-BE49-F238E27FC236}">
                <a16:creationId xmlns:a16="http://schemas.microsoft.com/office/drawing/2014/main" id="{2347C775-6B55-E247-A920-320C634E0AEA}"/>
              </a:ext>
            </a:extLst>
          </p:cNvPr>
          <p:cNvSpPr txBox="1"/>
          <p:nvPr/>
        </p:nvSpPr>
        <p:spPr>
          <a:xfrm>
            <a:off x="0" y="5072100"/>
            <a:ext cx="6217920" cy="923330"/>
          </a:xfrm>
          <a:prstGeom prst="rect">
            <a:avLst/>
          </a:prstGeom>
          <a:solidFill>
            <a:schemeClr val="accent1">
              <a:lumMod val="20000"/>
              <a:lumOff val="80000"/>
            </a:schemeClr>
          </a:solidFill>
        </p:spPr>
        <p:txBody>
          <a:bodyPr wrap="square">
            <a:spAutoFit/>
          </a:bodyPr>
          <a:lstStyle/>
          <a:p>
            <a:r>
              <a:rPr lang="en-US" sz="1800" b="1" dirty="0"/>
              <a:t>A dispensable is something pointless and unneeded whose absence would make the code cleaner, more efficient and easier to understand.</a:t>
            </a:r>
            <a:endParaRPr lang="en-EG" dirty="0"/>
          </a:p>
        </p:txBody>
      </p:sp>
      <p:sp>
        <p:nvSpPr>
          <p:cNvPr id="10" name="TextBox 9">
            <a:extLst>
              <a:ext uri="{FF2B5EF4-FFF2-40B4-BE49-F238E27FC236}">
                <a16:creationId xmlns:a16="http://schemas.microsoft.com/office/drawing/2014/main" id="{1699A646-A32F-C044-B028-CFF0E086B1FC}"/>
              </a:ext>
            </a:extLst>
          </p:cNvPr>
          <p:cNvSpPr txBox="1"/>
          <p:nvPr/>
        </p:nvSpPr>
        <p:spPr>
          <a:xfrm>
            <a:off x="6673557" y="3602167"/>
            <a:ext cx="5518443" cy="923330"/>
          </a:xfrm>
          <a:prstGeom prst="rect">
            <a:avLst/>
          </a:prstGeom>
          <a:solidFill>
            <a:schemeClr val="accent1">
              <a:lumMod val="20000"/>
              <a:lumOff val="80000"/>
            </a:schemeClr>
          </a:solidFill>
        </p:spPr>
        <p:txBody>
          <a:bodyPr wrap="square">
            <a:spAutoFit/>
          </a:bodyPr>
          <a:lstStyle/>
          <a:p>
            <a:r>
              <a:rPr lang="en-US" sz="1800" b="1" dirty="0"/>
              <a:t>All the smells in this group contribute to excessive coupling between classes or show what happens if coupling is replaced by excessive delegation.</a:t>
            </a:r>
            <a:endParaRPr lang="en-EG" dirty="0"/>
          </a:p>
        </p:txBody>
      </p:sp>
      <p:sp>
        <p:nvSpPr>
          <p:cNvPr id="11" name="TextBox 10">
            <a:extLst>
              <a:ext uri="{FF2B5EF4-FFF2-40B4-BE49-F238E27FC236}">
                <a16:creationId xmlns:a16="http://schemas.microsoft.com/office/drawing/2014/main" id="{5288F5BE-6DAD-0943-8461-9CEAD3A9C354}"/>
              </a:ext>
            </a:extLst>
          </p:cNvPr>
          <p:cNvSpPr txBox="1"/>
          <p:nvPr/>
        </p:nvSpPr>
        <p:spPr>
          <a:xfrm>
            <a:off x="6676683" y="5672264"/>
            <a:ext cx="5515317" cy="646331"/>
          </a:xfrm>
          <a:prstGeom prst="rect">
            <a:avLst/>
          </a:prstGeom>
          <a:solidFill>
            <a:schemeClr val="accent1">
              <a:lumMod val="20000"/>
              <a:lumOff val="80000"/>
            </a:schemeClr>
          </a:solidFill>
        </p:spPr>
        <p:txBody>
          <a:bodyPr wrap="square">
            <a:spAutoFit/>
          </a:bodyPr>
          <a:lstStyle/>
          <a:p>
            <a:r>
              <a:rPr lang="en-US" sz="1800" b="1" dirty="0"/>
              <a:t>Below are the smells which don’t fall into any broad category.</a:t>
            </a:r>
            <a:endParaRPr lang="en-EG" dirty="0"/>
          </a:p>
        </p:txBody>
      </p:sp>
      <p:pic>
        <p:nvPicPr>
          <p:cNvPr id="12" name="Graphic 11" descr="Question mark with solid fill">
            <a:extLst>
              <a:ext uri="{FF2B5EF4-FFF2-40B4-BE49-F238E27FC236}">
                <a16:creationId xmlns:a16="http://schemas.microsoft.com/office/drawing/2014/main" id="{4C3CA38F-366B-7C4F-A439-9E16FAB9811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30972" y="200968"/>
            <a:ext cx="914400" cy="914400"/>
          </a:xfrm>
          <a:prstGeom prst="rect">
            <a:avLst/>
          </a:prstGeom>
        </p:spPr>
      </p:pic>
    </p:spTree>
    <p:extLst>
      <p:ext uri="{BB962C8B-B14F-4D97-AF65-F5344CB8AC3E}">
        <p14:creationId xmlns:p14="http://schemas.microsoft.com/office/powerpoint/2010/main" val="11648875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kern="1200" dirty="0">
                <a:solidFill>
                  <a:srgbClr val="FFFFFF"/>
                </a:solidFill>
                <a:latin typeface="+mj-lt"/>
                <a:ea typeface="+mj-ea"/>
                <a:cs typeface="+mj-cs"/>
              </a:rPr>
              <a:t>Use Decompose Conditional</a:t>
            </a:r>
            <a:endParaRPr lang="en-US" kern="1200" dirty="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0AB8BB58-7B4C-254D-94AD-AE770A3EB457}"/>
              </a:ext>
            </a:extLst>
          </p:cNvPr>
          <p:cNvPicPr>
            <a:picLocks noChangeAspect="1"/>
          </p:cNvPicPr>
          <p:nvPr/>
        </p:nvPicPr>
        <p:blipFill>
          <a:blip r:embed="rId3"/>
          <a:stretch>
            <a:fillRect/>
          </a:stretch>
        </p:blipFill>
        <p:spPr>
          <a:xfrm>
            <a:off x="5623150" y="103051"/>
            <a:ext cx="6098668" cy="2903415"/>
          </a:xfrm>
          <a:prstGeom prst="rect">
            <a:avLst/>
          </a:prstGeom>
        </p:spPr>
      </p:pic>
      <p:pic>
        <p:nvPicPr>
          <p:cNvPr id="5" name="Picture 4">
            <a:extLst>
              <a:ext uri="{FF2B5EF4-FFF2-40B4-BE49-F238E27FC236}">
                <a16:creationId xmlns:a16="http://schemas.microsoft.com/office/drawing/2014/main" id="{39DF7FA0-27E4-9B47-967B-4DD8F22182AF}"/>
              </a:ext>
            </a:extLst>
          </p:cNvPr>
          <p:cNvPicPr>
            <a:picLocks noChangeAspect="1"/>
          </p:cNvPicPr>
          <p:nvPr/>
        </p:nvPicPr>
        <p:blipFill>
          <a:blip r:embed="rId4"/>
          <a:stretch>
            <a:fillRect/>
          </a:stretch>
        </p:blipFill>
        <p:spPr>
          <a:xfrm>
            <a:off x="5623150" y="3006466"/>
            <a:ext cx="5947221" cy="3810767"/>
          </a:xfrm>
          <a:prstGeom prst="rect">
            <a:avLst/>
          </a:prstGeom>
        </p:spPr>
      </p:pic>
    </p:spTree>
    <p:extLst>
      <p:ext uri="{BB962C8B-B14F-4D97-AF65-F5344CB8AC3E}">
        <p14:creationId xmlns:p14="http://schemas.microsoft.com/office/powerpoint/2010/main" val="34693160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09CE439-9EDA-A647-8FD4-B4301A946F0E}"/>
              </a:ext>
            </a:extLst>
          </p:cNvPr>
          <p:cNvSpPr txBox="1"/>
          <p:nvPr/>
        </p:nvSpPr>
        <p:spPr>
          <a:xfrm>
            <a:off x="422031" y="538438"/>
            <a:ext cx="11412616" cy="3693319"/>
          </a:xfrm>
          <a:prstGeom prst="rect">
            <a:avLst/>
          </a:prstGeom>
          <a:noFill/>
        </p:spPr>
        <p:txBody>
          <a:bodyPr wrap="square">
            <a:spAutoFit/>
          </a:bodyPr>
          <a:lstStyle/>
          <a:p>
            <a:pPr algn="l"/>
            <a:r>
              <a:rPr lang="en-US" b="1" i="0" dirty="0">
                <a:solidFill>
                  <a:srgbClr val="444444"/>
                </a:solidFill>
                <a:effectLst/>
                <a:latin typeface="PT Sans" panose="020B0503020203020204" pitchFamily="34" charset="77"/>
              </a:rPr>
              <a:t>Why Refactor</a:t>
            </a:r>
          </a:p>
          <a:p>
            <a:pPr algn="l"/>
            <a:r>
              <a:rPr lang="en-US" b="0" i="0" dirty="0">
                <a:solidFill>
                  <a:srgbClr val="444444"/>
                </a:solidFill>
                <a:effectLst/>
                <a:latin typeface="PT Sans" panose="020B0503020203020204" pitchFamily="34" charset="77"/>
              </a:rPr>
              <a:t>The longer a piece of code is, the harder it’s to understand. Things become even more hard to understand when the code is filled with conditions:</a:t>
            </a:r>
          </a:p>
          <a:p>
            <a:pPr algn="l">
              <a:buFont typeface="Arial" panose="020B0604020202020204" pitchFamily="34" charset="0"/>
              <a:buChar char="•"/>
            </a:pPr>
            <a:r>
              <a:rPr lang="en-US" b="0" i="0" dirty="0">
                <a:solidFill>
                  <a:srgbClr val="444444"/>
                </a:solidFill>
                <a:effectLst/>
                <a:latin typeface="PT Sans" panose="020B0503020203020204" pitchFamily="34" charset="77"/>
              </a:rPr>
              <a:t>While you’re busy figuring out what the code in the then block does, you forget what the relevant condition was.</a:t>
            </a:r>
          </a:p>
          <a:p>
            <a:pPr algn="l">
              <a:buFont typeface="Arial" panose="020B0604020202020204" pitchFamily="34" charset="0"/>
              <a:buChar char="•"/>
            </a:pPr>
            <a:r>
              <a:rPr lang="en-US" b="0" i="0" dirty="0">
                <a:solidFill>
                  <a:srgbClr val="444444"/>
                </a:solidFill>
                <a:effectLst/>
                <a:latin typeface="PT Sans" panose="020B0503020203020204" pitchFamily="34" charset="77"/>
              </a:rPr>
              <a:t>While you’re busy parsing else, you forget what the code in then does.</a:t>
            </a:r>
          </a:p>
          <a:p>
            <a:pPr algn="l"/>
            <a:r>
              <a:rPr lang="en-US" b="1" i="0" dirty="0">
                <a:solidFill>
                  <a:srgbClr val="444444"/>
                </a:solidFill>
                <a:effectLst/>
                <a:latin typeface="PT Sans" panose="020B0503020203020204" pitchFamily="34" charset="77"/>
              </a:rPr>
              <a:t>Benefits</a:t>
            </a:r>
          </a:p>
          <a:p>
            <a:pPr algn="l">
              <a:buFont typeface="Arial" panose="020B0604020202020204" pitchFamily="34" charset="0"/>
              <a:buChar char="•"/>
            </a:pPr>
            <a:r>
              <a:rPr lang="en-US" b="0" i="0" dirty="0">
                <a:solidFill>
                  <a:srgbClr val="444444"/>
                </a:solidFill>
                <a:effectLst/>
                <a:latin typeface="PT Sans" panose="020B0503020203020204" pitchFamily="34" charset="77"/>
              </a:rPr>
              <a:t>By extracting conditional code to clearly named methods, you make life easier for the person who’ll be maintaining the code later (such as you, two months from now!).</a:t>
            </a:r>
          </a:p>
          <a:p>
            <a:pPr algn="l">
              <a:buFont typeface="Arial" panose="020B0604020202020204" pitchFamily="34" charset="0"/>
              <a:buChar char="•"/>
            </a:pPr>
            <a:r>
              <a:rPr lang="en-US" b="0" i="0" dirty="0">
                <a:solidFill>
                  <a:srgbClr val="444444"/>
                </a:solidFill>
                <a:effectLst/>
                <a:latin typeface="PT Sans" panose="020B0503020203020204" pitchFamily="34" charset="77"/>
              </a:rPr>
              <a:t>This refactoring technique is also applicable for short expressions in conditions. The string </a:t>
            </a:r>
            <a:r>
              <a:rPr lang="en-US" b="0" i="0" dirty="0" err="1">
                <a:solidFill>
                  <a:srgbClr val="444444"/>
                </a:solidFill>
                <a:effectLst/>
                <a:latin typeface="PT Sans" panose="020B0503020203020204" pitchFamily="34" charset="77"/>
              </a:rPr>
              <a:t>isSalaryDay</a:t>
            </a:r>
            <a:r>
              <a:rPr lang="en-US" b="0" i="0" dirty="0">
                <a:solidFill>
                  <a:srgbClr val="444444"/>
                </a:solidFill>
                <a:effectLst/>
                <a:latin typeface="PT Sans" panose="020B0503020203020204" pitchFamily="34" charset="77"/>
              </a:rPr>
              <a:t>() is much prettier and more descriptive than code for comparing dates.</a:t>
            </a:r>
          </a:p>
          <a:p>
            <a:pPr algn="l"/>
            <a:r>
              <a:rPr lang="en-US" b="1" i="0" dirty="0">
                <a:solidFill>
                  <a:srgbClr val="444444"/>
                </a:solidFill>
                <a:effectLst/>
                <a:latin typeface="PT Sans" panose="020B0503020203020204" pitchFamily="34" charset="77"/>
              </a:rPr>
              <a:t>How to Refactor</a:t>
            </a:r>
          </a:p>
          <a:p>
            <a:pPr algn="l">
              <a:buFont typeface="+mj-lt"/>
              <a:buAutoNum type="arabicPeriod"/>
            </a:pPr>
            <a:r>
              <a:rPr lang="en-US" b="0" i="0" dirty="0">
                <a:solidFill>
                  <a:srgbClr val="444444"/>
                </a:solidFill>
                <a:effectLst/>
                <a:latin typeface="PT Sans" panose="020B0503020203020204" pitchFamily="34" charset="77"/>
              </a:rPr>
              <a:t>Extract the conditional to a separate method via </a:t>
            </a:r>
            <a:r>
              <a:rPr lang="en-US" b="1" i="0" u="none" strike="noStrike" dirty="0">
                <a:solidFill>
                  <a:srgbClr val="444444"/>
                </a:solidFill>
                <a:effectLst/>
                <a:latin typeface="PT Sans" panose="020B0503020203020204" pitchFamily="34" charset="77"/>
                <a:hlinkClick r:id="rId2"/>
              </a:rPr>
              <a:t>Extract Method</a:t>
            </a:r>
            <a:r>
              <a:rPr lang="en-US" b="0" i="0" dirty="0">
                <a:solidFill>
                  <a:srgbClr val="444444"/>
                </a:solidFill>
                <a:effectLst/>
                <a:latin typeface="PT Sans" panose="020B0503020203020204" pitchFamily="34" charset="77"/>
              </a:rPr>
              <a:t>.</a:t>
            </a:r>
          </a:p>
          <a:p>
            <a:pPr algn="l">
              <a:buFont typeface="+mj-lt"/>
              <a:buAutoNum type="arabicPeriod"/>
            </a:pPr>
            <a:r>
              <a:rPr lang="en-US" b="0" i="0" dirty="0">
                <a:solidFill>
                  <a:srgbClr val="444444"/>
                </a:solidFill>
                <a:effectLst/>
                <a:latin typeface="PT Sans" panose="020B0503020203020204" pitchFamily="34" charset="77"/>
              </a:rPr>
              <a:t>Repeat the process for the then and else blocks</a:t>
            </a:r>
          </a:p>
        </p:txBody>
      </p:sp>
    </p:spTree>
    <p:extLst>
      <p:ext uri="{BB962C8B-B14F-4D97-AF65-F5344CB8AC3E}">
        <p14:creationId xmlns:p14="http://schemas.microsoft.com/office/powerpoint/2010/main" val="2537026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9">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A69349-6269-3544-8E04-1985D6CECE33}"/>
              </a:ext>
            </a:extLst>
          </p:cNvPr>
          <p:cNvSpPr>
            <a:spLocks noGrp="1"/>
          </p:cNvSpPr>
          <p:nvPr>
            <p:ph type="ctrTitle"/>
          </p:nvPr>
        </p:nvSpPr>
        <p:spPr>
          <a:xfrm>
            <a:off x="1848465" y="3298722"/>
            <a:ext cx="8495070" cy="1784402"/>
          </a:xfrm>
        </p:spPr>
        <p:txBody>
          <a:bodyPr anchor="b">
            <a:normAutofit/>
          </a:bodyPr>
          <a:lstStyle/>
          <a:p>
            <a:r>
              <a:rPr lang="en-EG" dirty="0">
                <a:solidFill>
                  <a:srgbClr val="FFFFFF"/>
                </a:solidFill>
              </a:rPr>
              <a:t>Code Smells</a:t>
            </a:r>
          </a:p>
        </p:txBody>
      </p:sp>
      <p:sp>
        <p:nvSpPr>
          <p:cNvPr id="3" name="Subtitle 2">
            <a:extLst>
              <a:ext uri="{FF2B5EF4-FFF2-40B4-BE49-F238E27FC236}">
                <a16:creationId xmlns:a16="http://schemas.microsoft.com/office/drawing/2014/main" id="{A74F60AA-E13C-034D-9451-D05BC81E8F80}"/>
              </a:ext>
            </a:extLst>
          </p:cNvPr>
          <p:cNvSpPr>
            <a:spLocks noGrp="1"/>
          </p:cNvSpPr>
          <p:nvPr>
            <p:ph type="subTitle" idx="1"/>
          </p:nvPr>
        </p:nvSpPr>
        <p:spPr>
          <a:xfrm>
            <a:off x="1848465" y="5258851"/>
            <a:ext cx="8495070" cy="904005"/>
          </a:xfrm>
        </p:spPr>
        <p:txBody>
          <a:bodyPr>
            <a:normAutofit/>
          </a:bodyPr>
          <a:lstStyle/>
          <a:p>
            <a:r>
              <a:rPr lang="en-EG" dirty="0">
                <a:solidFill>
                  <a:srgbClr val="FFFFFF"/>
                </a:solidFill>
              </a:rPr>
              <a:t>Abdelhalim Badr</a:t>
            </a:r>
          </a:p>
          <a:p>
            <a:r>
              <a:rPr lang="en-EG" dirty="0">
                <a:solidFill>
                  <a:srgbClr val="FFFFFF"/>
                </a:solidFill>
              </a:rPr>
              <a:t>Tech – 03 </a:t>
            </a:r>
          </a:p>
        </p:txBody>
      </p:sp>
      <p:sp>
        <p:nvSpPr>
          <p:cNvPr id="62" name="Oval 61">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5" name="Graphic 54" descr="Code">
            <a:extLst>
              <a:ext uri="{FF2B5EF4-FFF2-40B4-BE49-F238E27FC236}">
                <a16:creationId xmlns:a16="http://schemas.microsoft.com/office/drawing/2014/main" id="{842F1154-143C-46D1-B15A-D6BCD900CC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val="40521467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643BE6C-86B7-4AB9-91E8-9B5DB45AC8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0"/>
            <a:ext cx="12188825" cy="42428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A69349-6269-3544-8E04-1985D6CECE33}"/>
              </a:ext>
            </a:extLst>
          </p:cNvPr>
          <p:cNvSpPr>
            <a:spLocks noGrp="1"/>
          </p:cNvSpPr>
          <p:nvPr>
            <p:ph type="ctrTitle"/>
          </p:nvPr>
        </p:nvSpPr>
        <p:spPr>
          <a:xfrm>
            <a:off x="1293026" y="713195"/>
            <a:ext cx="9605948" cy="922565"/>
          </a:xfrm>
        </p:spPr>
        <p:txBody>
          <a:bodyPr>
            <a:normAutofit/>
          </a:bodyPr>
          <a:lstStyle/>
          <a:p>
            <a:r>
              <a:rPr lang="en-EG" sz="5400" dirty="0">
                <a:solidFill>
                  <a:srgbClr val="FFFFFF"/>
                </a:solidFill>
              </a:rPr>
              <a:t>Agenda</a:t>
            </a:r>
          </a:p>
        </p:txBody>
      </p:sp>
      <p:sp>
        <p:nvSpPr>
          <p:cNvPr id="3" name="Subtitle 2">
            <a:extLst>
              <a:ext uri="{FF2B5EF4-FFF2-40B4-BE49-F238E27FC236}">
                <a16:creationId xmlns:a16="http://schemas.microsoft.com/office/drawing/2014/main" id="{A74F60AA-E13C-034D-9451-D05BC81E8F80}"/>
              </a:ext>
            </a:extLst>
          </p:cNvPr>
          <p:cNvSpPr>
            <a:spLocks noGrp="1"/>
          </p:cNvSpPr>
          <p:nvPr>
            <p:ph type="subTitle" idx="1"/>
          </p:nvPr>
        </p:nvSpPr>
        <p:spPr>
          <a:xfrm>
            <a:off x="4882700" y="2348955"/>
            <a:ext cx="2910020" cy="1698181"/>
          </a:xfrm>
        </p:spPr>
        <p:txBody>
          <a:bodyPr>
            <a:normAutofit fontScale="85000" lnSpcReduction="20000"/>
          </a:bodyPr>
          <a:lstStyle/>
          <a:p>
            <a:pPr marL="457200" indent="-457200" algn="l">
              <a:buFont typeface="Wingdings" pitchFamily="2" charset="2"/>
              <a:buChar char="q"/>
            </a:pPr>
            <a:r>
              <a:rPr lang="en-US" sz="1700" dirty="0">
                <a:solidFill>
                  <a:srgbClr val="FFFFFF"/>
                </a:solidFill>
              </a:rPr>
              <a:t>Large Class</a:t>
            </a:r>
          </a:p>
          <a:p>
            <a:pPr marL="457200" indent="-457200" algn="l">
              <a:buFont typeface="Wingdings" pitchFamily="2" charset="2"/>
              <a:buChar char="q"/>
            </a:pPr>
            <a:r>
              <a:rPr lang="en-US" sz="1700" dirty="0">
                <a:solidFill>
                  <a:srgbClr val="FFFFFF"/>
                </a:solidFill>
              </a:rPr>
              <a:t>Signs and Symptoms</a:t>
            </a:r>
          </a:p>
          <a:p>
            <a:pPr marL="457200" indent="-457200" algn="l">
              <a:buFont typeface="Wingdings" pitchFamily="2" charset="2"/>
              <a:buChar char="q"/>
            </a:pPr>
            <a:r>
              <a:rPr lang="en-EG" sz="1700" dirty="0">
                <a:solidFill>
                  <a:srgbClr val="FFFFFF"/>
                </a:solidFill>
              </a:rPr>
              <a:t>Reasons of the Problem</a:t>
            </a:r>
          </a:p>
          <a:p>
            <a:pPr marL="457200" indent="-457200" algn="l">
              <a:buFont typeface="Wingdings" pitchFamily="2" charset="2"/>
              <a:buChar char="q"/>
            </a:pPr>
            <a:r>
              <a:rPr lang="en-EG" sz="1700" dirty="0">
                <a:solidFill>
                  <a:srgbClr val="FFFFFF"/>
                </a:solidFill>
              </a:rPr>
              <a:t>Treatment</a:t>
            </a:r>
          </a:p>
          <a:p>
            <a:pPr marL="457200" indent="-457200" algn="l">
              <a:buFont typeface="Wingdings" pitchFamily="2" charset="2"/>
              <a:buChar char="q"/>
            </a:pPr>
            <a:r>
              <a:rPr lang="en-EG" sz="1700" dirty="0">
                <a:solidFill>
                  <a:srgbClr val="FFFFFF"/>
                </a:solidFill>
              </a:rPr>
              <a:t>Gains</a:t>
            </a:r>
          </a:p>
          <a:p>
            <a:pPr marL="457200" indent="-457200" algn="l">
              <a:buFont typeface="Wingdings" pitchFamily="2" charset="2"/>
              <a:buChar char="q"/>
            </a:pPr>
            <a:r>
              <a:rPr lang="en-EG" sz="1700" dirty="0">
                <a:solidFill>
                  <a:srgbClr val="FFFFFF"/>
                </a:solidFill>
              </a:rPr>
              <a:t>Code Sample</a:t>
            </a:r>
          </a:p>
        </p:txBody>
      </p:sp>
      <p:pic>
        <p:nvPicPr>
          <p:cNvPr id="7" name="Graphic 6" descr="Check List">
            <a:extLst>
              <a:ext uri="{FF2B5EF4-FFF2-40B4-BE49-F238E27FC236}">
                <a16:creationId xmlns:a16="http://schemas.microsoft.com/office/drawing/2014/main" id="{04B90D0E-AA9C-4C35-B297-8E9F1EE3A7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6089" y="4805363"/>
            <a:ext cx="1179824" cy="1179824"/>
          </a:xfrm>
          <a:prstGeom prst="rect">
            <a:avLst/>
          </a:prstGeom>
        </p:spPr>
      </p:pic>
      <p:sp>
        <p:nvSpPr>
          <p:cNvPr id="6" name="Title 1">
            <a:extLst>
              <a:ext uri="{FF2B5EF4-FFF2-40B4-BE49-F238E27FC236}">
                <a16:creationId xmlns:a16="http://schemas.microsoft.com/office/drawing/2014/main" id="{52FA6A89-0D65-5243-ADA2-DECF4744F95E}"/>
              </a:ext>
            </a:extLst>
          </p:cNvPr>
          <p:cNvSpPr txBox="1">
            <a:spLocks/>
          </p:cNvSpPr>
          <p:nvPr/>
        </p:nvSpPr>
        <p:spPr>
          <a:xfrm>
            <a:off x="1191426" y="2783840"/>
            <a:ext cx="2130894" cy="41149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EG" sz="2000" dirty="0">
                <a:solidFill>
                  <a:srgbClr val="FFFFFF"/>
                </a:solidFill>
              </a:rPr>
              <a:t>Bloaters/Clumps</a:t>
            </a:r>
          </a:p>
        </p:txBody>
      </p:sp>
    </p:spTree>
    <p:extLst>
      <p:ext uri="{BB962C8B-B14F-4D97-AF65-F5344CB8AC3E}">
        <p14:creationId xmlns:p14="http://schemas.microsoft.com/office/powerpoint/2010/main" val="15499159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123497" y="184314"/>
            <a:ext cx="2451538" cy="496723"/>
          </a:xfrm>
        </p:spPr>
        <p:txBody>
          <a:bodyPr>
            <a:normAutofit/>
          </a:bodyPr>
          <a:lstStyle/>
          <a:p>
            <a:r>
              <a:rPr lang="en-US" sz="2400" b="1" dirty="0"/>
              <a:t>2.2. Large Class</a:t>
            </a:r>
            <a:endParaRPr lang="en-EG" sz="2400" dirty="0"/>
          </a:p>
        </p:txBody>
      </p:sp>
      <p:sp>
        <p:nvSpPr>
          <p:cNvPr id="3" name="Content Placeholder 2">
            <a:extLst>
              <a:ext uri="{FF2B5EF4-FFF2-40B4-BE49-F238E27FC236}">
                <a16:creationId xmlns:a16="http://schemas.microsoft.com/office/drawing/2014/main" id="{6AC25776-4EDC-DD4E-93E0-1AB309C90155}"/>
              </a:ext>
            </a:extLst>
          </p:cNvPr>
          <p:cNvSpPr>
            <a:spLocks noGrp="1"/>
          </p:cNvSpPr>
          <p:nvPr>
            <p:ph idx="1"/>
          </p:nvPr>
        </p:nvSpPr>
        <p:spPr>
          <a:xfrm>
            <a:off x="123497" y="771442"/>
            <a:ext cx="5657193" cy="5315115"/>
          </a:xfrm>
        </p:spPr>
        <p:txBody>
          <a:bodyPr>
            <a:normAutofit fontScale="85000" lnSpcReduction="20000"/>
          </a:bodyPr>
          <a:lstStyle/>
          <a:p>
            <a:r>
              <a:rPr lang="en-US" b="1" dirty="0"/>
              <a:t>Signs and Symptoms</a:t>
            </a:r>
          </a:p>
          <a:p>
            <a:pPr lvl="1"/>
            <a:r>
              <a:rPr lang="en-US" sz="1600" dirty="0"/>
              <a:t>A class contains many fields/methods/lines of code.</a:t>
            </a:r>
          </a:p>
          <a:p>
            <a:r>
              <a:rPr lang="en-US" b="1" dirty="0"/>
              <a:t>Reasons for the Problem</a:t>
            </a:r>
          </a:p>
          <a:p>
            <a:pPr lvl="1"/>
            <a:r>
              <a:rPr lang="en-US" sz="1400" dirty="0"/>
              <a:t>Classes usually start small. But over time, they get bloated as the program grows.</a:t>
            </a:r>
          </a:p>
          <a:p>
            <a:pPr lvl="1"/>
            <a:endParaRPr lang="en-US" sz="1400" dirty="0"/>
          </a:p>
          <a:p>
            <a:pPr lvl="1"/>
            <a:r>
              <a:rPr lang="en-US" sz="1400" dirty="0"/>
              <a:t>As is the case with long methods as well, programmers usually find it mentally less taxing to place a new feature in an existing class than to create a new class for the feature.</a:t>
            </a:r>
            <a:endParaRPr lang="en-EG" sz="1400" dirty="0"/>
          </a:p>
          <a:p>
            <a:r>
              <a:rPr lang="en-US" b="1" dirty="0"/>
              <a:t>Treatment</a:t>
            </a:r>
          </a:p>
          <a:p>
            <a:pPr lvl="1"/>
            <a:r>
              <a:rPr lang="en-US" sz="1400" dirty="0"/>
              <a:t>When a class is wearing too many (functional) hats, think about splitting it up:</a:t>
            </a:r>
          </a:p>
          <a:p>
            <a:pPr lvl="1"/>
            <a:endParaRPr lang="en-US" sz="1400" dirty="0"/>
          </a:p>
          <a:p>
            <a:pPr lvl="1"/>
            <a:r>
              <a:rPr lang="en-US" sz="1400" b="1" i="1" dirty="0"/>
              <a:t>Extract Class </a:t>
            </a:r>
            <a:r>
              <a:rPr lang="en-US" sz="1400" dirty="0"/>
              <a:t>helps if part of the behavior of the large class can be spun off into a separate component.</a:t>
            </a:r>
          </a:p>
          <a:p>
            <a:pPr lvl="1"/>
            <a:endParaRPr lang="en-US" sz="1400" dirty="0"/>
          </a:p>
          <a:p>
            <a:pPr lvl="1"/>
            <a:r>
              <a:rPr lang="en-US" sz="1400" b="1" i="1" dirty="0"/>
              <a:t>Extract Subclass </a:t>
            </a:r>
            <a:r>
              <a:rPr lang="en-US" sz="1400" dirty="0"/>
              <a:t>helps if part of the behavior of the large class can be implemented in different ways or is used in rare cases.</a:t>
            </a:r>
          </a:p>
          <a:p>
            <a:pPr lvl="1"/>
            <a:endParaRPr lang="en-US" sz="1400" b="1" i="1" dirty="0"/>
          </a:p>
          <a:p>
            <a:pPr lvl="1"/>
            <a:r>
              <a:rPr lang="en-US" sz="1400" b="1" i="1" dirty="0"/>
              <a:t>Extract Interface </a:t>
            </a:r>
            <a:r>
              <a:rPr lang="en-US" sz="1400" dirty="0"/>
              <a:t>helps if it’s necessary to have a list of the operations and behaviors that the client can use.</a:t>
            </a:r>
          </a:p>
          <a:p>
            <a:pPr lvl="1"/>
            <a:endParaRPr lang="en-US" sz="1400" dirty="0"/>
          </a:p>
          <a:p>
            <a:pPr lvl="1"/>
            <a:r>
              <a:rPr lang="en-US" sz="1400" dirty="0"/>
              <a:t>If a large class is responsible for the graphical interface, you may try to move some of its data and behavior to a separate domain object. In doing so, it may be necessary to store copies of some data in two places and keep the data consistent. </a:t>
            </a:r>
            <a:r>
              <a:rPr lang="en-US" sz="1400" b="1" i="1" dirty="0"/>
              <a:t>Duplicate Observed Data offers a way to do this.</a:t>
            </a:r>
          </a:p>
        </p:txBody>
      </p:sp>
      <p:sp>
        <p:nvSpPr>
          <p:cNvPr id="4" name="Content Placeholder 2">
            <a:extLst>
              <a:ext uri="{FF2B5EF4-FFF2-40B4-BE49-F238E27FC236}">
                <a16:creationId xmlns:a16="http://schemas.microsoft.com/office/drawing/2014/main" id="{54F3B8CD-9F76-3E48-8863-51BBEBED99E7}"/>
              </a:ext>
            </a:extLst>
          </p:cNvPr>
          <p:cNvSpPr txBox="1">
            <a:spLocks/>
          </p:cNvSpPr>
          <p:nvPr/>
        </p:nvSpPr>
        <p:spPr>
          <a:xfrm>
            <a:off x="5856890" y="771441"/>
            <a:ext cx="5657193" cy="53151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Payoff</a:t>
            </a:r>
          </a:p>
          <a:p>
            <a:pPr lvl="1"/>
            <a:r>
              <a:rPr lang="en-US" sz="1600" dirty="0"/>
              <a:t>Refactoring of these classes spares developers from needing to remember a large number of attributes for a class.</a:t>
            </a:r>
          </a:p>
          <a:p>
            <a:pPr lvl="1"/>
            <a:endParaRPr lang="en-US" sz="1600" dirty="0"/>
          </a:p>
          <a:p>
            <a:pPr lvl="1"/>
            <a:r>
              <a:rPr lang="en-US" sz="1600" dirty="0"/>
              <a:t>In many cases, splitting large classes into parts avoids duplication of code and functionality.</a:t>
            </a:r>
            <a:endParaRPr lang="en-EG" sz="1400" dirty="0"/>
          </a:p>
        </p:txBody>
      </p:sp>
    </p:spTree>
    <p:extLst>
      <p:ext uri="{BB962C8B-B14F-4D97-AF65-F5344CB8AC3E}">
        <p14:creationId xmlns:p14="http://schemas.microsoft.com/office/powerpoint/2010/main" val="17967726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kern="1200" dirty="0">
                <a:solidFill>
                  <a:srgbClr val="FFFFFF"/>
                </a:solidFill>
                <a:latin typeface="+mj-lt"/>
                <a:ea typeface="+mj-ea"/>
                <a:cs typeface="+mj-cs"/>
              </a:rPr>
              <a:t>Class Extractor</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28662921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9AF4F30-759B-7E47-B38D-557BFB3508A2}"/>
              </a:ext>
            </a:extLst>
          </p:cNvPr>
          <p:cNvSpPr txBox="1">
            <a:spLocks/>
          </p:cNvSpPr>
          <p:nvPr/>
        </p:nvSpPr>
        <p:spPr>
          <a:xfrm>
            <a:off x="190500" y="316569"/>
            <a:ext cx="2288627" cy="906627"/>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Moving Features between Objects</a:t>
            </a:r>
            <a:endParaRPr lang="en-EG" sz="1200" dirty="0"/>
          </a:p>
        </p:txBody>
      </p:sp>
      <p:sp>
        <p:nvSpPr>
          <p:cNvPr id="3" name="Title 1">
            <a:extLst>
              <a:ext uri="{FF2B5EF4-FFF2-40B4-BE49-F238E27FC236}">
                <a16:creationId xmlns:a16="http://schemas.microsoft.com/office/drawing/2014/main" id="{FFEB1D0F-66DA-9C4C-A6D8-FD8A900F4C83}"/>
              </a:ext>
            </a:extLst>
          </p:cNvPr>
          <p:cNvSpPr txBox="1">
            <a:spLocks/>
          </p:cNvSpPr>
          <p:nvPr/>
        </p:nvSpPr>
        <p:spPr>
          <a:xfrm>
            <a:off x="2970486" y="316569"/>
            <a:ext cx="1601513" cy="906627"/>
          </a:xfrm>
          <a:prstGeom prst="rect">
            <a:avLst/>
          </a:prstGeom>
          <a:solidFill>
            <a:schemeClr val="accent2">
              <a:lumMod val="20000"/>
              <a:lumOff val="80000"/>
            </a:schemeClr>
          </a:solidFill>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Extract Class</a:t>
            </a:r>
          </a:p>
        </p:txBody>
      </p:sp>
      <p:sp>
        <p:nvSpPr>
          <p:cNvPr id="8" name="TextBox 7">
            <a:extLst>
              <a:ext uri="{FF2B5EF4-FFF2-40B4-BE49-F238E27FC236}">
                <a16:creationId xmlns:a16="http://schemas.microsoft.com/office/drawing/2014/main" id="{CA5B2F29-981E-7547-9DCB-9A0562F120DC}"/>
              </a:ext>
            </a:extLst>
          </p:cNvPr>
          <p:cNvSpPr txBox="1"/>
          <p:nvPr/>
        </p:nvSpPr>
        <p:spPr>
          <a:xfrm>
            <a:off x="190500" y="1643454"/>
            <a:ext cx="4381499" cy="2585323"/>
          </a:xfrm>
          <a:prstGeom prst="rect">
            <a:avLst/>
          </a:prstGeom>
          <a:noFill/>
        </p:spPr>
        <p:txBody>
          <a:bodyPr wrap="square">
            <a:spAutoFit/>
          </a:bodyPr>
          <a:lstStyle/>
          <a:p>
            <a:pPr algn="l"/>
            <a:r>
              <a:rPr lang="en-US" b="1" i="0" dirty="0">
                <a:solidFill>
                  <a:srgbClr val="444444"/>
                </a:solidFill>
                <a:effectLst/>
                <a:latin typeface="PT Sans" panose="020B0503020203020204" pitchFamily="34" charset="77"/>
              </a:rPr>
              <a:t>Problem</a:t>
            </a:r>
          </a:p>
          <a:p>
            <a:pPr algn="l"/>
            <a:r>
              <a:rPr lang="en-US" b="0" i="0" dirty="0">
                <a:solidFill>
                  <a:srgbClr val="444444"/>
                </a:solidFill>
                <a:effectLst/>
                <a:latin typeface="PT Sans" panose="020B0503020203020204" pitchFamily="34" charset="77"/>
              </a:rPr>
              <a:t>When one class does the work of two, awkwardness results.</a:t>
            </a:r>
          </a:p>
          <a:p>
            <a:pPr algn="l"/>
            <a:r>
              <a:rPr lang="en-US" b="1" i="0" dirty="0">
                <a:solidFill>
                  <a:srgbClr val="444444"/>
                </a:solidFill>
                <a:effectLst/>
                <a:latin typeface="PT Sans" panose="020B0503020203020204" pitchFamily="34" charset="77"/>
              </a:rPr>
              <a:t>Solution</a:t>
            </a:r>
          </a:p>
          <a:p>
            <a:pPr algn="l"/>
            <a:r>
              <a:rPr lang="en-US" b="0" i="0" dirty="0">
                <a:solidFill>
                  <a:srgbClr val="444444"/>
                </a:solidFill>
                <a:effectLst/>
                <a:latin typeface="PT Sans" panose="020B0503020203020204" pitchFamily="34" charset="77"/>
              </a:rPr>
              <a:t>Instead, create a new class and place the fields and methods responsible for the relevant functionality in it.</a:t>
            </a:r>
          </a:p>
          <a:p>
            <a:pPr algn="l"/>
            <a:br>
              <a:rPr lang="en-US" b="0" i="0" dirty="0">
                <a:solidFill>
                  <a:srgbClr val="444444"/>
                </a:solidFill>
                <a:effectLst/>
                <a:latin typeface="PT Sans" panose="020B0503020203020204" pitchFamily="34" charset="77"/>
              </a:rPr>
            </a:br>
            <a:endParaRPr lang="en-US" b="0" i="0" dirty="0">
              <a:solidFill>
                <a:srgbClr val="444444"/>
              </a:solidFill>
              <a:effectLst/>
              <a:latin typeface="PT Sans" panose="020B0503020203020204" pitchFamily="34" charset="77"/>
            </a:endParaRPr>
          </a:p>
        </p:txBody>
      </p:sp>
      <p:pic>
        <p:nvPicPr>
          <p:cNvPr id="6" name="Picture 5">
            <a:extLst>
              <a:ext uri="{FF2B5EF4-FFF2-40B4-BE49-F238E27FC236}">
                <a16:creationId xmlns:a16="http://schemas.microsoft.com/office/drawing/2014/main" id="{B91B7F4D-1109-AF4B-9A63-DBB01CDFD65A}"/>
              </a:ext>
            </a:extLst>
          </p:cNvPr>
          <p:cNvPicPr>
            <a:picLocks noChangeAspect="1"/>
          </p:cNvPicPr>
          <p:nvPr/>
        </p:nvPicPr>
        <p:blipFill>
          <a:blip r:embed="rId2"/>
          <a:stretch>
            <a:fillRect/>
          </a:stretch>
        </p:blipFill>
        <p:spPr>
          <a:xfrm>
            <a:off x="190500" y="3978476"/>
            <a:ext cx="8932479" cy="2472139"/>
          </a:xfrm>
          <a:prstGeom prst="rect">
            <a:avLst/>
          </a:prstGeom>
        </p:spPr>
      </p:pic>
      <p:sp>
        <p:nvSpPr>
          <p:cNvPr id="12" name="TextBox 11">
            <a:extLst>
              <a:ext uri="{FF2B5EF4-FFF2-40B4-BE49-F238E27FC236}">
                <a16:creationId xmlns:a16="http://schemas.microsoft.com/office/drawing/2014/main" id="{1123908E-0BD7-134C-ABA8-65357D3DD611}"/>
              </a:ext>
            </a:extLst>
          </p:cNvPr>
          <p:cNvSpPr txBox="1"/>
          <p:nvPr/>
        </p:nvSpPr>
        <p:spPr>
          <a:xfrm>
            <a:off x="5948856" y="520511"/>
            <a:ext cx="6138040" cy="2031325"/>
          </a:xfrm>
          <a:prstGeom prst="rect">
            <a:avLst/>
          </a:prstGeom>
          <a:noFill/>
        </p:spPr>
        <p:txBody>
          <a:bodyPr wrap="square">
            <a:spAutoFit/>
          </a:bodyPr>
          <a:lstStyle/>
          <a:p>
            <a:pPr algn="l"/>
            <a:r>
              <a:rPr lang="en-US" sz="600" b="1" i="0" dirty="0">
                <a:solidFill>
                  <a:srgbClr val="444444"/>
                </a:solidFill>
                <a:effectLst/>
                <a:latin typeface="PT Sans" panose="020B0503020203020204" pitchFamily="34" charset="77"/>
              </a:rPr>
              <a:t>Why Refactor</a:t>
            </a:r>
          </a:p>
          <a:p>
            <a:pPr algn="l"/>
            <a:r>
              <a:rPr lang="en-US" sz="600" b="0" i="0" dirty="0">
                <a:solidFill>
                  <a:srgbClr val="444444"/>
                </a:solidFill>
                <a:effectLst/>
                <a:latin typeface="PT Sans" panose="020B0503020203020204" pitchFamily="34" charset="77"/>
              </a:rPr>
              <a:t>Classes always start out clear and easy to understand. They do their job and mind their own business as it were, without butting into the work of other classes. But as the program expands, a method is added and then a field... and eventually, some classes are performing more responsibilities than ever envisioned.</a:t>
            </a:r>
          </a:p>
          <a:p>
            <a:pPr algn="l"/>
            <a:r>
              <a:rPr lang="en-US" sz="600" b="1" i="0" dirty="0">
                <a:solidFill>
                  <a:srgbClr val="444444"/>
                </a:solidFill>
                <a:effectLst/>
                <a:latin typeface="PT Sans" panose="020B0503020203020204" pitchFamily="34" charset="77"/>
              </a:rPr>
              <a:t>Benefits</a:t>
            </a:r>
          </a:p>
          <a:p>
            <a:pPr algn="l">
              <a:buFont typeface="Arial" panose="020B0604020202020204" pitchFamily="34" charset="0"/>
              <a:buChar char="•"/>
            </a:pPr>
            <a:r>
              <a:rPr lang="en-US" sz="600" b="0" i="0" dirty="0">
                <a:solidFill>
                  <a:srgbClr val="444444"/>
                </a:solidFill>
                <a:effectLst/>
                <a:latin typeface="PT Sans" panose="020B0503020203020204" pitchFamily="34" charset="77"/>
              </a:rPr>
              <a:t>This refactoring method will help maintain adherence to the </a:t>
            </a:r>
            <a:r>
              <a:rPr lang="en-US" sz="600" b="0" i="1" dirty="0">
                <a:solidFill>
                  <a:srgbClr val="444444"/>
                </a:solidFill>
                <a:effectLst/>
                <a:latin typeface="PT Sans" panose="020B0503020203020204" pitchFamily="34" charset="77"/>
              </a:rPr>
              <a:t>Single Responsibility Principle</a:t>
            </a:r>
            <a:r>
              <a:rPr lang="en-US" sz="600" b="0" i="0" dirty="0">
                <a:solidFill>
                  <a:srgbClr val="444444"/>
                </a:solidFill>
                <a:effectLst/>
                <a:latin typeface="PT Sans" panose="020B0503020203020204" pitchFamily="34" charset="77"/>
              </a:rPr>
              <a:t>. The code of your classes will be more obvious and understandable.</a:t>
            </a:r>
          </a:p>
          <a:p>
            <a:pPr algn="l">
              <a:buFont typeface="Arial" panose="020B0604020202020204" pitchFamily="34" charset="0"/>
              <a:buChar char="•"/>
            </a:pPr>
            <a:r>
              <a:rPr lang="en-US" sz="600" b="0" i="0" dirty="0">
                <a:solidFill>
                  <a:srgbClr val="444444"/>
                </a:solidFill>
                <a:effectLst/>
                <a:latin typeface="PT Sans" panose="020B0503020203020204" pitchFamily="34" charset="77"/>
              </a:rPr>
              <a:t>Single-responsibility classes are more reliable and tolerant of changes. For example, say that you have a class responsible for ten different things. When you change this class to make it better for one thing, you risk breaking it for the nine others.</a:t>
            </a:r>
          </a:p>
          <a:p>
            <a:pPr algn="l"/>
            <a:r>
              <a:rPr lang="en-US" sz="600" b="1" i="0" dirty="0">
                <a:solidFill>
                  <a:srgbClr val="444444"/>
                </a:solidFill>
                <a:effectLst/>
                <a:latin typeface="PT Sans" panose="020B0503020203020204" pitchFamily="34" charset="77"/>
              </a:rPr>
              <a:t>Drawbacks</a:t>
            </a:r>
          </a:p>
          <a:p>
            <a:pPr algn="l">
              <a:buFont typeface="Arial" panose="020B0604020202020204" pitchFamily="34" charset="0"/>
              <a:buChar char="•"/>
            </a:pPr>
            <a:r>
              <a:rPr lang="en-US" sz="600" b="0" i="0" dirty="0">
                <a:solidFill>
                  <a:srgbClr val="444444"/>
                </a:solidFill>
                <a:effectLst/>
                <a:latin typeface="PT Sans" panose="020B0503020203020204" pitchFamily="34" charset="77"/>
              </a:rPr>
              <a:t>If you “overdo it” with this refactoring technique, you will have to resort to </a:t>
            </a:r>
            <a:r>
              <a:rPr lang="en-US" sz="600" b="1" i="0" u="none" strike="noStrike" dirty="0">
                <a:solidFill>
                  <a:srgbClr val="444444"/>
                </a:solidFill>
                <a:effectLst/>
                <a:latin typeface="PT Sans" panose="020B0503020203020204" pitchFamily="34" charset="77"/>
                <a:hlinkClick r:id="rId3"/>
              </a:rPr>
              <a:t>Inline Class</a:t>
            </a:r>
            <a:r>
              <a:rPr lang="en-US" sz="600" b="0" i="0" dirty="0">
                <a:solidFill>
                  <a:srgbClr val="444444"/>
                </a:solidFill>
                <a:effectLst/>
                <a:latin typeface="PT Sans" panose="020B0503020203020204" pitchFamily="34" charset="77"/>
              </a:rPr>
              <a:t>.</a:t>
            </a:r>
          </a:p>
          <a:p>
            <a:pPr algn="l"/>
            <a:r>
              <a:rPr lang="en-US" sz="600" b="1" i="0" dirty="0">
                <a:solidFill>
                  <a:srgbClr val="444444"/>
                </a:solidFill>
                <a:effectLst/>
                <a:latin typeface="PT Sans" panose="020B0503020203020204" pitchFamily="34" charset="77"/>
              </a:rPr>
              <a:t>How to Refactor</a:t>
            </a:r>
          </a:p>
          <a:p>
            <a:pPr algn="l"/>
            <a:r>
              <a:rPr lang="en-US" sz="600" b="0" i="0" dirty="0">
                <a:solidFill>
                  <a:srgbClr val="444444"/>
                </a:solidFill>
                <a:effectLst/>
                <a:latin typeface="PT Sans" panose="020B0503020203020204" pitchFamily="34" charset="77"/>
              </a:rPr>
              <a:t>Before starting, decide on how exactly you want to split up the responsibilities of the class.</a:t>
            </a:r>
          </a:p>
          <a:p>
            <a:pPr algn="l">
              <a:buFont typeface="+mj-lt"/>
              <a:buAutoNum type="arabicPeriod"/>
            </a:pPr>
            <a:r>
              <a:rPr lang="en-US" sz="600" b="0" i="0" dirty="0">
                <a:solidFill>
                  <a:srgbClr val="444444"/>
                </a:solidFill>
                <a:effectLst/>
                <a:latin typeface="PT Sans" panose="020B0503020203020204" pitchFamily="34" charset="77"/>
              </a:rPr>
              <a:t>Create a new class to contain the relevant functionality.</a:t>
            </a:r>
          </a:p>
          <a:p>
            <a:pPr algn="l">
              <a:buFont typeface="+mj-lt"/>
              <a:buAutoNum type="arabicPeriod"/>
            </a:pPr>
            <a:r>
              <a:rPr lang="en-US" sz="600" b="0" i="0" dirty="0">
                <a:solidFill>
                  <a:srgbClr val="444444"/>
                </a:solidFill>
                <a:effectLst/>
                <a:latin typeface="PT Sans" panose="020B0503020203020204" pitchFamily="34" charset="77"/>
              </a:rPr>
              <a:t>Create a relationship between the old class and the new one. Optimally, this relationship is unidirectional; this allows reusing the second class without any issues. Nonetheless, if you think that a two-way relationship is necessary, this can always be set up.</a:t>
            </a:r>
          </a:p>
          <a:p>
            <a:pPr algn="l">
              <a:buFont typeface="+mj-lt"/>
              <a:buAutoNum type="arabicPeriod"/>
            </a:pPr>
            <a:r>
              <a:rPr lang="en-US" sz="600" b="0" i="0" dirty="0">
                <a:solidFill>
                  <a:srgbClr val="444444"/>
                </a:solidFill>
                <a:effectLst/>
                <a:latin typeface="PT Sans" panose="020B0503020203020204" pitchFamily="34" charset="77"/>
              </a:rPr>
              <a:t>Use </a:t>
            </a:r>
            <a:r>
              <a:rPr lang="en-US" sz="600" b="1" i="0" u="none" strike="noStrike" dirty="0">
                <a:solidFill>
                  <a:srgbClr val="444444"/>
                </a:solidFill>
                <a:effectLst/>
                <a:latin typeface="PT Sans" panose="020B0503020203020204" pitchFamily="34" charset="77"/>
                <a:hlinkClick r:id="rId4"/>
              </a:rPr>
              <a:t>Move Field</a:t>
            </a:r>
            <a:r>
              <a:rPr lang="en-US" sz="600" b="0" i="0" dirty="0">
                <a:solidFill>
                  <a:srgbClr val="444444"/>
                </a:solidFill>
                <a:effectLst/>
                <a:latin typeface="PT Sans" panose="020B0503020203020204" pitchFamily="34" charset="77"/>
              </a:rPr>
              <a:t> and </a:t>
            </a:r>
            <a:r>
              <a:rPr lang="en-US" sz="600" b="1" i="0" u="none" strike="noStrike" dirty="0">
                <a:solidFill>
                  <a:srgbClr val="444444"/>
                </a:solidFill>
                <a:effectLst/>
                <a:latin typeface="PT Sans" panose="020B0503020203020204" pitchFamily="34" charset="77"/>
                <a:hlinkClick r:id="rId5"/>
              </a:rPr>
              <a:t>Move Method</a:t>
            </a:r>
            <a:r>
              <a:rPr lang="en-US" sz="600" b="0" i="0" dirty="0">
                <a:solidFill>
                  <a:srgbClr val="444444"/>
                </a:solidFill>
                <a:effectLst/>
                <a:latin typeface="PT Sans" panose="020B0503020203020204" pitchFamily="34" charset="77"/>
              </a:rPr>
              <a:t> for each field and method that you have decided to move to the new class. For methods, start with private ones in order to reduce the risk of making a large number of errors. Try to relocate just a little bit at a time and test the results after each move, in order to avoid a pileup of error-fixing at the very end.</a:t>
            </a:r>
          </a:p>
          <a:p>
            <a:pPr algn="l">
              <a:buFont typeface="+mj-lt"/>
              <a:buAutoNum type="arabicPeriod"/>
            </a:pPr>
            <a:r>
              <a:rPr lang="en-US" sz="600" b="0" i="0" dirty="0">
                <a:solidFill>
                  <a:srgbClr val="444444"/>
                </a:solidFill>
                <a:effectLst/>
                <a:latin typeface="PT Sans" panose="020B0503020203020204" pitchFamily="34" charset="77"/>
              </a:rPr>
              <a:t>After you’re done moving, take one more look at the resulting classes. An old class with changed responsibilities may be renamed for increased clarity. Check again to see whether you can get rid of two-way class relationships, if any are present.</a:t>
            </a:r>
          </a:p>
          <a:p>
            <a:pPr algn="l">
              <a:buFont typeface="+mj-lt"/>
              <a:buAutoNum type="arabicPeriod"/>
            </a:pPr>
            <a:r>
              <a:rPr lang="en-US" sz="600" b="0" i="0" dirty="0">
                <a:solidFill>
                  <a:srgbClr val="444444"/>
                </a:solidFill>
                <a:effectLst/>
                <a:latin typeface="PT Sans" panose="020B0503020203020204" pitchFamily="34" charset="77"/>
              </a:rPr>
              <a:t>Also give thought to accessibility to the new class from the outside. You can hide the class from the client entirely by making it private, managing it via the fields from the old class. Alternatively, you can make it a public one by allowing the client to change values directly. Your decision here depends on how safe it’s for the behavior of the old class when unexpected direct changes are made to the values in the new class.</a:t>
            </a:r>
          </a:p>
        </p:txBody>
      </p:sp>
    </p:spTree>
    <p:extLst>
      <p:ext uri="{BB962C8B-B14F-4D97-AF65-F5344CB8AC3E}">
        <p14:creationId xmlns:p14="http://schemas.microsoft.com/office/powerpoint/2010/main" val="27545709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kern="1200" dirty="0">
                <a:solidFill>
                  <a:srgbClr val="FFFFFF"/>
                </a:solidFill>
                <a:latin typeface="+mj-lt"/>
                <a:ea typeface="+mj-ea"/>
                <a:cs typeface="+mj-cs"/>
              </a:rPr>
              <a:t>Subclass Extractor</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11509601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F274172-5DC6-A247-A13C-1641F36C7D58}"/>
              </a:ext>
            </a:extLst>
          </p:cNvPr>
          <p:cNvSpPr txBox="1">
            <a:spLocks/>
          </p:cNvSpPr>
          <p:nvPr/>
        </p:nvSpPr>
        <p:spPr>
          <a:xfrm>
            <a:off x="222031" y="337590"/>
            <a:ext cx="2288627" cy="906627"/>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Dealing with Generalization</a:t>
            </a:r>
            <a:endParaRPr lang="en-EG" sz="1200" dirty="0"/>
          </a:p>
        </p:txBody>
      </p:sp>
      <p:sp>
        <p:nvSpPr>
          <p:cNvPr id="3" name="Title 1">
            <a:extLst>
              <a:ext uri="{FF2B5EF4-FFF2-40B4-BE49-F238E27FC236}">
                <a16:creationId xmlns:a16="http://schemas.microsoft.com/office/drawing/2014/main" id="{B001C8F0-E760-4045-BD8C-C8398C706E9A}"/>
              </a:ext>
            </a:extLst>
          </p:cNvPr>
          <p:cNvSpPr txBox="1">
            <a:spLocks/>
          </p:cNvSpPr>
          <p:nvPr/>
        </p:nvSpPr>
        <p:spPr>
          <a:xfrm>
            <a:off x="2718238" y="337589"/>
            <a:ext cx="2288627" cy="906627"/>
          </a:xfrm>
          <a:prstGeom prst="rect">
            <a:avLst/>
          </a:prstGeom>
          <a:solidFill>
            <a:schemeClr val="accent2">
              <a:lumMod val="20000"/>
              <a:lumOff val="80000"/>
            </a:schemeClr>
          </a:solidFill>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Extract Subclass</a:t>
            </a:r>
          </a:p>
        </p:txBody>
      </p:sp>
      <p:sp>
        <p:nvSpPr>
          <p:cNvPr id="10" name="TextBox 9">
            <a:extLst>
              <a:ext uri="{FF2B5EF4-FFF2-40B4-BE49-F238E27FC236}">
                <a16:creationId xmlns:a16="http://schemas.microsoft.com/office/drawing/2014/main" id="{D9DF40C2-0389-4740-AB12-0164B7275390}"/>
              </a:ext>
            </a:extLst>
          </p:cNvPr>
          <p:cNvSpPr txBox="1"/>
          <p:nvPr/>
        </p:nvSpPr>
        <p:spPr>
          <a:xfrm>
            <a:off x="222031" y="1453533"/>
            <a:ext cx="4784834" cy="1477328"/>
          </a:xfrm>
          <a:prstGeom prst="rect">
            <a:avLst/>
          </a:prstGeom>
          <a:noFill/>
        </p:spPr>
        <p:txBody>
          <a:bodyPr wrap="square">
            <a:spAutoFit/>
          </a:bodyPr>
          <a:lstStyle/>
          <a:p>
            <a:pPr algn="l"/>
            <a:r>
              <a:rPr lang="en-US" b="1" i="0" dirty="0">
                <a:solidFill>
                  <a:srgbClr val="444444"/>
                </a:solidFill>
                <a:effectLst/>
                <a:latin typeface="PT Sans" panose="020B0503020203020204" pitchFamily="34" charset="77"/>
              </a:rPr>
              <a:t>Problem</a:t>
            </a:r>
          </a:p>
          <a:p>
            <a:pPr algn="l"/>
            <a:r>
              <a:rPr lang="en-US" b="0" i="0" dirty="0">
                <a:solidFill>
                  <a:srgbClr val="444444"/>
                </a:solidFill>
                <a:effectLst/>
                <a:latin typeface="PT Sans" panose="020B0503020203020204" pitchFamily="34" charset="77"/>
              </a:rPr>
              <a:t>A class has features that are used only in certain cases.</a:t>
            </a:r>
          </a:p>
          <a:p>
            <a:pPr algn="l"/>
            <a:r>
              <a:rPr lang="en-US" b="1" i="0" dirty="0">
                <a:solidFill>
                  <a:srgbClr val="444444"/>
                </a:solidFill>
                <a:effectLst/>
                <a:latin typeface="PT Sans" panose="020B0503020203020204" pitchFamily="34" charset="77"/>
              </a:rPr>
              <a:t>Solution</a:t>
            </a:r>
          </a:p>
          <a:p>
            <a:pPr algn="l"/>
            <a:r>
              <a:rPr lang="en-US" b="0" i="0" dirty="0">
                <a:solidFill>
                  <a:srgbClr val="444444"/>
                </a:solidFill>
                <a:effectLst/>
                <a:latin typeface="PT Sans" panose="020B0503020203020204" pitchFamily="34" charset="77"/>
              </a:rPr>
              <a:t>Create a subclass and use it in these cases.</a:t>
            </a:r>
          </a:p>
        </p:txBody>
      </p:sp>
      <p:pic>
        <p:nvPicPr>
          <p:cNvPr id="5" name="Picture 4">
            <a:extLst>
              <a:ext uri="{FF2B5EF4-FFF2-40B4-BE49-F238E27FC236}">
                <a16:creationId xmlns:a16="http://schemas.microsoft.com/office/drawing/2014/main" id="{9CA6D99B-1A2F-8442-BB67-58F3A41146E4}"/>
              </a:ext>
            </a:extLst>
          </p:cNvPr>
          <p:cNvPicPr>
            <a:picLocks noChangeAspect="1"/>
          </p:cNvPicPr>
          <p:nvPr/>
        </p:nvPicPr>
        <p:blipFill>
          <a:blip r:embed="rId2"/>
          <a:stretch>
            <a:fillRect/>
          </a:stretch>
        </p:blipFill>
        <p:spPr>
          <a:xfrm>
            <a:off x="379905" y="3429000"/>
            <a:ext cx="3853202" cy="2597150"/>
          </a:xfrm>
          <a:prstGeom prst="rect">
            <a:avLst/>
          </a:prstGeom>
        </p:spPr>
      </p:pic>
      <p:sp>
        <p:nvSpPr>
          <p:cNvPr id="13" name="TextBox 12">
            <a:extLst>
              <a:ext uri="{FF2B5EF4-FFF2-40B4-BE49-F238E27FC236}">
                <a16:creationId xmlns:a16="http://schemas.microsoft.com/office/drawing/2014/main" id="{39D84A27-A601-6F40-83A3-A2F4E0C74B05}"/>
              </a:ext>
            </a:extLst>
          </p:cNvPr>
          <p:cNvSpPr txBox="1"/>
          <p:nvPr/>
        </p:nvSpPr>
        <p:spPr>
          <a:xfrm>
            <a:off x="5570483" y="337589"/>
            <a:ext cx="6138040" cy="5478423"/>
          </a:xfrm>
          <a:prstGeom prst="rect">
            <a:avLst/>
          </a:prstGeom>
          <a:noFill/>
        </p:spPr>
        <p:txBody>
          <a:bodyPr wrap="square">
            <a:spAutoFit/>
          </a:bodyPr>
          <a:lstStyle/>
          <a:p>
            <a:pPr algn="l"/>
            <a:r>
              <a:rPr lang="en-US" sz="1000" b="1" i="0" dirty="0">
                <a:solidFill>
                  <a:srgbClr val="444444"/>
                </a:solidFill>
                <a:effectLst/>
                <a:latin typeface="PT Sans" panose="020B0503020203020204" pitchFamily="34" charset="77"/>
              </a:rPr>
              <a:t>Why Refactor</a:t>
            </a:r>
          </a:p>
          <a:p>
            <a:pPr algn="l"/>
            <a:r>
              <a:rPr lang="en-US" sz="1000" b="0" i="0" dirty="0">
                <a:solidFill>
                  <a:srgbClr val="444444"/>
                </a:solidFill>
                <a:effectLst/>
                <a:latin typeface="PT Sans" panose="020B0503020203020204" pitchFamily="34" charset="77"/>
              </a:rPr>
              <a:t>Your main class has methods and fields for implementing a certain rare use case for the class. While the case is rare, the class is responsible for it and it would be wrong to move all the associated fields and methods to an entirely separate class. But they could be moved to a subclass, which is just what we’ll do with the help of this refactoring technique.</a:t>
            </a:r>
          </a:p>
          <a:p>
            <a:pPr algn="l"/>
            <a:r>
              <a:rPr lang="en-US" sz="1000" b="1" i="0" dirty="0">
                <a:solidFill>
                  <a:srgbClr val="444444"/>
                </a:solidFill>
                <a:effectLst/>
                <a:latin typeface="PT Sans" panose="020B0503020203020204" pitchFamily="34" charset="77"/>
              </a:rPr>
              <a:t>Benefits</a:t>
            </a:r>
          </a:p>
          <a:p>
            <a:pPr algn="l">
              <a:buFont typeface="Arial" panose="020B0604020202020204" pitchFamily="34" charset="0"/>
              <a:buChar char="•"/>
            </a:pPr>
            <a:r>
              <a:rPr lang="en-US" sz="1000" b="0" i="0" dirty="0">
                <a:solidFill>
                  <a:srgbClr val="444444"/>
                </a:solidFill>
                <a:effectLst/>
                <a:latin typeface="PT Sans" panose="020B0503020203020204" pitchFamily="34" charset="77"/>
              </a:rPr>
              <a:t>Creates a subclass quickly and easily.</a:t>
            </a:r>
          </a:p>
          <a:p>
            <a:pPr algn="l">
              <a:buFont typeface="Arial" panose="020B0604020202020204" pitchFamily="34" charset="0"/>
              <a:buChar char="•"/>
            </a:pPr>
            <a:r>
              <a:rPr lang="en-US" sz="1000" b="0" i="0" dirty="0">
                <a:solidFill>
                  <a:srgbClr val="444444"/>
                </a:solidFill>
                <a:effectLst/>
                <a:latin typeface="PT Sans" panose="020B0503020203020204" pitchFamily="34" charset="77"/>
              </a:rPr>
              <a:t>You can create several separate subclasses if your main class is currently implementing more than one such special case.</a:t>
            </a:r>
          </a:p>
          <a:p>
            <a:pPr algn="l"/>
            <a:r>
              <a:rPr lang="en-US" sz="1000" b="1" i="0" dirty="0">
                <a:solidFill>
                  <a:srgbClr val="444444"/>
                </a:solidFill>
                <a:effectLst/>
                <a:latin typeface="PT Sans" panose="020B0503020203020204" pitchFamily="34" charset="77"/>
              </a:rPr>
              <a:t>Drawbacks</a:t>
            </a:r>
          </a:p>
          <a:p>
            <a:pPr algn="l">
              <a:buFont typeface="Arial" panose="020B0604020202020204" pitchFamily="34" charset="0"/>
              <a:buChar char="•"/>
            </a:pPr>
            <a:r>
              <a:rPr lang="en-US" sz="1000" b="0" i="0" dirty="0">
                <a:solidFill>
                  <a:srgbClr val="444444"/>
                </a:solidFill>
                <a:effectLst/>
                <a:latin typeface="PT Sans" panose="020B0503020203020204" pitchFamily="34" charset="77"/>
              </a:rPr>
              <a:t>Despite its seeming simplicity, </a:t>
            </a:r>
            <a:r>
              <a:rPr lang="en-US" sz="1000" b="0" i="1" dirty="0">
                <a:solidFill>
                  <a:srgbClr val="444444"/>
                </a:solidFill>
                <a:effectLst/>
                <a:latin typeface="PT Sans" panose="020B0503020203020204" pitchFamily="34" charset="77"/>
              </a:rPr>
              <a:t>Inheritance</a:t>
            </a:r>
            <a:r>
              <a:rPr lang="en-US" sz="1000" b="0" i="0" dirty="0">
                <a:solidFill>
                  <a:srgbClr val="444444"/>
                </a:solidFill>
                <a:effectLst/>
                <a:latin typeface="PT Sans" panose="020B0503020203020204" pitchFamily="34" charset="77"/>
              </a:rPr>
              <a:t> can lead to a dead end if you have to separate several different class hierarchies. If, for example, you had the class Dogs with different behavior depending on the size and fur of dogs, you could tease out two hierarchies:</a:t>
            </a:r>
          </a:p>
          <a:p>
            <a:pPr marL="742950" lvl="1" indent="-285750" algn="l">
              <a:buFont typeface="Arial" panose="020B0604020202020204" pitchFamily="34" charset="0"/>
              <a:buChar char="•"/>
            </a:pPr>
            <a:r>
              <a:rPr lang="en-US" sz="1000" b="0" i="0" dirty="0">
                <a:solidFill>
                  <a:srgbClr val="444444"/>
                </a:solidFill>
                <a:effectLst/>
                <a:latin typeface="PT Sans" panose="020B0503020203020204" pitchFamily="34" charset="77"/>
              </a:rPr>
              <a:t>by size: Large, Medium and Small</a:t>
            </a:r>
          </a:p>
          <a:p>
            <a:pPr marL="742950" lvl="1" indent="-285750" algn="l">
              <a:buFont typeface="Arial" panose="020B0604020202020204" pitchFamily="34" charset="0"/>
              <a:buChar char="•"/>
            </a:pPr>
            <a:r>
              <a:rPr lang="en-US" sz="1000" b="0" i="0" dirty="0">
                <a:solidFill>
                  <a:srgbClr val="444444"/>
                </a:solidFill>
                <a:effectLst/>
                <a:latin typeface="PT Sans" panose="020B0503020203020204" pitchFamily="34" charset="77"/>
              </a:rPr>
              <a:t>by fur: Smooth and Shaggy</a:t>
            </a:r>
          </a:p>
          <a:p>
            <a:pPr algn="l">
              <a:buFont typeface="Arial" panose="020B0604020202020204" pitchFamily="34" charset="0"/>
              <a:buChar char="•"/>
            </a:pPr>
            <a:r>
              <a:rPr lang="en-US" sz="1000" b="0" i="0" dirty="0">
                <a:solidFill>
                  <a:srgbClr val="444444"/>
                </a:solidFill>
                <a:effectLst/>
                <a:latin typeface="PT Sans" panose="020B0503020203020204" pitchFamily="34" charset="77"/>
              </a:rPr>
              <a:t>And everything would seem well, except that problems will crop up as soon as you need to create a dog that’s both Large and Smooth, since you can create an object from one class only. That said, you can avoid this problem by using </a:t>
            </a:r>
            <a:r>
              <a:rPr lang="en-US" sz="1000" b="0" i="1" dirty="0">
                <a:solidFill>
                  <a:srgbClr val="444444"/>
                </a:solidFill>
                <a:effectLst/>
                <a:latin typeface="PT Sans" panose="020B0503020203020204" pitchFamily="34" charset="77"/>
              </a:rPr>
              <a:t>Compose</a:t>
            </a:r>
            <a:r>
              <a:rPr lang="en-US" sz="1000" b="0" i="0" dirty="0">
                <a:solidFill>
                  <a:srgbClr val="444444"/>
                </a:solidFill>
                <a:effectLst/>
                <a:latin typeface="PT Sans" panose="020B0503020203020204" pitchFamily="34" charset="77"/>
              </a:rPr>
              <a:t> instead of </a:t>
            </a:r>
            <a:r>
              <a:rPr lang="en-US" sz="1000" b="0" i="1" dirty="0">
                <a:solidFill>
                  <a:srgbClr val="444444"/>
                </a:solidFill>
                <a:effectLst/>
                <a:latin typeface="PT Sans" panose="020B0503020203020204" pitchFamily="34" charset="77"/>
              </a:rPr>
              <a:t>Inherit</a:t>
            </a:r>
            <a:r>
              <a:rPr lang="en-US" sz="1000" b="0" i="0" dirty="0">
                <a:solidFill>
                  <a:srgbClr val="444444"/>
                </a:solidFill>
                <a:effectLst/>
                <a:latin typeface="PT Sans" panose="020B0503020203020204" pitchFamily="34" charset="77"/>
              </a:rPr>
              <a:t> (see the </a:t>
            </a:r>
            <a:r>
              <a:rPr lang="en-US" sz="1000" b="1" i="0" u="none" strike="noStrike" dirty="0">
                <a:solidFill>
                  <a:srgbClr val="444444"/>
                </a:solidFill>
                <a:effectLst/>
                <a:latin typeface="PT Sans" panose="020B0503020203020204" pitchFamily="34" charset="77"/>
                <a:hlinkClick r:id="rId3"/>
              </a:rPr>
              <a:t>Strategy</a:t>
            </a:r>
            <a:r>
              <a:rPr lang="en-US" sz="1000" b="0" i="0" dirty="0">
                <a:solidFill>
                  <a:srgbClr val="444444"/>
                </a:solidFill>
                <a:effectLst/>
                <a:latin typeface="PT Sans" panose="020B0503020203020204" pitchFamily="34" charset="77"/>
              </a:rPr>
              <a:t> pattern). In other words, the Dog class will have two component fields, size and fur. You will plug in component objects from the necessary classes into these fields. So you can create a Dog that has </a:t>
            </a:r>
            <a:r>
              <a:rPr lang="en-US" sz="1000" b="0" i="0" dirty="0" err="1">
                <a:solidFill>
                  <a:srgbClr val="444444"/>
                </a:solidFill>
                <a:effectLst/>
                <a:latin typeface="PT Sans" panose="020B0503020203020204" pitchFamily="34" charset="77"/>
              </a:rPr>
              <a:t>LargeSize</a:t>
            </a:r>
            <a:r>
              <a:rPr lang="en-US" sz="1000" b="0" i="0" dirty="0">
                <a:solidFill>
                  <a:srgbClr val="444444"/>
                </a:solidFill>
                <a:effectLst/>
                <a:latin typeface="PT Sans" panose="020B0503020203020204" pitchFamily="34" charset="77"/>
              </a:rPr>
              <a:t> and </a:t>
            </a:r>
            <a:r>
              <a:rPr lang="en-US" sz="1000" b="0" i="0" dirty="0" err="1">
                <a:solidFill>
                  <a:srgbClr val="444444"/>
                </a:solidFill>
                <a:effectLst/>
                <a:latin typeface="PT Sans" panose="020B0503020203020204" pitchFamily="34" charset="77"/>
              </a:rPr>
              <a:t>ShaggyFur</a:t>
            </a:r>
            <a:r>
              <a:rPr lang="en-US" sz="1000" b="0" i="0" dirty="0">
                <a:solidFill>
                  <a:srgbClr val="444444"/>
                </a:solidFill>
                <a:effectLst/>
                <a:latin typeface="PT Sans" panose="020B0503020203020204" pitchFamily="34" charset="77"/>
              </a:rPr>
              <a:t>.</a:t>
            </a:r>
          </a:p>
          <a:p>
            <a:pPr algn="l"/>
            <a:r>
              <a:rPr lang="en-US" sz="1000" b="1" i="0" dirty="0">
                <a:solidFill>
                  <a:srgbClr val="444444"/>
                </a:solidFill>
                <a:effectLst/>
                <a:latin typeface="PT Sans" panose="020B0503020203020204" pitchFamily="34" charset="77"/>
              </a:rPr>
              <a:t>How to Refactor</a:t>
            </a:r>
          </a:p>
          <a:p>
            <a:pPr algn="l">
              <a:buFont typeface="+mj-lt"/>
              <a:buAutoNum type="arabicPeriod"/>
            </a:pPr>
            <a:r>
              <a:rPr lang="en-US" sz="1000" b="0" i="0" dirty="0">
                <a:solidFill>
                  <a:srgbClr val="444444"/>
                </a:solidFill>
                <a:effectLst/>
                <a:latin typeface="PT Sans" panose="020B0503020203020204" pitchFamily="34" charset="77"/>
              </a:rPr>
              <a:t>Create a new subclass from the class of interest.</a:t>
            </a:r>
          </a:p>
          <a:p>
            <a:pPr algn="l">
              <a:buFont typeface="+mj-lt"/>
              <a:buAutoNum type="arabicPeriod"/>
            </a:pPr>
            <a:r>
              <a:rPr lang="en-US" sz="1000" b="0" i="0" dirty="0">
                <a:solidFill>
                  <a:srgbClr val="444444"/>
                </a:solidFill>
                <a:effectLst/>
                <a:latin typeface="PT Sans" panose="020B0503020203020204" pitchFamily="34" charset="77"/>
              </a:rPr>
              <a:t>If you need additional data to create objects from a subclass, create a constructor and add the necessary parameters to it. Don’t forget to call the constructor’s parent implementation.</a:t>
            </a:r>
          </a:p>
          <a:p>
            <a:pPr algn="l">
              <a:buFont typeface="+mj-lt"/>
              <a:buAutoNum type="arabicPeriod"/>
            </a:pPr>
            <a:r>
              <a:rPr lang="en-US" sz="1000" b="0" i="0" dirty="0">
                <a:solidFill>
                  <a:srgbClr val="444444"/>
                </a:solidFill>
                <a:effectLst/>
                <a:latin typeface="PT Sans" panose="020B0503020203020204" pitchFamily="34" charset="77"/>
              </a:rPr>
              <a:t>Find all calls to the constructor of the parent class. When the functionality of a subclass is necessary, replace the parent constructor with the subclass constructor.</a:t>
            </a:r>
          </a:p>
          <a:p>
            <a:pPr algn="l">
              <a:buFont typeface="+mj-lt"/>
              <a:buAutoNum type="arabicPeriod"/>
            </a:pPr>
            <a:r>
              <a:rPr lang="en-US" sz="1000" b="0" i="0" dirty="0">
                <a:solidFill>
                  <a:srgbClr val="444444"/>
                </a:solidFill>
                <a:effectLst/>
                <a:latin typeface="PT Sans" panose="020B0503020203020204" pitchFamily="34" charset="77"/>
              </a:rPr>
              <a:t>Move the necessary methods and fields from the parent class to the subclass. Do this via </a:t>
            </a:r>
            <a:r>
              <a:rPr lang="en-US" sz="1000" b="1" i="0" u="none" strike="noStrike" dirty="0">
                <a:solidFill>
                  <a:srgbClr val="444444"/>
                </a:solidFill>
                <a:effectLst/>
                <a:latin typeface="PT Sans" panose="020B0503020203020204" pitchFamily="34" charset="77"/>
                <a:hlinkClick r:id="rId4"/>
              </a:rPr>
              <a:t>Push Down Method</a:t>
            </a:r>
            <a:r>
              <a:rPr lang="en-US" sz="1000" b="0" i="0" dirty="0">
                <a:solidFill>
                  <a:srgbClr val="444444"/>
                </a:solidFill>
                <a:effectLst/>
                <a:latin typeface="PT Sans" panose="020B0503020203020204" pitchFamily="34" charset="77"/>
              </a:rPr>
              <a:t> and </a:t>
            </a:r>
            <a:r>
              <a:rPr lang="en-US" sz="1000" b="1" i="0" u="none" strike="noStrike" dirty="0">
                <a:solidFill>
                  <a:srgbClr val="444444"/>
                </a:solidFill>
                <a:effectLst/>
                <a:latin typeface="PT Sans" panose="020B0503020203020204" pitchFamily="34" charset="77"/>
                <a:hlinkClick r:id="rId5"/>
              </a:rPr>
              <a:t>Push Down Field</a:t>
            </a:r>
            <a:r>
              <a:rPr lang="en-US" sz="1000" b="0" i="0" dirty="0">
                <a:solidFill>
                  <a:srgbClr val="444444"/>
                </a:solidFill>
                <a:effectLst/>
                <a:latin typeface="PT Sans" panose="020B0503020203020204" pitchFamily="34" charset="77"/>
              </a:rPr>
              <a:t>. It’s simpler to start by moving the methods first. This way, the fields remain accessible throughout the whole process: from the parent class prior to the move, and from the subclass itself after the move is complete.</a:t>
            </a:r>
          </a:p>
          <a:p>
            <a:pPr algn="l">
              <a:buFont typeface="+mj-lt"/>
              <a:buAutoNum type="arabicPeriod"/>
            </a:pPr>
            <a:r>
              <a:rPr lang="en-US" sz="1000" b="0" i="0" dirty="0">
                <a:solidFill>
                  <a:srgbClr val="444444"/>
                </a:solidFill>
                <a:effectLst/>
                <a:latin typeface="PT Sans" panose="020B0503020203020204" pitchFamily="34" charset="77"/>
              </a:rPr>
              <a:t>After the subclass is ready, find all the old fields that controlled the choice of functionality. Delete these fields by using polymorphism to replace all the operators in which the fields had been used. A simple example: in the Car class, you had the field </a:t>
            </a:r>
            <a:r>
              <a:rPr lang="en-US" sz="1000" b="0" i="0" dirty="0" err="1">
                <a:solidFill>
                  <a:srgbClr val="444444"/>
                </a:solidFill>
                <a:effectLst/>
                <a:latin typeface="PT Sans" panose="020B0503020203020204" pitchFamily="34" charset="77"/>
              </a:rPr>
              <a:t>isElectricCar</a:t>
            </a:r>
            <a:r>
              <a:rPr lang="en-US" sz="1000" b="0" i="0" dirty="0">
                <a:solidFill>
                  <a:srgbClr val="444444"/>
                </a:solidFill>
                <a:effectLst/>
                <a:latin typeface="PT Sans" panose="020B0503020203020204" pitchFamily="34" charset="77"/>
              </a:rPr>
              <a:t> and, depending on it, in the refuel() method the car is either fueled up with gas or charged with electricity. Post-refactoring, the </a:t>
            </a:r>
            <a:r>
              <a:rPr lang="en-US" sz="1000" b="0" i="0" dirty="0" err="1">
                <a:solidFill>
                  <a:srgbClr val="444444"/>
                </a:solidFill>
                <a:effectLst/>
                <a:latin typeface="PT Sans" panose="020B0503020203020204" pitchFamily="34" charset="77"/>
              </a:rPr>
              <a:t>isElectricCar</a:t>
            </a:r>
            <a:r>
              <a:rPr lang="en-US" sz="1000" b="0" i="0" dirty="0">
                <a:solidFill>
                  <a:srgbClr val="444444"/>
                </a:solidFill>
                <a:effectLst/>
                <a:latin typeface="PT Sans" panose="020B0503020203020204" pitchFamily="34" charset="77"/>
              </a:rPr>
              <a:t> field is removed and the Car and </a:t>
            </a:r>
            <a:r>
              <a:rPr lang="en-US" sz="1000" b="0" i="0" dirty="0" err="1">
                <a:solidFill>
                  <a:srgbClr val="444444"/>
                </a:solidFill>
                <a:effectLst/>
                <a:latin typeface="PT Sans" panose="020B0503020203020204" pitchFamily="34" charset="77"/>
              </a:rPr>
              <a:t>ElectricCar</a:t>
            </a:r>
            <a:r>
              <a:rPr lang="en-US" sz="1000" b="0" i="0" dirty="0">
                <a:solidFill>
                  <a:srgbClr val="444444"/>
                </a:solidFill>
                <a:effectLst/>
                <a:latin typeface="PT Sans" panose="020B0503020203020204" pitchFamily="34" charset="77"/>
              </a:rPr>
              <a:t> classes will have their own implementations of the refuel() method</a:t>
            </a:r>
          </a:p>
        </p:txBody>
      </p:sp>
    </p:spTree>
    <p:extLst>
      <p:ext uri="{BB962C8B-B14F-4D97-AF65-F5344CB8AC3E}">
        <p14:creationId xmlns:p14="http://schemas.microsoft.com/office/powerpoint/2010/main" val="14495627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kern="1200" dirty="0">
                <a:solidFill>
                  <a:srgbClr val="FFFFFF"/>
                </a:solidFill>
                <a:latin typeface="+mj-lt"/>
                <a:ea typeface="+mj-ea"/>
                <a:cs typeface="+mj-cs"/>
              </a:rPr>
              <a:t>Push Down Method</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565290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5A52-8265-F443-8B9D-6D7D91CCA6EB}"/>
              </a:ext>
            </a:extLst>
          </p:cNvPr>
          <p:cNvSpPr/>
          <p:nvPr/>
        </p:nvSpPr>
        <p:spPr>
          <a:xfrm>
            <a:off x="0" y="1"/>
            <a:ext cx="12192000" cy="1316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G"/>
          </a:p>
        </p:txBody>
      </p:sp>
      <p:sp>
        <p:nvSpPr>
          <p:cNvPr id="5" name="Title 1">
            <a:extLst>
              <a:ext uri="{FF2B5EF4-FFF2-40B4-BE49-F238E27FC236}">
                <a16:creationId xmlns:a16="http://schemas.microsoft.com/office/drawing/2014/main" id="{B97BFB7E-3FB8-0448-B785-DA38C4436F9E}"/>
              </a:ext>
            </a:extLst>
          </p:cNvPr>
          <p:cNvSpPr txBox="1">
            <a:spLocks/>
          </p:cNvSpPr>
          <p:nvPr/>
        </p:nvSpPr>
        <p:spPr>
          <a:xfrm>
            <a:off x="4362659" y="219754"/>
            <a:ext cx="3466681" cy="9225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EG" sz="5400" dirty="0">
                <a:solidFill>
                  <a:srgbClr val="FFFFFF"/>
                </a:solidFill>
              </a:rPr>
              <a:t>Types</a:t>
            </a:r>
          </a:p>
        </p:txBody>
      </p:sp>
      <p:grpSp>
        <p:nvGrpSpPr>
          <p:cNvPr id="26" name="Group 25">
            <a:extLst>
              <a:ext uri="{FF2B5EF4-FFF2-40B4-BE49-F238E27FC236}">
                <a16:creationId xmlns:a16="http://schemas.microsoft.com/office/drawing/2014/main" id="{35EC6EEE-2E58-CB40-8BA4-14DDACA3AEDB}"/>
              </a:ext>
            </a:extLst>
          </p:cNvPr>
          <p:cNvGrpSpPr/>
          <p:nvPr/>
        </p:nvGrpSpPr>
        <p:grpSpPr>
          <a:xfrm>
            <a:off x="151965" y="1557604"/>
            <a:ext cx="1985354" cy="5257974"/>
            <a:chOff x="67124" y="1557604"/>
            <a:chExt cx="1985354" cy="5257974"/>
          </a:xfrm>
        </p:grpSpPr>
        <p:sp>
          <p:nvSpPr>
            <p:cNvPr id="25" name="Rounded Rectangle 24">
              <a:extLst>
                <a:ext uri="{FF2B5EF4-FFF2-40B4-BE49-F238E27FC236}">
                  <a16:creationId xmlns:a16="http://schemas.microsoft.com/office/drawing/2014/main" id="{1F66B045-4202-6D45-AD67-CF128D48FBD4}"/>
                </a:ext>
              </a:extLst>
            </p:cNvPr>
            <p:cNvSpPr/>
            <p:nvPr/>
          </p:nvSpPr>
          <p:spPr>
            <a:xfrm>
              <a:off x="77774" y="1989056"/>
              <a:ext cx="1946423" cy="4826522"/>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n-EG" dirty="0">
                  <a:solidFill>
                    <a:schemeClr val="tx1"/>
                  </a:solidFill>
                </a:rPr>
                <a:t>Long Method</a:t>
              </a:r>
            </a:p>
            <a:p>
              <a:pPr marL="285750" indent="-285750">
                <a:buFont typeface="Arial" panose="020B0604020202020204" pitchFamily="34" charset="0"/>
                <a:buChar char="•"/>
              </a:pPr>
              <a:r>
                <a:rPr lang="en-EG" dirty="0">
                  <a:solidFill>
                    <a:schemeClr val="tx1"/>
                  </a:solidFill>
                </a:rPr>
                <a:t>Long Class</a:t>
              </a:r>
            </a:p>
            <a:p>
              <a:pPr marL="285750" indent="-285750">
                <a:buFont typeface="Arial" panose="020B0604020202020204" pitchFamily="34" charset="0"/>
                <a:buChar char="•"/>
              </a:pPr>
              <a:r>
                <a:rPr lang="en-EG" dirty="0">
                  <a:solidFill>
                    <a:schemeClr val="tx1"/>
                  </a:solidFill>
                </a:rPr>
                <a:t>Parameter List</a:t>
              </a:r>
            </a:p>
            <a:p>
              <a:pPr marL="285750" indent="-285750">
                <a:buFont typeface="Arial" panose="020B0604020202020204" pitchFamily="34" charset="0"/>
                <a:buChar char="•"/>
              </a:pPr>
              <a:r>
                <a:rPr lang="en-EG" dirty="0">
                  <a:solidFill>
                    <a:schemeClr val="tx1"/>
                  </a:solidFill>
                </a:rPr>
                <a:t>Primitive Obsession</a:t>
              </a:r>
            </a:p>
            <a:p>
              <a:pPr marL="285750" indent="-285750">
                <a:buFont typeface="Arial" panose="020B0604020202020204" pitchFamily="34" charset="0"/>
                <a:buChar char="•"/>
              </a:pPr>
              <a:r>
                <a:rPr lang="en-EG" dirty="0">
                  <a:solidFill>
                    <a:schemeClr val="tx1"/>
                  </a:solidFill>
                </a:rPr>
                <a:t>Data Clumps</a:t>
              </a:r>
            </a:p>
          </p:txBody>
        </p:sp>
        <p:sp>
          <p:nvSpPr>
            <p:cNvPr id="20" name="Oval 19">
              <a:extLst>
                <a:ext uri="{FF2B5EF4-FFF2-40B4-BE49-F238E27FC236}">
                  <a16:creationId xmlns:a16="http://schemas.microsoft.com/office/drawing/2014/main" id="{4678F23D-5BFF-6C47-8348-1A536C7FE804}"/>
                </a:ext>
              </a:extLst>
            </p:cNvPr>
            <p:cNvSpPr/>
            <p:nvPr/>
          </p:nvSpPr>
          <p:spPr>
            <a:xfrm>
              <a:off x="67124" y="1557604"/>
              <a:ext cx="1985354" cy="140677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EG" dirty="0">
                  <a:solidFill>
                    <a:schemeClr val="tx1"/>
                  </a:solidFill>
                </a:rPr>
                <a:t>Bloaters / Clumps</a:t>
              </a:r>
            </a:p>
          </p:txBody>
        </p:sp>
      </p:grpSp>
      <p:grpSp>
        <p:nvGrpSpPr>
          <p:cNvPr id="28" name="Group 27">
            <a:extLst>
              <a:ext uri="{FF2B5EF4-FFF2-40B4-BE49-F238E27FC236}">
                <a16:creationId xmlns:a16="http://schemas.microsoft.com/office/drawing/2014/main" id="{2C5A6035-85F7-3F4C-8D4A-EC133633C78D}"/>
              </a:ext>
            </a:extLst>
          </p:cNvPr>
          <p:cNvGrpSpPr/>
          <p:nvPr/>
        </p:nvGrpSpPr>
        <p:grpSpPr>
          <a:xfrm>
            <a:off x="2701084" y="1557604"/>
            <a:ext cx="1985354" cy="5257974"/>
            <a:chOff x="67124" y="1557604"/>
            <a:chExt cx="1985354" cy="5257974"/>
          </a:xfrm>
        </p:grpSpPr>
        <p:sp>
          <p:nvSpPr>
            <p:cNvPr id="29" name="Rounded Rectangle 28">
              <a:extLst>
                <a:ext uri="{FF2B5EF4-FFF2-40B4-BE49-F238E27FC236}">
                  <a16:creationId xmlns:a16="http://schemas.microsoft.com/office/drawing/2014/main" id="{98D42B18-59A5-3B45-BB0A-8D82FACD1C20}"/>
                </a:ext>
              </a:extLst>
            </p:cNvPr>
            <p:cNvSpPr/>
            <p:nvPr/>
          </p:nvSpPr>
          <p:spPr>
            <a:xfrm>
              <a:off x="77774" y="1989056"/>
              <a:ext cx="1946423" cy="4826522"/>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S</a:t>
              </a:r>
              <a:r>
                <a:rPr lang="en-EG" dirty="0">
                  <a:solidFill>
                    <a:schemeClr val="tx1"/>
                  </a:solidFill>
                </a:rPr>
                <a:t>witch Statements</a:t>
              </a:r>
            </a:p>
            <a:p>
              <a:pPr marL="285750" indent="-285750">
                <a:buFont typeface="Arial" panose="020B0604020202020204" pitchFamily="34" charset="0"/>
                <a:buChar char="•"/>
              </a:pPr>
              <a:r>
                <a:rPr lang="en-EG" dirty="0">
                  <a:solidFill>
                    <a:schemeClr val="tx1"/>
                  </a:solidFill>
                </a:rPr>
                <a:t>Temporary Field</a:t>
              </a:r>
            </a:p>
            <a:p>
              <a:pPr marL="285750" indent="-285750">
                <a:buFont typeface="Arial" panose="020B0604020202020204" pitchFamily="34" charset="0"/>
                <a:buChar char="•"/>
              </a:pPr>
              <a:r>
                <a:rPr lang="en-EG" dirty="0">
                  <a:solidFill>
                    <a:schemeClr val="tx1"/>
                  </a:solidFill>
                </a:rPr>
                <a:t>Refused Bequest</a:t>
              </a:r>
            </a:p>
            <a:p>
              <a:pPr marL="285750" indent="-285750">
                <a:buFont typeface="Arial" panose="020B0604020202020204" pitchFamily="34" charset="0"/>
                <a:buChar char="•"/>
              </a:pPr>
              <a:r>
                <a:rPr lang="en-EG" dirty="0">
                  <a:solidFill>
                    <a:schemeClr val="tx1"/>
                  </a:solidFill>
                </a:rPr>
                <a:t>Alternative Classes with Different Interfaces</a:t>
              </a:r>
            </a:p>
          </p:txBody>
        </p:sp>
        <p:sp>
          <p:nvSpPr>
            <p:cNvPr id="30" name="Oval 29">
              <a:extLst>
                <a:ext uri="{FF2B5EF4-FFF2-40B4-BE49-F238E27FC236}">
                  <a16:creationId xmlns:a16="http://schemas.microsoft.com/office/drawing/2014/main" id="{607D8D8D-44F6-E946-95B8-6D768887444E}"/>
                </a:ext>
              </a:extLst>
            </p:cNvPr>
            <p:cNvSpPr/>
            <p:nvPr/>
          </p:nvSpPr>
          <p:spPr>
            <a:xfrm>
              <a:off x="67124" y="1557604"/>
              <a:ext cx="1985354" cy="140677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EG" dirty="0">
                  <a:solidFill>
                    <a:schemeClr val="tx1"/>
                  </a:solidFill>
                </a:rPr>
                <a:t>Object Oriented Abusers</a:t>
              </a:r>
            </a:p>
          </p:txBody>
        </p:sp>
      </p:grpSp>
      <p:grpSp>
        <p:nvGrpSpPr>
          <p:cNvPr id="31" name="Group 30">
            <a:extLst>
              <a:ext uri="{FF2B5EF4-FFF2-40B4-BE49-F238E27FC236}">
                <a16:creationId xmlns:a16="http://schemas.microsoft.com/office/drawing/2014/main" id="{2CC8D71F-83AC-F44A-86F6-A838D9E4AEB4}"/>
              </a:ext>
            </a:extLst>
          </p:cNvPr>
          <p:cNvGrpSpPr/>
          <p:nvPr/>
        </p:nvGrpSpPr>
        <p:grpSpPr>
          <a:xfrm>
            <a:off x="5289134" y="1563887"/>
            <a:ext cx="1985354" cy="5257974"/>
            <a:chOff x="67124" y="1557604"/>
            <a:chExt cx="1985354" cy="5257974"/>
          </a:xfrm>
        </p:grpSpPr>
        <p:sp>
          <p:nvSpPr>
            <p:cNvPr id="32" name="Rounded Rectangle 31">
              <a:extLst>
                <a:ext uri="{FF2B5EF4-FFF2-40B4-BE49-F238E27FC236}">
                  <a16:creationId xmlns:a16="http://schemas.microsoft.com/office/drawing/2014/main" id="{F90EF1F2-605C-7243-8034-2402B3F52BCD}"/>
                </a:ext>
              </a:extLst>
            </p:cNvPr>
            <p:cNvSpPr/>
            <p:nvPr/>
          </p:nvSpPr>
          <p:spPr>
            <a:xfrm>
              <a:off x="77774" y="1989056"/>
              <a:ext cx="1946423" cy="4826522"/>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EG" dirty="0">
                  <a:solidFill>
                    <a:schemeClr val="tx1"/>
                  </a:solidFill>
                </a:rPr>
                <a:t>Divergent Ch</a:t>
              </a:r>
              <a:r>
                <a:rPr lang="en-US" dirty="0">
                  <a:solidFill>
                    <a:schemeClr val="tx1"/>
                  </a:solidFill>
                </a:rPr>
                <a:t>an</a:t>
              </a:r>
              <a:r>
                <a:rPr lang="en-EG" dirty="0">
                  <a:solidFill>
                    <a:schemeClr val="tx1"/>
                  </a:solidFill>
                </a:rPr>
                <a:t>ge</a:t>
              </a:r>
            </a:p>
            <a:p>
              <a:pPr marL="285750" indent="-285750">
                <a:buFont typeface="Arial" panose="020B0604020202020204" pitchFamily="34" charset="0"/>
                <a:buChar char="•"/>
              </a:pPr>
              <a:r>
                <a:rPr lang="en-EG" dirty="0">
                  <a:solidFill>
                    <a:schemeClr val="tx1"/>
                  </a:solidFill>
                </a:rPr>
                <a:t>Shotgun Surgery</a:t>
              </a:r>
            </a:p>
            <a:p>
              <a:pPr marL="285750" indent="-285750">
                <a:buFont typeface="Arial" panose="020B0604020202020204" pitchFamily="34" charset="0"/>
                <a:buChar char="•"/>
              </a:pPr>
              <a:r>
                <a:rPr lang="en-EG" dirty="0">
                  <a:solidFill>
                    <a:schemeClr val="tx1"/>
                  </a:solidFill>
                </a:rPr>
                <a:t>Parallel Inheritance Hierarchies</a:t>
              </a:r>
            </a:p>
          </p:txBody>
        </p:sp>
        <p:sp>
          <p:nvSpPr>
            <p:cNvPr id="33" name="Oval 32">
              <a:extLst>
                <a:ext uri="{FF2B5EF4-FFF2-40B4-BE49-F238E27FC236}">
                  <a16:creationId xmlns:a16="http://schemas.microsoft.com/office/drawing/2014/main" id="{703EDBB4-CB44-9E49-9FBB-D4F0B80BDA2E}"/>
                </a:ext>
              </a:extLst>
            </p:cNvPr>
            <p:cNvSpPr/>
            <p:nvPr/>
          </p:nvSpPr>
          <p:spPr>
            <a:xfrm>
              <a:off x="67124" y="1557604"/>
              <a:ext cx="1985354" cy="140677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EG" dirty="0">
                  <a:solidFill>
                    <a:schemeClr val="tx1"/>
                  </a:solidFill>
                </a:rPr>
                <a:t>Change Preventers</a:t>
              </a:r>
            </a:p>
          </p:txBody>
        </p:sp>
      </p:grpSp>
      <p:grpSp>
        <p:nvGrpSpPr>
          <p:cNvPr id="34" name="Group 33">
            <a:extLst>
              <a:ext uri="{FF2B5EF4-FFF2-40B4-BE49-F238E27FC236}">
                <a16:creationId xmlns:a16="http://schemas.microsoft.com/office/drawing/2014/main" id="{8FA2781B-A231-2B42-8D61-2EBEE8D27F75}"/>
              </a:ext>
            </a:extLst>
          </p:cNvPr>
          <p:cNvGrpSpPr/>
          <p:nvPr/>
        </p:nvGrpSpPr>
        <p:grpSpPr>
          <a:xfrm>
            <a:off x="7694862" y="1557604"/>
            <a:ext cx="1985354" cy="5257974"/>
            <a:chOff x="67124" y="1557604"/>
            <a:chExt cx="1985354" cy="5257974"/>
          </a:xfrm>
        </p:grpSpPr>
        <p:sp>
          <p:nvSpPr>
            <p:cNvPr id="35" name="Rounded Rectangle 34">
              <a:extLst>
                <a:ext uri="{FF2B5EF4-FFF2-40B4-BE49-F238E27FC236}">
                  <a16:creationId xmlns:a16="http://schemas.microsoft.com/office/drawing/2014/main" id="{26DD02FF-1F02-1745-9082-F914FCB58A7D}"/>
                </a:ext>
              </a:extLst>
            </p:cNvPr>
            <p:cNvSpPr/>
            <p:nvPr/>
          </p:nvSpPr>
          <p:spPr>
            <a:xfrm>
              <a:off x="77774" y="1989056"/>
              <a:ext cx="1946423" cy="4826522"/>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EG" dirty="0">
                  <a:solidFill>
                    <a:schemeClr val="tx1"/>
                  </a:solidFill>
                </a:rPr>
                <a:t>Comments</a:t>
              </a:r>
            </a:p>
            <a:p>
              <a:pPr marL="285750" indent="-285750">
                <a:buFont typeface="Arial" panose="020B0604020202020204" pitchFamily="34" charset="0"/>
                <a:buChar char="•"/>
              </a:pPr>
              <a:r>
                <a:rPr lang="en-EG" dirty="0">
                  <a:solidFill>
                    <a:schemeClr val="tx1"/>
                  </a:solidFill>
                </a:rPr>
                <a:t>Duplicate Code</a:t>
              </a:r>
            </a:p>
            <a:p>
              <a:pPr marL="285750" indent="-285750">
                <a:buFont typeface="Arial" panose="020B0604020202020204" pitchFamily="34" charset="0"/>
                <a:buChar char="•"/>
              </a:pPr>
              <a:r>
                <a:rPr lang="en-EG" dirty="0">
                  <a:solidFill>
                    <a:schemeClr val="tx1"/>
                  </a:solidFill>
                </a:rPr>
                <a:t>Lazy Class</a:t>
              </a:r>
            </a:p>
            <a:p>
              <a:pPr marL="285750" indent="-285750">
                <a:buFont typeface="Arial" panose="020B0604020202020204" pitchFamily="34" charset="0"/>
                <a:buChar char="•"/>
              </a:pPr>
              <a:r>
                <a:rPr lang="en-EG" dirty="0">
                  <a:solidFill>
                    <a:schemeClr val="tx1"/>
                  </a:solidFill>
                </a:rPr>
                <a:t>Data Class</a:t>
              </a:r>
            </a:p>
            <a:p>
              <a:pPr marL="285750" indent="-285750">
                <a:buFont typeface="Arial" panose="020B0604020202020204" pitchFamily="34" charset="0"/>
                <a:buChar char="•"/>
              </a:pPr>
              <a:r>
                <a:rPr lang="en-EG" dirty="0">
                  <a:solidFill>
                    <a:schemeClr val="tx1"/>
                  </a:solidFill>
                </a:rPr>
                <a:t>Dead Code</a:t>
              </a:r>
            </a:p>
            <a:p>
              <a:pPr marL="285750" indent="-285750">
                <a:buFont typeface="Arial" panose="020B0604020202020204" pitchFamily="34" charset="0"/>
                <a:buChar char="•"/>
              </a:pPr>
              <a:r>
                <a:rPr lang="en-EG" dirty="0">
                  <a:solidFill>
                    <a:schemeClr val="tx1"/>
                  </a:solidFill>
                </a:rPr>
                <a:t>Speculative Generality</a:t>
              </a:r>
            </a:p>
          </p:txBody>
        </p:sp>
        <p:sp>
          <p:nvSpPr>
            <p:cNvPr id="36" name="Oval 35">
              <a:extLst>
                <a:ext uri="{FF2B5EF4-FFF2-40B4-BE49-F238E27FC236}">
                  <a16:creationId xmlns:a16="http://schemas.microsoft.com/office/drawing/2014/main" id="{0E40F02F-BCF8-A646-8300-6161247E2C6F}"/>
                </a:ext>
              </a:extLst>
            </p:cNvPr>
            <p:cNvSpPr/>
            <p:nvPr/>
          </p:nvSpPr>
          <p:spPr>
            <a:xfrm>
              <a:off x="67124" y="1557604"/>
              <a:ext cx="1985354" cy="140677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EG" dirty="0">
                  <a:solidFill>
                    <a:schemeClr val="tx1"/>
                  </a:solidFill>
                </a:rPr>
                <a:t>Dispensables</a:t>
              </a:r>
            </a:p>
          </p:txBody>
        </p:sp>
      </p:grpSp>
      <p:grpSp>
        <p:nvGrpSpPr>
          <p:cNvPr id="37" name="Group 36">
            <a:extLst>
              <a:ext uri="{FF2B5EF4-FFF2-40B4-BE49-F238E27FC236}">
                <a16:creationId xmlns:a16="http://schemas.microsoft.com/office/drawing/2014/main" id="{98D28326-F254-BA4D-A769-0781DF975C3F}"/>
              </a:ext>
            </a:extLst>
          </p:cNvPr>
          <p:cNvGrpSpPr/>
          <p:nvPr/>
        </p:nvGrpSpPr>
        <p:grpSpPr>
          <a:xfrm>
            <a:off x="10054681" y="1557604"/>
            <a:ext cx="1985354" cy="5257974"/>
            <a:chOff x="67124" y="1557604"/>
            <a:chExt cx="1985354" cy="5257974"/>
          </a:xfrm>
        </p:grpSpPr>
        <p:sp>
          <p:nvSpPr>
            <p:cNvPr id="38" name="Rounded Rectangle 37">
              <a:extLst>
                <a:ext uri="{FF2B5EF4-FFF2-40B4-BE49-F238E27FC236}">
                  <a16:creationId xmlns:a16="http://schemas.microsoft.com/office/drawing/2014/main" id="{6099838F-89DB-2145-A840-425EF5C7D8C5}"/>
                </a:ext>
              </a:extLst>
            </p:cNvPr>
            <p:cNvSpPr/>
            <p:nvPr/>
          </p:nvSpPr>
          <p:spPr>
            <a:xfrm>
              <a:off x="77774" y="1989056"/>
              <a:ext cx="1946423" cy="4826522"/>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EG" dirty="0">
                  <a:solidFill>
                    <a:schemeClr val="tx1"/>
                  </a:solidFill>
                </a:rPr>
                <a:t>Feature Envy</a:t>
              </a:r>
            </a:p>
            <a:p>
              <a:pPr marL="285750" indent="-285750">
                <a:buFont typeface="Arial" panose="020B0604020202020204" pitchFamily="34" charset="0"/>
                <a:buChar char="•"/>
              </a:pPr>
              <a:r>
                <a:rPr lang="en-EG" dirty="0">
                  <a:solidFill>
                    <a:schemeClr val="tx1"/>
                  </a:solidFill>
                </a:rPr>
                <a:t>Inappropriate Intimacy</a:t>
              </a:r>
            </a:p>
            <a:p>
              <a:pPr marL="285750" indent="-285750">
                <a:buFont typeface="Arial" panose="020B0604020202020204" pitchFamily="34" charset="0"/>
                <a:buChar char="•"/>
              </a:pPr>
              <a:r>
                <a:rPr lang="en-EG" dirty="0">
                  <a:solidFill>
                    <a:schemeClr val="tx1"/>
                  </a:solidFill>
                </a:rPr>
                <a:t>Message Chains</a:t>
              </a:r>
            </a:p>
            <a:p>
              <a:pPr marL="285750" indent="-285750">
                <a:buFont typeface="Arial" panose="020B0604020202020204" pitchFamily="34" charset="0"/>
                <a:buChar char="•"/>
              </a:pPr>
              <a:r>
                <a:rPr lang="en-EG" dirty="0">
                  <a:solidFill>
                    <a:schemeClr val="tx1"/>
                  </a:solidFill>
                </a:rPr>
                <a:t>Middle Man</a:t>
              </a:r>
            </a:p>
            <a:p>
              <a:pPr marL="285750" indent="-285750">
                <a:buFont typeface="Arial" panose="020B0604020202020204" pitchFamily="34" charset="0"/>
                <a:buChar char="•"/>
              </a:pPr>
              <a:r>
                <a:rPr lang="en-EG" dirty="0">
                  <a:solidFill>
                    <a:schemeClr val="tx1"/>
                  </a:solidFill>
                </a:rPr>
                <a:t>Incomplete Library Class</a:t>
              </a:r>
            </a:p>
          </p:txBody>
        </p:sp>
        <p:sp>
          <p:nvSpPr>
            <p:cNvPr id="39" name="Oval 38">
              <a:extLst>
                <a:ext uri="{FF2B5EF4-FFF2-40B4-BE49-F238E27FC236}">
                  <a16:creationId xmlns:a16="http://schemas.microsoft.com/office/drawing/2014/main" id="{6D3FA85A-8F3B-4B41-BD75-55BEAC2B96D3}"/>
                </a:ext>
              </a:extLst>
            </p:cNvPr>
            <p:cNvSpPr/>
            <p:nvPr/>
          </p:nvSpPr>
          <p:spPr>
            <a:xfrm>
              <a:off x="67124" y="1557604"/>
              <a:ext cx="1985354" cy="140677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EG" dirty="0">
                  <a:solidFill>
                    <a:schemeClr val="tx1"/>
                  </a:solidFill>
                </a:rPr>
                <a:t>Couplers</a:t>
              </a:r>
            </a:p>
          </p:txBody>
        </p:sp>
      </p:grpSp>
    </p:spTree>
    <p:extLst>
      <p:ext uri="{BB962C8B-B14F-4D97-AF65-F5344CB8AC3E}">
        <p14:creationId xmlns:p14="http://schemas.microsoft.com/office/powerpoint/2010/main" val="22379070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F274172-5DC6-A247-A13C-1641F36C7D58}"/>
              </a:ext>
            </a:extLst>
          </p:cNvPr>
          <p:cNvSpPr txBox="1">
            <a:spLocks/>
          </p:cNvSpPr>
          <p:nvPr/>
        </p:nvSpPr>
        <p:spPr>
          <a:xfrm>
            <a:off x="222031" y="337590"/>
            <a:ext cx="2288627" cy="906627"/>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Dealing with Generalization</a:t>
            </a:r>
            <a:endParaRPr lang="en-EG" sz="1200" dirty="0"/>
          </a:p>
        </p:txBody>
      </p:sp>
      <p:sp>
        <p:nvSpPr>
          <p:cNvPr id="3" name="Title 1">
            <a:extLst>
              <a:ext uri="{FF2B5EF4-FFF2-40B4-BE49-F238E27FC236}">
                <a16:creationId xmlns:a16="http://schemas.microsoft.com/office/drawing/2014/main" id="{B001C8F0-E760-4045-BD8C-C8398C706E9A}"/>
              </a:ext>
            </a:extLst>
          </p:cNvPr>
          <p:cNvSpPr txBox="1">
            <a:spLocks/>
          </p:cNvSpPr>
          <p:nvPr/>
        </p:nvSpPr>
        <p:spPr>
          <a:xfrm>
            <a:off x="2718238" y="337589"/>
            <a:ext cx="2288627" cy="906627"/>
          </a:xfrm>
          <a:prstGeom prst="rect">
            <a:avLst/>
          </a:prstGeom>
          <a:solidFill>
            <a:schemeClr val="accent2">
              <a:lumMod val="20000"/>
              <a:lumOff val="80000"/>
            </a:schemeClr>
          </a:solidFill>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Push Down Method</a:t>
            </a:r>
          </a:p>
        </p:txBody>
      </p:sp>
      <p:sp>
        <p:nvSpPr>
          <p:cNvPr id="10" name="TextBox 9">
            <a:extLst>
              <a:ext uri="{FF2B5EF4-FFF2-40B4-BE49-F238E27FC236}">
                <a16:creationId xmlns:a16="http://schemas.microsoft.com/office/drawing/2014/main" id="{A5F2370C-8D7C-2C41-A78E-A069FF66894A}"/>
              </a:ext>
            </a:extLst>
          </p:cNvPr>
          <p:cNvSpPr txBox="1"/>
          <p:nvPr/>
        </p:nvSpPr>
        <p:spPr>
          <a:xfrm>
            <a:off x="222031" y="1244216"/>
            <a:ext cx="4784834" cy="2031325"/>
          </a:xfrm>
          <a:prstGeom prst="rect">
            <a:avLst/>
          </a:prstGeom>
          <a:noFill/>
        </p:spPr>
        <p:txBody>
          <a:bodyPr wrap="square">
            <a:spAutoFit/>
          </a:bodyPr>
          <a:lstStyle/>
          <a:p>
            <a:pPr algn="l"/>
            <a:r>
              <a:rPr lang="en-US" b="1" i="0" dirty="0">
                <a:solidFill>
                  <a:srgbClr val="444444"/>
                </a:solidFill>
                <a:effectLst/>
                <a:latin typeface="PT Sans" panose="020B0503020203020204" pitchFamily="34" charset="77"/>
              </a:rPr>
              <a:t>Problem</a:t>
            </a:r>
          </a:p>
          <a:p>
            <a:pPr algn="l"/>
            <a:r>
              <a:rPr lang="en-US" b="0" i="0" dirty="0">
                <a:solidFill>
                  <a:srgbClr val="444444"/>
                </a:solidFill>
                <a:effectLst/>
                <a:latin typeface="PT Sans" panose="020B0503020203020204" pitchFamily="34" charset="77"/>
              </a:rPr>
              <a:t>Is behavior implemented in a superclass used by only one (or a few) subclasses?</a:t>
            </a:r>
          </a:p>
          <a:p>
            <a:pPr algn="l"/>
            <a:r>
              <a:rPr lang="en-US" b="1" i="0" dirty="0">
                <a:solidFill>
                  <a:srgbClr val="444444"/>
                </a:solidFill>
                <a:effectLst/>
                <a:latin typeface="PT Sans" panose="020B0503020203020204" pitchFamily="34" charset="77"/>
              </a:rPr>
              <a:t>Solution</a:t>
            </a:r>
          </a:p>
          <a:p>
            <a:pPr algn="l"/>
            <a:r>
              <a:rPr lang="en-US" b="0" i="0" dirty="0">
                <a:solidFill>
                  <a:srgbClr val="444444"/>
                </a:solidFill>
                <a:effectLst/>
                <a:latin typeface="PT Sans" panose="020B0503020203020204" pitchFamily="34" charset="77"/>
              </a:rPr>
              <a:t>Move this behavior to the subclasses.</a:t>
            </a:r>
          </a:p>
          <a:p>
            <a:pPr algn="l"/>
            <a:br>
              <a:rPr lang="en-US" b="0" i="0" dirty="0">
                <a:solidFill>
                  <a:srgbClr val="444444"/>
                </a:solidFill>
                <a:effectLst/>
                <a:latin typeface="PT Sans" panose="020B0503020203020204" pitchFamily="34" charset="77"/>
              </a:rPr>
            </a:br>
            <a:endParaRPr lang="en-US" b="0" i="0" dirty="0">
              <a:solidFill>
                <a:srgbClr val="444444"/>
              </a:solidFill>
              <a:effectLst/>
              <a:latin typeface="PT Sans" panose="020B0503020203020204" pitchFamily="34" charset="77"/>
            </a:endParaRPr>
          </a:p>
        </p:txBody>
      </p:sp>
      <p:pic>
        <p:nvPicPr>
          <p:cNvPr id="4" name="Picture 3">
            <a:extLst>
              <a:ext uri="{FF2B5EF4-FFF2-40B4-BE49-F238E27FC236}">
                <a16:creationId xmlns:a16="http://schemas.microsoft.com/office/drawing/2014/main" id="{917106E9-F43F-2441-8D3F-49F3C6C13F1B}"/>
              </a:ext>
            </a:extLst>
          </p:cNvPr>
          <p:cNvPicPr>
            <a:picLocks noChangeAspect="1"/>
          </p:cNvPicPr>
          <p:nvPr/>
        </p:nvPicPr>
        <p:blipFill>
          <a:blip r:embed="rId2"/>
          <a:stretch>
            <a:fillRect/>
          </a:stretch>
        </p:blipFill>
        <p:spPr>
          <a:xfrm>
            <a:off x="24962" y="3582460"/>
            <a:ext cx="4610100" cy="1485900"/>
          </a:xfrm>
          <a:prstGeom prst="rect">
            <a:avLst/>
          </a:prstGeom>
        </p:spPr>
      </p:pic>
      <p:sp>
        <p:nvSpPr>
          <p:cNvPr id="11" name="TextBox 10">
            <a:extLst>
              <a:ext uri="{FF2B5EF4-FFF2-40B4-BE49-F238E27FC236}">
                <a16:creationId xmlns:a16="http://schemas.microsoft.com/office/drawing/2014/main" id="{37424BA9-E17D-8141-B689-9DFF2C032EF4}"/>
              </a:ext>
            </a:extLst>
          </p:cNvPr>
          <p:cNvSpPr txBox="1"/>
          <p:nvPr/>
        </p:nvSpPr>
        <p:spPr>
          <a:xfrm>
            <a:off x="5580993" y="334102"/>
            <a:ext cx="6138040" cy="6186309"/>
          </a:xfrm>
          <a:prstGeom prst="rect">
            <a:avLst/>
          </a:prstGeom>
          <a:noFill/>
        </p:spPr>
        <p:txBody>
          <a:bodyPr wrap="square">
            <a:spAutoFit/>
          </a:bodyPr>
          <a:lstStyle/>
          <a:p>
            <a:pPr algn="l"/>
            <a:r>
              <a:rPr lang="en-US" b="1" i="0" dirty="0">
                <a:solidFill>
                  <a:srgbClr val="444444"/>
                </a:solidFill>
                <a:effectLst/>
                <a:latin typeface="PT Sans" panose="020B0503020203020204" pitchFamily="34" charset="77"/>
              </a:rPr>
              <a:t>Why Refactor</a:t>
            </a:r>
          </a:p>
          <a:p>
            <a:pPr algn="l"/>
            <a:r>
              <a:rPr lang="en-US" b="0" i="0" dirty="0">
                <a:solidFill>
                  <a:srgbClr val="444444"/>
                </a:solidFill>
                <a:effectLst/>
                <a:latin typeface="PT Sans" panose="020B0503020203020204" pitchFamily="34" charset="77"/>
              </a:rPr>
              <a:t>At first a certain method was meant to be universal for all classes but in reality is used in only one subclass. This situation can occur when planned features fail to materialize.</a:t>
            </a:r>
          </a:p>
          <a:p>
            <a:pPr algn="l"/>
            <a:r>
              <a:rPr lang="en-US" b="0" i="0" dirty="0">
                <a:solidFill>
                  <a:srgbClr val="444444"/>
                </a:solidFill>
                <a:effectLst/>
                <a:latin typeface="PT Sans" panose="020B0503020203020204" pitchFamily="34" charset="77"/>
              </a:rPr>
              <a:t>Such situations can also occur after partial extraction (or removal) of functionality from a class hierarchy, leaving a method that’s used in only one subclass.</a:t>
            </a:r>
          </a:p>
          <a:p>
            <a:pPr algn="l"/>
            <a:r>
              <a:rPr lang="en-US" b="0" i="0" dirty="0">
                <a:solidFill>
                  <a:srgbClr val="444444"/>
                </a:solidFill>
                <a:effectLst/>
                <a:latin typeface="PT Sans" panose="020B0503020203020204" pitchFamily="34" charset="77"/>
              </a:rPr>
              <a:t>If you see that a method is needed by more than one subclass, but not all of them, it may be useful to create an intermediate subclass and move the method to it. This allows avoiding the code duplication that would result from pushing a method down to all subclasses.</a:t>
            </a:r>
          </a:p>
          <a:p>
            <a:pPr algn="l"/>
            <a:r>
              <a:rPr lang="en-US" b="1" i="0" dirty="0">
                <a:solidFill>
                  <a:srgbClr val="444444"/>
                </a:solidFill>
                <a:effectLst/>
                <a:latin typeface="PT Sans" panose="020B0503020203020204" pitchFamily="34" charset="77"/>
              </a:rPr>
              <a:t>Benefits</a:t>
            </a:r>
          </a:p>
          <a:p>
            <a:pPr algn="l">
              <a:buFont typeface="Arial" panose="020B0604020202020204" pitchFamily="34" charset="0"/>
              <a:buChar char="•"/>
            </a:pPr>
            <a:r>
              <a:rPr lang="en-US" b="0" i="0" dirty="0">
                <a:solidFill>
                  <a:srgbClr val="444444"/>
                </a:solidFill>
                <a:effectLst/>
                <a:latin typeface="PT Sans" panose="020B0503020203020204" pitchFamily="34" charset="77"/>
              </a:rPr>
              <a:t>Improves class coherence. A method is located where you expect to see it.</a:t>
            </a:r>
          </a:p>
          <a:p>
            <a:pPr algn="l"/>
            <a:r>
              <a:rPr lang="en-US" b="1" i="0" dirty="0">
                <a:solidFill>
                  <a:srgbClr val="444444"/>
                </a:solidFill>
                <a:effectLst/>
                <a:latin typeface="PT Sans" panose="020B0503020203020204" pitchFamily="34" charset="77"/>
              </a:rPr>
              <a:t>How to Refactor</a:t>
            </a:r>
          </a:p>
          <a:p>
            <a:pPr algn="l">
              <a:buFont typeface="+mj-lt"/>
              <a:buAutoNum type="arabicPeriod"/>
            </a:pPr>
            <a:r>
              <a:rPr lang="en-US" b="0" i="0" dirty="0">
                <a:solidFill>
                  <a:srgbClr val="444444"/>
                </a:solidFill>
                <a:effectLst/>
                <a:latin typeface="PT Sans" panose="020B0503020203020204" pitchFamily="34" charset="77"/>
              </a:rPr>
              <a:t>Declare the method in a subclass and copy its code from the superclass.</a:t>
            </a:r>
          </a:p>
          <a:p>
            <a:pPr algn="l">
              <a:buFont typeface="+mj-lt"/>
              <a:buAutoNum type="arabicPeriod"/>
            </a:pPr>
            <a:r>
              <a:rPr lang="en-US" b="0" i="0" dirty="0">
                <a:solidFill>
                  <a:srgbClr val="444444"/>
                </a:solidFill>
                <a:effectLst/>
                <a:latin typeface="PT Sans" panose="020B0503020203020204" pitchFamily="34" charset="77"/>
              </a:rPr>
              <a:t>Remove the method from the superclass.</a:t>
            </a:r>
          </a:p>
          <a:p>
            <a:pPr algn="l">
              <a:buFont typeface="+mj-lt"/>
              <a:buAutoNum type="arabicPeriod"/>
            </a:pPr>
            <a:r>
              <a:rPr lang="en-US" b="0" i="0" dirty="0">
                <a:solidFill>
                  <a:srgbClr val="444444"/>
                </a:solidFill>
                <a:effectLst/>
                <a:latin typeface="PT Sans" panose="020B0503020203020204" pitchFamily="34" charset="77"/>
              </a:rPr>
              <a:t>Find all places where the method is used and verify that it’s called from the necessary subclass.</a:t>
            </a:r>
          </a:p>
        </p:txBody>
      </p:sp>
    </p:spTree>
    <p:extLst>
      <p:ext uri="{BB962C8B-B14F-4D97-AF65-F5344CB8AC3E}">
        <p14:creationId xmlns:p14="http://schemas.microsoft.com/office/powerpoint/2010/main" val="6294418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kern="1200" dirty="0">
                <a:solidFill>
                  <a:srgbClr val="FFFFFF"/>
                </a:solidFill>
                <a:latin typeface="+mj-lt"/>
                <a:ea typeface="+mj-ea"/>
                <a:cs typeface="+mj-cs"/>
              </a:rPr>
              <a:t>Push Down Field</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16562284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F274172-5DC6-A247-A13C-1641F36C7D58}"/>
              </a:ext>
            </a:extLst>
          </p:cNvPr>
          <p:cNvSpPr txBox="1">
            <a:spLocks/>
          </p:cNvSpPr>
          <p:nvPr/>
        </p:nvSpPr>
        <p:spPr>
          <a:xfrm>
            <a:off x="222031" y="337590"/>
            <a:ext cx="2288627" cy="906627"/>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Dealing with Generalization</a:t>
            </a:r>
            <a:endParaRPr lang="en-EG" sz="1200" dirty="0"/>
          </a:p>
        </p:txBody>
      </p:sp>
      <p:sp>
        <p:nvSpPr>
          <p:cNvPr id="3" name="Title 1">
            <a:extLst>
              <a:ext uri="{FF2B5EF4-FFF2-40B4-BE49-F238E27FC236}">
                <a16:creationId xmlns:a16="http://schemas.microsoft.com/office/drawing/2014/main" id="{B001C8F0-E760-4045-BD8C-C8398C706E9A}"/>
              </a:ext>
            </a:extLst>
          </p:cNvPr>
          <p:cNvSpPr txBox="1">
            <a:spLocks/>
          </p:cNvSpPr>
          <p:nvPr/>
        </p:nvSpPr>
        <p:spPr>
          <a:xfrm>
            <a:off x="2718238" y="337589"/>
            <a:ext cx="2288627" cy="906627"/>
          </a:xfrm>
          <a:prstGeom prst="rect">
            <a:avLst/>
          </a:prstGeom>
          <a:solidFill>
            <a:schemeClr val="accent2">
              <a:lumMod val="20000"/>
              <a:lumOff val="80000"/>
            </a:schemeClr>
          </a:solidFill>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Push Down Field</a:t>
            </a:r>
          </a:p>
        </p:txBody>
      </p:sp>
      <p:sp>
        <p:nvSpPr>
          <p:cNvPr id="9" name="TextBox 8">
            <a:extLst>
              <a:ext uri="{FF2B5EF4-FFF2-40B4-BE49-F238E27FC236}">
                <a16:creationId xmlns:a16="http://schemas.microsoft.com/office/drawing/2014/main" id="{9BBBBAD1-489A-D44F-933E-77F60D07EA48}"/>
              </a:ext>
            </a:extLst>
          </p:cNvPr>
          <p:cNvSpPr txBox="1"/>
          <p:nvPr/>
        </p:nvSpPr>
        <p:spPr>
          <a:xfrm>
            <a:off x="222031" y="1488136"/>
            <a:ext cx="4784834" cy="1200329"/>
          </a:xfrm>
          <a:prstGeom prst="rect">
            <a:avLst/>
          </a:prstGeom>
          <a:noFill/>
        </p:spPr>
        <p:txBody>
          <a:bodyPr wrap="square">
            <a:spAutoFit/>
          </a:bodyPr>
          <a:lstStyle/>
          <a:p>
            <a:pPr algn="l"/>
            <a:r>
              <a:rPr lang="en-US" b="1" i="0" dirty="0">
                <a:solidFill>
                  <a:srgbClr val="444444"/>
                </a:solidFill>
                <a:effectLst/>
                <a:latin typeface="PT Sans" panose="020B0503020203020204" pitchFamily="34" charset="77"/>
              </a:rPr>
              <a:t>Problem</a:t>
            </a:r>
          </a:p>
          <a:p>
            <a:pPr algn="l"/>
            <a:r>
              <a:rPr lang="en-US" b="0" i="0" dirty="0">
                <a:solidFill>
                  <a:srgbClr val="444444"/>
                </a:solidFill>
                <a:effectLst/>
                <a:latin typeface="PT Sans" panose="020B0503020203020204" pitchFamily="34" charset="77"/>
              </a:rPr>
              <a:t>Is a field used only in a few subclasses?</a:t>
            </a:r>
          </a:p>
          <a:p>
            <a:pPr algn="l"/>
            <a:r>
              <a:rPr lang="en-US" b="1" i="0" dirty="0">
                <a:solidFill>
                  <a:srgbClr val="444444"/>
                </a:solidFill>
                <a:effectLst/>
                <a:latin typeface="PT Sans" panose="020B0503020203020204" pitchFamily="34" charset="77"/>
              </a:rPr>
              <a:t>Solution</a:t>
            </a:r>
          </a:p>
          <a:p>
            <a:pPr algn="l"/>
            <a:r>
              <a:rPr lang="en-US" b="0" i="0" dirty="0">
                <a:solidFill>
                  <a:srgbClr val="444444"/>
                </a:solidFill>
                <a:effectLst/>
                <a:latin typeface="PT Sans" panose="020B0503020203020204" pitchFamily="34" charset="77"/>
              </a:rPr>
              <a:t>Move the field to these subclasses.</a:t>
            </a:r>
          </a:p>
        </p:txBody>
      </p:sp>
      <p:pic>
        <p:nvPicPr>
          <p:cNvPr id="6" name="Picture 5">
            <a:extLst>
              <a:ext uri="{FF2B5EF4-FFF2-40B4-BE49-F238E27FC236}">
                <a16:creationId xmlns:a16="http://schemas.microsoft.com/office/drawing/2014/main" id="{BE6F505C-B416-B34A-B0C6-14CB50FFD9CC}"/>
              </a:ext>
            </a:extLst>
          </p:cNvPr>
          <p:cNvPicPr>
            <a:picLocks noChangeAspect="1"/>
          </p:cNvPicPr>
          <p:nvPr/>
        </p:nvPicPr>
        <p:blipFill>
          <a:blip r:embed="rId2"/>
          <a:stretch>
            <a:fillRect/>
          </a:stretch>
        </p:blipFill>
        <p:spPr>
          <a:xfrm>
            <a:off x="222031" y="3429000"/>
            <a:ext cx="4460766" cy="1550710"/>
          </a:xfrm>
          <a:prstGeom prst="rect">
            <a:avLst/>
          </a:prstGeom>
        </p:spPr>
      </p:pic>
      <p:sp>
        <p:nvSpPr>
          <p:cNvPr id="12" name="TextBox 11">
            <a:extLst>
              <a:ext uri="{FF2B5EF4-FFF2-40B4-BE49-F238E27FC236}">
                <a16:creationId xmlns:a16="http://schemas.microsoft.com/office/drawing/2014/main" id="{173EFAB7-47DB-F24B-933A-8623E059E61B}"/>
              </a:ext>
            </a:extLst>
          </p:cNvPr>
          <p:cNvSpPr txBox="1"/>
          <p:nvPr/>
        </p:nvSpPr>
        <p:spPr>
          <a:xfrm>
            <a:off x="5707117" y="337589"/>
            <a:ext cx="6138040" cy="4801314"/>
          </a:xfrm>
          <a:prstGeom prst="rect">
            <a:avLst/>
          </a:prstGeom>
          <a:noFill/>
        </p:spPr>
        <p:txBody>
          <a:bodyPr wrap="square">
            <a:spAutoFit/>
          </a:bodyPr>
          <a:lstStyle/>
          <a:p>
            <a:pPr algn="l"/>
            <a:r>
              <a:rPr lang="en-US" b="1" i="0" dirty="0">
                <a:solidFill>
                  <a:srgbClr val="444444"/>
                </a:solidFill>
                <a:effectLst/>
                <a:latin typeface="PT Sans" panose="020B0503020203020204" pitchFamily="34" charset="77"/>
              </a:rPr>
              <a:t>Why Refactor</a:t>
            </a:r>
          </a:p>
          <a:p>
            <a:pPr algn="l"/>
            <a:r>
              <a:rPr lang="en-US" b="0" i="0" dirty="0">
                <a:solidFill>
                  <a:srgbClr val="444444"/>
                </a:solidFill>
                <a:effectLst/>
                <a:latin typeface="PT Sans" panose="020B0503020203020204" pitchFamily="34" charset="77"/>
              </a:rPr>
              <a:t>Although it was planned to use a field universally for all classes, in reality the field is used only in some subclasses. This situation can occur when planned features fail to pan out, for example.</a:t>
            </a:r>
          </a:p>
          <a:p>
            <a:pPr algn="l"/>
            <a:r>
              <a:rPr lang="en-US" b="0" i="0" dirty="0">
                <a:solidFill>
                  <a:srgbClr val="444444"/>
                </a:solidFill>
                <a:effectLst/>
                <a:latin typeface="PT Sans" panose="020B0503020203020204" pitchFamily="34" charset="77"/>
              </a:rPr>
              <a:t>This can also occur due to extraction (or removal) of part of the functionality of class hierarchies.</a:t>
            </a:r>
          </a:p>
          <a:p>
            <a:pPr algn="l"/>
            <a:r>
              <a:rPr lang="en-US" b="1" i="0" dirty="0">
                <a:solidFill>
                  <a:srgbClr val="444444"/>
                </a:solidFill>
                <a:effectLst/>
                <a:latin typeface="PT Sans" panose="020B0503020203020204" pitchFamily="34" charset="77"/>
              </a:rPr>
              <a:t>Benefits</a:t>
            </a:r>
          </a:p>
          <a:p>
            <a:pPr algn="l">
              <a:buFont typeface="Arial" panose="020B0604020202020204" pitchFamily="34" charset="0"/>
              <a:buChar char="•"/>
            </a:pPr>
            <a:r>
              <a:rPr lang="en-US" b="0" i="0" dirty="0">
                <a:solidFill>
                  <a:srgbClr val="444444"/>
                </a:solidFill>
                <a:effectLst/>
                <a:latin typeface="PT Sans" panose="020B0503020203020204" pitchFamily="34" charset="77"/>
              </a:rPr>
              <a:t>Improves internal class coherency. A field is located where it’s actually used.</a:t>
            </a:r>
          </a:p>
          <a:p>
            <a:pPr algn="l">
              <a:buFont typeface="Arial" panose="020B0604020202020204" pitchFamily="34" charset="0"/>
              <a:buChar char="•"/>
            </a:pPr>
            <a:r>
              <a:rPr lang="en-US" b="0" i="0" dirty="0">
                <a:solidFill>
                  <a:srgbClr val="444444"/>
                </a:solidFill>
                <a:effectLst/>
                <a:latin typeface="PT Sans" panose="020B0503020203020204" pitchFamily="34" charset="77"/>
              </a:rPr>
              <a:t>When moving to several subclasses simultaneously, you can develop the fields independently of each other. This does create code duplication, yes, so push down fields only when you really do intend to use the fields in different ways.</a:t>
            </a:r>
          </a:p>
          <a:p>
            <a:pPr algn="l"/>
            <a:r>
              <a:rPr lang="en-US" b="1" i="0" dirty="0">
                <a:solidFill>
                  <a:srgbClr val="444444"/>
                </a:solidFill>
                <a:effectLst/>
                <a:latin typeface="PT Sans" panose="020B0503020203020204" pitchFamily="34" charset="77"/>
              </a:rPr>
              <a:t>How to Refactor</a:t>
            </a:r>
          </a:p>
          <a:p>
            <a:pPr algn="l">
              <a:buFont typeface="+mj-lt"/>
              <a:buAutoNum type="arabicPeriod"/>
            </a:pPr>
            <a:r>
              <a:rPr lang="en-US" b="0" i="0" dirty="0">
                <a:solidFill>
                  <a:srgbClr val="444444"/>
                </a:solidFill>
                <a:effectLst/>
                <a:latin typeface="PT Sans" panose="020B0503020203020204" pitchFamily="34" charset="77"/>
              </a:rPr>
              <a:t>Declare a field in all the necessary subclasses.</a:t>
            </a:r>
          </a:p>
          <a:p>
            <a:pPr algn="l">
              <a:buFont typeface="+mj-lt"/>
              <a:buAutoNum type="arabicPeriod"/>
            </a:pPr>
            <a:r>
              <a:rPr lang="en-US" b="0" i="0" dirty="0">
                <a:solidFill>
                  <a:srgbClr val="444444"/>
                </a:solidFill>
                <a:effectLst/>
                <a:latin typeface="PT Sans" panose="020B0503020203020204" pitchFamily="34" charset="77"/>
              </a:rPr>
              <a:t>Remove the field from the superclass.</a:t>
            </a:r>
          </a:p>
        </p:txBody>
      </p:sp>
    </p:spTree>
    <p:extLst>
      <p:ext uri="{BB962C8B-B14F-4D97-AF65-F5344CB8AC3E}">
        <p14:creationId xmlns:p14="http://schemas.microsoft.com/office/powerpoint/2010/main" val="18172178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kern="1200" dirty="0">
                <a:solidFill>
                  <a:srgbClr val="FFFFFF"/>
                </a:solidFill>
                <a:latin typeface="+mj-lt"/>
                <a:ea typeface="+mj-ea"/>
                <a:cs typeface="+mj-cs"/>
              </a:rPr>
              <a:t>Interface Extractor</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10404769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F274172-5DC6-A247-A13C-1641F36C7D58}"/>
              </a:ext>
            </a:extLst>
          </p:cNvPr>
          <p:cNvSpPr txBox="1">
            <a:spLocks/>
          </p:cNvSpPr>
          <p:nvPr/>
        </p:nvSpPr>
        <p:spPr>
          <a:xfrm>
            <a:off x="222031" y="337590"/>
            <a:ext cx="2288627" cy="906627"/>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Dealing with Generalization</a:t>
            </a:r>
            <a:endParaRPr lang="en-EG" sz="1200" dirty="0"/>
          </a:p>
        </p:txBody>
      </p:sp>
      <p:sp>
        <p:nvSpPr>
          <p:cNvPr id="3" name="Title 1">
            <a:extLst>
              <a:ext uri="{FF2B5EF4-FFF2-40B4-BE49-F238E27FC236}">
                <a16:creationId xmlns:a16="http://schemas.microsoft.com/office/drawing/2014/main" id="{B001C8F0-E760-4045-BD8C-C8398C706E9A}"/>
              </a:ext>
            </a:extLst>
          </p:cNvPr>
          <p:cNvSpPr txBox="1">
            <a:spLocks/>
          </p:cNvSpPr>
          <p:nvPr/>
        </p:nvSpPr>
        <p:spPr>
          <a:xfrm>
            <a:off x="2718238" y="337589"/>
            <a:ext cx="2288627" cy="906627"/>
          </a:xfrm>
          <a:prstGeom prst="rect">
            <a:avLst/>
          </a:prstGeom>
          <a:solidFill>
            <a:schemeClr val="accent2">
              <a:lumMod val="20000"/>
              <a:lumOff val="80000"/>
            </a:schemeClr>
          </a:solidFill>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Extract Interface</a:t>
            </a:r>
          </a:p>
        </p:txBody>
      </p:sp>
      <p:sp>
        <p:nvSpPr>
          <p:cNvPr id="10" name="TextBox 9">
            <a:extLst>
              <a:ext uri="{FF2B5EF4-FFF2-40B4-BE49-F238E27FC236}">
                <a16:creationId xmlns:a16="http://schemas.microsoft.com/office/drawing/2014/main" id="{19B25A2D-A48D-4A41-A2B5-A2BE45416A0D}"/>
              </a:ext>
            </a:extLst>
          </p:cNvPr>
          <p:cNvSpPr txBox="1"/>
          <p:nvPr/>
        </p:nvSpPr>
        <p:spPr>
          <a:xfrm>
            <a:off x="222031" y="1347300"/>
            <a:ext cx="4540469" cy="2585323"/>
          </a:xfrm>
          <a:prstGeom prst="rect">
            <a:avLst/>
          </a:prstGeom>
          <a:noFill/>
        </p:spPr>
        <p:txBody>
          <a:bodyPr wrap="square">
            <a:spAutoFit/>
          </a:bodyPr>
          <a:lstStyle/>
          <a:p>
            <a:pPr algn="l"/>
            <a:r>
              <a:rPr lang="en-US" b="1" i="0" dirty="0">
                <a:solidFill>
                  <a:srgbClr val="444444"/>
                </a:solidFill>
                <a:effectLst/>
                <a:latin typeface="PT Sans" panose="020B0503020203020204" pitchFamily="34" charset="77"/>
              </a:rPr>
              <a:t>Problem</a:t>
            </a:r>
          </a:p>
          <a:p>
            <a:pPr algn="l"/>
            <a:r>
              <a:rPr lang="en-US" b="0" i="0" dirty="0">
                <a:solidFill>
                  <a:srgbClr val="444444"/>
                </a:solidFill>
                <a:effectLst/>
                <a:latin typeface="PT Sans" panose="020B0503020203020204" pitchFamily="34" charset="77"/>
              </a:rPr>
              <a:t>Multiple clients are using the same part of a class interface. Another case: part of the interface in two classes is the same.</a:t>
            </a:r>
          </a:p>
          <a:p>
            <a:pPr algn="l"/>
            <a:r>
              <a:rPr lang="en-US" b="1" i="0" dirty="0">
                <a:solidFill>
                  <a:srgbClr val="444444"/>
                </a:solidFill>
                <a:effectLst/>
                <a:latin typeface="PT Sans" panose="020B0503020203020204" pitchFamily="34" charset="77"/>
              </a:rPr>
              <a:t>Solution</a:t>
            </a:r>
          </a:p>
          <a:p>
            <a:pPr algn="l"/>
            <a:r>
              <a:rPr lang="en-US" b="0" i="0" dirty="0">
                <a:solidFill>
                  <a:srgbClr val="444444"/>
                </a:solidFill>
                <a:effectLst/>
                <a:latin typeface="PT Sans" panose="020B0503020203020204" pitchFamily="34" charset="77"/>
              </a:rPr>
              <a:t>Move this identical portion to its own interface.</a:t>
            </a:r>
          </a:p>
          <a:p>
            <a:pPr algn="l"/>
            <a:br>
              <a:rPr lang="en-US" b="0" i="0" dirty="0">
                <a:solidFill>
                  <a:srgbClr val="444444"/>
                </a:solidFill>
                <a:effectLst/>
                <a:latin typeface="PT Sans" panose="020B0503020203020204" pitchFamily="34" charset="77"/>
              </a:rPr>
            </a:br>
            <a:endParaRPr lang="en-US" b="0" i="0" dirty="0">
              <a:solidFill>
                <a:srgbClr val="444444"/>
              </a:solidFill>
              <a:effectLst/>
              <a:latin typeface="PT Sans" panose="020B0503020203020204" pitchFamily="34" charset="77"/>
            </a:endParaRPr>
          </a:p>
        </p:txBody>
      </p:sp>
      <p:pic>
        <p:nvPicPr>
          <p:cNvPr id="5" name="Picture 4">
            <a:extLst>
              <a:ext uri="{FF2B5EF4-FFF2-40B4-BE49-F238E27FC236}">
                <a16:creationId xmlns:a16="http://schemas.microsoft.com/office/drawing/2014/main" id="{9C5D8466-B6A3-5A44-B883-B04BB9F9E797}"/>
              </a:ext>
            </a:extLst>
          </p:cNvPr>
          <p:cNvPicPr>
            <a:picLocks noChangeAspect="1"/>
          </p:cNvPicPr>
          <p:nvPr/>
        </p:nvPicPr>
        <p:blipFill>
          <a:blip r:embed="rId2"/>
          <a:stretch>
            <a:fillRect/>
          </a:stretch>
        </p:blipFill>
        <p:spPr>
          <a:xfrm>
            <a:off x="222031" y="3599618"/>
            <a:ext cx="3871748" cy="2920792"/>
          </a:xfrm>
          <a:prstGeom prst="rect">
            <a:avLst/>
          </a:prstGeom>
        </p:spPr>
      </p:pic>
      <p:sp>
        <p:nvSpPr>
          <p:cNvPr id="13" name="TextBox 12">
            <a:extLst>
              <a:ext uri="{FF2B5EF4-FFF2-40B4-BE49-F238E27FC236}">
                <a16:creationId xmlns:a16="http://schemas.microsoft.com/office/drawing/2014/main" id="{CC9749F7-BC3E-A24D-BC41-F2F013915E48}"/>
              </a:ext>
            </a:extLst>
          </p:cNvPr>
          <p:cNvSpPr txBox="1"/>
          <p:nvPr/>
        </p:nvSpPr>
        <p:spPr>
          <a:xfrm>
            <a:off x="5391807" y="1125509"/>
            <a:ext cx="6138040" cy="3970318"/>
          </a:xfrm>
          <a:prstGeom prst="rect">
            <a:avLst/>
          </a:prstGeom>
          <a:noFill/>
        </p:spPr>
        <p:txBody>
          <a:bodyPr wrap="square">
            <a:spAutoFit/>
          </a:bodyPr>
          <a:lstStyle/>
          <a:p>
            <a:pPr algn="l"/>
            <a:r>
              <a:rPr lang="en-US" sz="1200" b="1" i="0" dirty="0">
                <a:solidFill>
                  <a:srgbClr val="444444"/>
                </a:solidFill>
                <a:effectLst/>
                <a:latin typeface="PT Sans" panose="020B0503020203020204" pitchFamily="34" charset="77"/>
              </a:rPr>
              <a:t>Why Refactor</a:t>
            </a:r>
          </a:p>
          <a:p>
            <a:pPr algn="l">
              <a:buFont typeface="+mj-lt"/>
              <a:buAutoNum type="arabicPeriod"/>
            </a:pPr>
            <a:r>
              <a:rPr lang="en-US" sz="1200" b="0" i="0" dirty="0">
                <a:solidFill>
                  <a:srgbClr val="444444"/>
                </a:solidFill>
                <a:effectLst/>
                <a:latin typeface="PT Sans" panose="020B0503020203020204" pitchFamily="34" charset="77"/>
              </a:rPr>
              <a:t>Interfaces are very apropos when classes play special roles in different situations. Use </a:t>
            </a:r>
            <a:r>
              <a:rPr lang="en-US" sz="1200" b="1" i="0" u="none" strike="noStrike" dirty="0">
                <a:solidFill>
                  <a:srgbClr val="444444"/>
                </a:solidFill>
                <a:effectLst/>
                <a:latin typeface="PT Sans" panose="020B0503020203020204" pitchFamily="34" charset="77"/>
                <a:hlinkClick r:id="rId3"/>
              </a:rPr>
              <a:t>Extract Interface</a:t>
            </a:r>
            <a:r>
              <a:rPr lang="en-US" sz="1200" b="0" i="0" dirty="0">
                <a:solidFill>
                  <a:srgbClr val="444444"/>
                </a:solidFill>
                <a:effectLst/>
                <a:latin typeface="PT Sans" panose="020B0503020203020204" pitchFamily="34" charset="77"/>
              </a:rPr>
              <a:t> to explicitly indicate which role.</a:t>
            </a:r>
          </a:p>
          <a:p>
            <a:pPr algn="l">
              <a:buFont typeface="+mj-lt"/>
              <a:buAutoNum type="arabicPeriod"/>
            </a:pPr>
            <a:r>
              <a:rPr lang="en-US" sz="1200" b="0" i="0" dirty="0">
                <a:solidFill>
                  <a:srgbClr val="444444"/>
                </a:solidFill>
                <a:effectLst/>
                <a:latin typeface="PT Sans" panose="020B0503020203020204" pitchFamily="34" charset="77"/>
              </a:rPr>
              <a:t>Another convenient case arises when you need to describe the operations that a class performs on its server. If it’s planned to eventually allow use of servers of multiple types, all servers must implement the interface.</a:t>
            </a:r>
          </a:p>
          <a:p>
            <a:pPr algn="l"/>
            <a:r>
              <a:rPr lang="en-US" sz="1200" b="1" i="0" dirty="0">
                <a:solidFill>
                  <a:srgbClr val="444444"/>
                </a:solidFill>
                <a:effectLst/>
                <a:latin typeface="PT Sans" panose="020B0503020203020204" pitchFamily="34" charset="77"/>
              </a:rPr>
              <a:t>Good to Know</a:t>
            </a:r>
          </a:p>
          <a:p>
            <a:pPr algn="l"/>
            <a:r>
              <a:rPr lang="en-US" sz="1200" b="0" i="0" dirty="0">
                <a:solidFill>
                  <a:srgbClr val="444444"/>
                </a:solidFill>
                <a:effectLst/>
                <a:latin typeface="PT Sans" panose="020B0503020203020204" pitchFamily="34" charset="77"/>
              </a:rPr>
              <a:t>There’s a certain resemblance between </a:t>
            </a:r>
            <a:r>
              <a:rPr lang="en-US" sz="1200" b="1" i="0" u="none" strike="noStrike" dirty="0">
                <a:solidFill>
                  <a:srgbClr val="444444"/>
                </a:solidFill>
                <a:effectLst/>
                <a:latin typeface="PT Sans" panose="020B0503020203020204" pitchFamily="34" charset="77"/>
                <a:hlinkClick r:id="rId4"/>
              </a:rPr>
              <a:t>Extract Superclass</a:t>
            </a:r>
            <a:r>
              <a:rPr lang="en-US" sz="1200" b="0" i="0" dirty="0">
                <a:solidFill>
                  <a:srgbClr val="444444"/>
                </a:solidFill>
                <a:effectLst/>
                <a:latin typeface="PT Sans" panose="020B0503020203020204" pitchFamily="34" charset="77"/>
              </a:rPr>
              <a:t> and </a:t>
            </a:r>
            <a:r>
              <a:rPr lang="en-US" sz="1200" b="1" i="0" u="none" strike="noStrike" dirty="0">
                <a:solidFill>
                  <a:srgbClr val="444444"/>
                </a:solidFill>
                <a:effectLst/>
                <a:latin typeface="PT Sans" panose="020B0503020203020204" pitchFamily="34" charset="77"/>
                <a:hlinkClick r:id="rId3"/>
              </a:rPr>
              <a:t>Extract Interface</a:t>
            </a:r>
            <a:r>
              <a:rPr lang="en-US" sz="1200" b="0" i="0" dirty="0">
                <a:solidFill>
                  <a:srgbClr val="444444"/>
                </a:solidFill>
                <a:effectLst/>
                <a:latin typeface="PT Sans" panose="020B0503020203020204" pitchFamily="34" charset="77"/>
              </a:rPr>
              <a:t>.</a:t>
            </a:r>
          </a:p>
          <a:p>
            <a:pPr algn="l"/>
            <a:r>
              <a:rPr lang="en-US" sz="1200" b="0" i="0" dirty="0">
                <a:solidFill>
                  <a:srgbClr val="444444"/>
                </a:solidFill>
                <a:effectLst/>
                <a:latin typeface="PT Sans" panose="020B0503020203020204" pitchFamily="34" charset="77"/>
              </a:rPr>
              <a:t>Extracting an interface allows isolating only common interfaces, not common code. In other words, if classes contain </a:t>
            </a:r>
            <a:r>
              <a:rPr lang="en-US" sz="1200" b="1" i="0" u="none" strike="noStrike" dirty="0">
                <a:solidFill>
                  <a:srgbClr val="444444"/>
                </a:solidFill>
                <a:effectLst/>
                <a:latin typeface="PT Sans" panose="020B0503020203020204" pitchFamily="34" charset="77"/>
                <a:hlinkClick r:id="rId5"/>
              </a:rPr>
              <a:t>Duplicate Code</a:t>
            </a:r>
            <a:r>
              <a:rPr lang="en-US" sz="1200" b="0" i="0" dirty="0">
                <a:solidFill>
                  <a:srgbClr val="444444"/>
                </a:solidFill>
                <a:effectLst/>
                <a:latin typeface="PT Sans" panose="020B0503020203020204" pitchFamily="34" charset="77"/>
              </a:rPr>
              <a:t>, extracting the interface won’t help you to deduplicate.</a:t>
            </a:r>
          </a:p>
          <a:p>
            <a:pPr algn="l"/>
            <a:r>
              <a:rPr lang="en-US" sz="1200" b="0" i="0" dirty="0">
                <a:solidFill>
                  <a:srgbClr val="444444"/>
                </a:solidFill>
                <a:effectLst/>
                <a:latin typeface="PT Sans" panose="020B0503020203020204" pitchFamily="34" charset="77"/>
              </a:rPr>
              <a:t>All the same, this problem can be mitigated by applying </a:t>
            </a:r>
            <a:r>
              <a:rPr lang="en-US" sz="1200" b="1" i="0" u="none" strike="noStrike" dirty="0">
                <a:solidFill>
                  <a:srgbClr val="444444"/>
                </a:solidFill>
                <a:effectLst/>
                <a:latin typeface="PT Sans" panose="020B0503020203020204" pitchFamily="34" charset="77"/>
                <a:hlinkClick r:id="rId6"/>
              </a:rPr>
              <a:t>Extract Class</a:t>
            </a:r>
            <a:r>
              <a:rPr lang="en-US" sz="1200" b="0" i="0" dirty="0">
                <a:solidFill>
                  <a:srgbClr val="444444"/>
                </a:solidFill>
                <a:effectLst/>
                <a:latin typeface="PT Sans" panose="020B0503020203020204" pitchFamily="34" charset="77"/>
              </a:rPr>
              <a:t> to move the behavior that contains the duplication to a separate component and delegating all the work to it. If the common behavior is large in size, you can always use </a:t>
            </a:r>
            <a:r>
              <a:rPr lang="en-US" sz="1200" b="1" i="0" u="none" strike="noStrike" dirty="0">
                <a:solidFill>
                  <a:srgbClr val="444444"/>
                </a:solidFill>
                <a:effectLst/>
                <a:latin typeface="PT Sans" panose="020B0503020203020204" pitchFamily="34" charset="77"/>
                <a:hlinkClick r:id="rId4"/>
              </a:rPr>
              <a:t>Extract Superclass</a:t>
            </a:r>
            <a:r>
              <a:rPr lang="en-US" sz="1200" b="0" i="0" dirty="0">
                <a:solidFill>
                  <a:srgbClr val="444444"/>
                </a:solidFill>
                <a:effectLst/>
                <a:latin typeface="PT Sans" panose="020B0503020203020204" pitchFamily="34" charset="77"/>
              </a:rPr>
              <a:t>. This is even easier, of course, but remember that if you take this path you will get only one parent class.</a:t>
            </a:r>
          </a:p>
          <a:p>
            <a:pPr algn="l"/>
            <a:r>
              <a:rPr lang="en-US" sz="1200" b="1" i="0" dirty="0">
                <a:solidFill>
                  <a:srgbClr val="444444"/>
                </a:solidFill>
                <a:effectLst/>
                <a:latin typeface="PT Sans" panose="020B0503020203020204" pitchFamily="34" charset="77"/>
              </a:rPr>
              <a:t>How to Refactor</a:t>
            </a:r>
          </a:p>
          <a:p>
            <a:pPr algn="l">
              <a:buFont typeface="+mj-lt"/>
              <a:buAutoNum type="arabicPeriod"/>
            </a:pPr>
            <a:r>
              <a:rPr lang="en-US" sz="1200" b="0" i="0" dirty="0">
                <a:solidFill>
                  <a:srgbClr val="444444"/>
                </a:solidFill>
                <a:effectLst/>
                <a:latin typeface="PT Sans" panose="020B0503020203020204" pitchFamily="34" charset="77"/>
              </a:rPr>
              <a:t>Create an empty interface.</a:t>
            </a:r>
          </a:p>
          <a:p>
            <a:pPr algn="l">
              <a:buFont typeface="+mj-lt"/>
              <a:buAutoNum type="arabicPeriod"/>
            </a:pPr>
            <a:r>
              <a:rPr lang="en-US" sz="1200" b="0" i="0" dirty="0">
                <a:solidFill>
                  <a:srgbClr val="444444"/>
                </a:solidFill>
                <a:effectLst/>
                <a:latin typeface="PT Sans" panose="020B0503020203020204" pitchFamily="34" charset="77"/>
              </a:rPr>
              <a:t>Declare common operations in the interface.</a:t>
            </a:r>
          </a:p>
          <a:p>
            <a:pPr algn="l">
              <a:buFont typeface="+mj-lt"/>
              <a:buAutoNum type="arabicPeriod"/>
            </a:pPr>
            <a:r>
              <a:rPr lang="en-US" sz="1200" b="0" i="0" dirty="0">
                <a:solidFill>
                  <a:srgbClr val="444444"/>
                </a:solidFill>
                <a:effectLst/>
                <a:latin typeface="PT Sans" panose="020B0503020203020204" pitchFamily="34" charset="77"/>
              </a:rPr>
              <a:t>Declare the necessary classes as implementing the interface.</a:t>
            </a:r>
          </a:p>
          <a:p>
            <a:pPr algn="l">
              <a:buFont typeface="+mj-lt"/>
              <a:buAutoNum type="arabicPeriod"/>
            </a:pPr>
            <a:r>
              <a:rPr lang="en-US" sz="1200" b="0" i="0" dirty="0">
                <a:solidFill>
                  <a:srgbClr val="444444"/>
                </a:solidFill>
                <a:effectLst/>
                <a:latin typeface="PT Sans" panose="020B0503020203020204" pitchFamily="34" charset="77"/>
              </a:rPr>
              <a:t>Change type declarations in the client code to use the new interface</a:t>
            </a:r>
          </a:p>
        </p:txBody>
      </p:sp>
    </p:spTree>
    <p:extLst>
      <p:ext uri="{BB962C8B-B14F-4D97-AF65-F5344CB8AC3E}">
        <p14:creationId xmlns:p14="http://schemas.microsoft.com/office/powerpoint/2010/main" val="15487333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kern="1200" dirty="0">
                <a:solidFill>
                  <a:srgbClr val="FFFFFF"/>
                </a:solidFill>
                <a:latin typeface="+mj-lt"/>
                <a:ea typeface="+mj-ea"/>
                <a:cs typeface="+mj-cs"/>
              </a:rPr>
              <a:t>Duplicate Observed Data</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15609650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7E56FD3-F347-3F48-8529-9F834F809ED4}"/>
              </a:ext>
            </a:extLst>
          </p:cNvPr>
          <p:cNvSpPr txBox="1">
            <a:spLocks/>
          </p:cNvSpPr>
          <p:nvPr/>
        </p:nvSpPr>
        <p:spPr>
          <a:xfrm>
            <a:off x="216775" y="416416"/>
            <a:ext cx="1374227" cy="906627"/>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Organizing Data</a:t>
            </a:r>
            <a:endParaRPr lang="en-EG" sz="1200" dirty="0"/>
          </a:p>
        </p:txBody>
      </p:sp>
      <p:sp>
        <p:nvSpPr>
          <p:cNvPr id="4" name="Title 1">
            <a:extLst>
              <a:ext uri="{FF2B5EF4-FFF2-40B4-BE49-F238E27FC236}">
                <a16:creationId xmlns:a16="http://schemas.microsoft.com/office/drawing/2014/main" id="{F765E001-A22C-8740-A4E9-F332EF9E9E9F}"/>
              </a:ext>
            </a:extLst>
          </p:cNvPr>
          <p:cNvSpPr txBox="1">
            <a:spLocks/>
          </p:cNvSpPr>
          <p:nvPr/>
        </p:nvSpPr>
        <p:spPr>
          <a:xfrm>
            <a:off x="2597369" y="416417"/>
            <a:ext cx="1774934" cy="906627"/>
          </a:xfrm>
          <a:prstGeom prst="rect">
            <a:avLst/>
          </a:prstGeom>
          <a:solidFill>
            <a:schemeClr val="accent2">
              <a:lumMod val="20000"/>
              <a:lumOff val="80000"/>
            </a:schemeClr>
          </a:solidFill>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Duplicate Observed Data</a:t>
            </a:r>
          </a:p>
        </p:txBody>
      </p:sp>
      <p:sp>
        <p:nvSpPr>
          <p:cNvPr id="2" name="TextBox 1">
            <a:extLst>
              <a:ext uri="{FF2B5EF4-FFF2-40B4-BE49-F238E27FC236}">
                <a16:creationId xmlns:a16="http://schemas.microsoft.com/office/drawing/2014/main" id="{C37CD4FF-F6F8-4045-BA3E-153F19579C2E}"/>
              </a:ext>
            </a:extLst>
          </p:cNvPr>
          <p:cNvSpPr txBox="1"/>
          <p:nvPr/>
        </p:nvSpPr>
        <p:spPr>
          <a:xfrm>
            <a:off x="0" y="1397675"/>
            <a:ext cx="4372303" cy="2585323"/>
          </a:xfrm>
          <a:prstGeom prst="rect">
            <a:avLst/>
          </a:prstGeom>
          <a:noFill/>
        </p:spPr>
        <p:txBody>
          <a:bodyPr wrap="square" rtlCol="0">
            <a:spAutoFit/>
          </a:bodyPr>
          <a:lstStyle/>
          <a:p>
            <a:r>
              <a:rPr lang="en-US" b="1" dirty="0"/>
              <a:t>Problem</a:t>
            </a:r>
          </a:p>
          <a:p>
            <a:r>
              <a:rPr lang="en-US" dirty="0"/>
              <a:t>Is domain data stored in classes responsible for the GUI?</a:t>
            </a:r>
          </a:p>
          <a:p>
            <a:r>
              <a:rPr lang="en-US" b="1" dirty="0"/>
              <a:t>Solution</a:t>
            </a:r>
          </a:p>
          <a:p>
            <a:r>
              <a:rPr lang="en-US" dirty="0"/>
              <a:t>Then it’s a good idea to separate the data into separate classes, ensuring connection and synchronization between the domain class and the GUI.</a:t>
            </a:r>
          </a:p>
          <a:p>
            <a:endParaRPr lang="en-EG" dirty="0"/>
          </a:p>
        </p:txBody>
      </p:sp>
      <p:pic>
        <p:nvPicPr>
          <p:cNvPr id="3" name="Picture 2">
            <a:extLst>
              <a:ext uri="{FF2B5EF4-FFF2-40B4-BE49-F238E27FC236}">
                <a16:creationId xmlns:a16="http://schemas.microsoft.com/office/drawing/2014/main" id="{7C16BAD5-828D-BE45-BC80-46464673BC7D}"/>
              </a:ext>
            </a:extLst>
          </p:cNvPr>
          <p:cNvPicPr>
            <a:picLocks noChangeAspect="1"/>
          </p:cNvPicPr>
          <p:nvPr/>
        </p:nvPicPr>
        <p:blipFill>
          <a:blip r:embed="rId2"/>
          <a:stretch>
            <a:fillRect/>
          </a:stretch>
        </p:blipFill>
        <p:spPr>
          <a:xfrm>
            <a:off x="1881352" y="3296696"/>
            <a:ext cx="3948605" cy="3313653"/>
          </a:xfrm>
          <a:prstGeom prst="rect">
            <a:avLst/>
          </a:prstGeom>
        </p:spPr>
      </p:pic>
      <p:sp>
        <p:nvSpPr>
          <p:cNvPr id="6" name="TextBox 5">
            <a:extLst>
              <a:ext uri="{FF2B5EF4-FFF2-40B4-BE49-F238E27FC236}">
                <a16:creationId xmlns:a16="http://schemas.microsoft.com/office/drawing/2014/main" id="{86258EA5-3862-0B4A-A637-1F0D90BD65A4}"/>
              </a:ext>
            </a:extLst>
          </p:cNvPr>
          <p:cNvSpPr txBox="1"/>
          <p:nvPr/>
        </p:nvSpPr>
        <p:spPr>
          <a:xfrm>
            <a:off x="5947150" y="0"/>
            <a:ext cx="5950559" cy="6524863"/>
          </a:xfrm>
          <a:prstGeom prst="rect">
            <a:avLst/>
          </a:prstGeom>
          <a:noFill/>
        </p:spPr>
        <p:txBody>
          <a:bodyPr wrap="square" rtlCol="0">
            <a:spAutoFit/>
          </a:bodyPr>
          <a:lstStyle/>
          <a:p>
            <a:r>
              <a:rPr lang="en-US" sz="1100" b="1" dirty="0"/>
              <a:t>Why Refactor</a:t>
            </a:r>
          </a:p>
          <a:p>
            <a:r>
              <a:rPr lang="en-US" sz="1100" dirty="0"/>
              <a:t>You want to have multiple interface views for the same data (for example, you have both a desktop app and a mobile app). If you fail to separate the GUI from the domain, you will have a very hard time avoiding code duplication and a large number of mistakes.</a:t>
            </a:r>
          </a:p>
          <a:p>
            <a:r>
              <a:rPr lang="en-US" sz="1100" b="1" dirty="0"/>
              <a:t>Benefits</a:t>
            </a:r>
          </a:p>
          <a:p>
            <a:r>
              <a:rPr lang="en-US" sz="1100" dirty="0"/>
              <a:t>You split responsibility between business logic classes and presentation classes (cf. the </a:t>
            </a:r>
            <a:r>
              <a:rPr lang="en-US" sz="1100" i="1" dirty="0"/>
              <a:t>Single Responsibility Principle</a:t>
            </a:r>
            <a:r>
              <a:rPr lang="en-US" sz="1100" dirty="0"/>
              <a:t>), which makes your program more readable and understandable.</a:t>
            </a:r>
          </a:p>
          <a:p>
            <a:r>
              <a:rPr lang="en-US" sz="1100" dirty="0"/>
              <a:t>If you need to add a new interface view, create new presentation classes; you don’t need to touch the code of the business logic (cf. the </a:t>
            </a:r>
            <a:r>
              <a:rPr lang="en-US" sz="1100" i="1" dirty="0"/>
              <a:t>Open/Closed Principle</a:t>
            </a:r>
            <a:r>
              <a:rPr lang="en-US" sz="1100" dirty="0"/>
              <a:t>).</a:t>
            </a:r>
          </a:p>
          <a:p>
            <a:r>
              <a:rPr lang="en-US" sz="1100" dirty="0"/>
              <a:t>Now different people can work on the business logic and the user interfaces.</a:t>
            </a:r>
          </a:p>
          <a:p>
            <a:r>
              <a:rPr lang="en-US" sz="1100" b="1" dirty="0"/>
              <a:t>When Not to Use</a:t>
            </a:r>
          </a:p>
          <a:p>
            <a:r>
              <a:rPr lang="en-US" sz="1100" dirty="0"/>
              <a:t>This refactoring technique, which in its classic form is performed using the </a:t>
            </a:r>
            <a:r>
              <a:rPr lang="en-US" sz="1100" b="1" dirty="0">
                <a:hlinkClick r:id="rId3"/>
              </a:rPr>
              <a:t>Observer</a:t>
            </a:r>
            <a:r>
              <a:rPr lang="en-US" sz="1100" dirty="0"/>
              <a:t> template, isn’t applicable for web apps, where all classes are recreated between queries to the web server.</a:t>
            </a:r>
          </a:p>
          <a:p>
            <a:r>
              <a:rPr lang="en-US" sz="1100" dirty="0"/>
              <a:t>All the same, the general principle of extracting business logic into separate classes can be justified for web apps as well. But this will be implemented using different refactoring techniques depending on how your system is designed.</a:t>
            </a:r>
          </a:p>
          <a:p>
            <a:r>
              <a:rPr lang="en-US" sz="1100" b="1" dirty="0"/>
              <a:t>How to Refactor</a:t>
            </a:r>
          </a:p>
          <a:p>
            <a:r>
              <a:rPr lang="en-US" sz="1100" dirty="0"/>
              <a:t>Hide direct access to domain data in the </a:t>
            </a:r>
            <a:r>
              <a:rPr lang="en-US" sz="1100" i="1" dirty="0"/>
              <a:t>GUI class</a:t>
            </a:r>
            <a:r>
              <a:rPr lang="en-US" sz="1100" dirty="0"/>
              <a:t>. For this, it’s best to use </a:t>
            </a:r>
            <a:r>
              <a:rPr lang="en-US" sz="1100" b="1" dirty="0">
                <a:hlinkClick r:id="rId4"/>
              </a:rPr>
              <a:t>Self Encapsulate Field</a:t>
            </a:r>
            <a:r>
              <a:rPr lang="en-US" sz="1100" dirty="0"/>
              <a:t>. So you create the getters and setters for this data.</a:t>
            </a:r>
          </a:p>
          <a:p>
            <a:r>
              <a:rPr lang="en-US" sz="1100" dirty="0"/>
              <a:t>In handlers for </a:t>
            </a:r>
            <a:r>
              <a:rPr lang="en-US" sz="1100" i="1" dirty="0"/>
              <a:t>GUI class</a:t>
            </a:r>
            <a:r>
              <a:rPr lang="en-US" sz="1100" dirty="0"/>
              <a:t> events, use setters to set new field values. This will let you pass these values to the associated </a:t>
            </a:r>
            <a:r>
              <a:rPr lang="en-US" sz="1100" i="1" dirty="0"/>
              <a:t>domain object</a:t>
            </a:r>
            <a:r>
              <a:rPr lang="en-US" sz="1100" dirty="0"/>
              <a:t>.</a:t>
            </a:r>
          </a:p>
          <a:p>
            <a:r>
              <a:rPr lang="en-US" sz="1100" dirty="0"/>
              <a:t>Create a domain class and copy necessary fields from the </a:t>
            </a:r>
            <a:r>
              <a:rPr lang="en-US" sz="1100" i="1" dirty="0"/>
              <a:t>GUI class</a:t>
            </a:r>
            <a:r>
              <a:rPr lang="en-US" sz="1100" dirty="0"/>
              <a:t> to it. Create getters and seters for all these fields.</a:t>
            </a:r>
          </a:p>
          <a:p>
            <a:r>
              <a:rPr lang="en-US" sz="1100" dirty="0"/>
              <a:t>Create an Observer pattern for these two classes:</a:t>
            </a:r>
          </a:p>
          <a:p>
            <a:pPr lvl="1"/>
            <a:r>
              <a:rPr lang="en-US" sz="1100" dirty="0"/>
              <a:t>In the </a:t>
            </a:r>
            <a:r>
              <a:rPr lang="en-US" sz="1100" i="1" dirty="0"/>
              <a:t>domain class</a:t>
            </a:r>
            <a:r>
              <a:rPr lang="en-US" sz="1100" dirty="0"/>
              <a:t>, create an array for storing observer objects (</a:t>
            </a:r>
            <a:r>
              <a:rPr lang="en-US" sz="1100" i="1" dirty="0"/>
              <a:t>GUI objects</a:t>
            </a:r>
            <a:r>
              <a:rPr lang="en-US" sz="1100" dirty="0"/>
              <a:t>), as well as methods for registering, deleting and notifying them.</a:t>
            </a:r>
          </a:p>
          <a:p>
            <a:pPr lvl="1"/>
            <a:r>
              <a:rPr lang="en-US" sz="1100" dirty="0"/>
              <a:t>In the </a:t>
            </a:r>
            <a:r>
              <a:rPr lang="en-US" sz="1100" i="1" dirty="0"/>
              <a:t>GUI class</a:t>
            </a:r>
            <a:r>
              <a:rPr lang="en-US" sz="1100" dirty="0"/>
              <a:t>, create a field for storing references to the </a:t>
            </a:r>
            <a:r>
              <a:rPr lang="en-US" sz="1100" i="1" dirty="0"/>
              <a:t>domain class</a:t>
            </a:r>
            <a:r>
              <a:rPr lang="en-US" sz="1100" dirty="0"/>
              <a:t> as well as the update() method, which will be reacting to changes in the object and update the values of fields in the </a:t>
            </a:r>
            <a:r>
              <a:rPr lang="en-US" sz="1100" i="1" dirty="0"/>
              <a:t>GUI class</a:t>
            </a:r>
            <a:r>
              <a:rPr lang="en-US" sz="1100" dirty="0"/>
              <a:t>. Note that value updates should be established directly in the method, in order to avoid recursion.</a:t>
            </a:r>
          </a:p>
          <a:p>
            <a:pPr lvl="1"/>
            <a:r>
              <a:rPr lang="en-US" sz="1100" dirty="0"/>
              <a:t>In the </a:t>
            </a:r>
            <a:r>
              <a:rPr lang="en-US" sz="1100" i="1" dirty="0"/>
              <a:t>GUI class</a:t>
            </a:r>
            <a:r>
              <a:rPr lang="en-US" sz="1100" dirty="0"/>
              <a:t> constructor, create an instance of </a:t>
            </a:r>
            <a:r>
              <a:rPr lang="en-US" sz="1100" i="1" dirty="0"/>
              <a:t>domain class</a:t>
            </a:r>
            <a:r>
              <a:rPr lang="en-US" sz="1100" dirty="0"/>
              <a:t> and save it in the field you have created. Register the </a:t>
            </a:r>
            <a:r>
              <a:rPr lang="en-US" sz="1100" i="1" dirty="0"/>
              <a:t>GUI object</a:t>
            </a:r>
            <a:r>
              <a:rPr lang="en-US" sz="1100" dirty="0"/>
              <a:t> as an observer in the </a:t>
            </a:r>
            <a:r>
              <a:rPr lang="en-US" sz="1100" i="1" dirty="0"/>
              <a:t>domain object</a:t>
            </a:r>
            <a:r>
              <a:rPr lang="en-US" sz="1100" dirty="0"/>
              <a:t>.</a:t>
            </a:r>
          </a:p>
          <a:p>
            <a:pPr lvl="1"/>
            <a:r>
              <a:rPr lang="en-US" sz="1100" dirty="0"/>
              <a:t>In the setters for </a:t>
            </a:r>
            <a:r>
              <a:rPr lang="en-US" sz="1100" i="1" dirty="0"/>
              <a:t>domain class</a:t>
            </a:r>
            <a:r>
              <a:rPr lang="en-US" sz="1100" dirty="0"/>
              <a:t> fields, call the method for notifying the observer (in other words, method for updating in the </a:t>
            </a:r>
            <a:r>
              <a:rPr lang="en-US" sz="1100" i="1" dirty="0"/>
              <a:t>GUI class</a:t>
            </a:r>
            <a:r>
              <a:rPr lang="en-US" sz="1100" dirty="0"/>
              <a:t>), in order to pass the new values to the GUI.</a:t>
            </a:r>
          </a:p>
          <a:p>
            <a:pPr lvl="1"/>
            <a:r>
              <a:rPr lang="en-US" sz="1100" dirty="0"/>
              <a:t>Change the setters of the </a:t>
            </a:r>
            <a:r>
              <a:rPr lang="en-US" sz="1100" i="1" dirty="0"/>
              <a:t>GUI class</a:t>
            </a:r>
            <a:r>
              <a:rPr lang="en-US" sz="1100" dirty="0"/>
              <a:t> fields so that they set new values in the domain object directly. Watch out to make sure that values aren’t set through a </a:t>
            </a:r>
            <a:r>
              <a:rPr lang="en-US" sz="1100" i="1" dirty="0"/>
              <a:t>domain class</a:t>
            </a:r>
            <a:r>
              <a:rPr lang="en-US" sz="1100" dirty="0"/>
              <a:t> setter—otherwise infinite recursion will result</a:t>
            </a:r>
          </a:p>
          <a:p>
            <a:endParaRPr lang="en-EG" sz="1100" dirty="0"/>
          </a:p>
        </p:txBody>
      </p:sp>
    </p:spTree>
    <p:extLst>
      <p:ext uri="{BB962C8B-B14F-4D97-AF65-F5344CB8AC3E}">
        <p14:creationId xmlns:p14="http://schemas.microsoft.com/office/powerpoint/2010/main" val="27829763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dirty="0">
                <a:solidFill>
                  <a:srgbClr val="FFFFFF"/>
                </a:solidFill>
              </a:rPr>
              <a:t>Self Encapsulate Field</a:t>
            </a:r>
          </a:p>
        </p:txBody>
      </p:sp>
    </p:spTree>
    <p:extLst>
      <p:ext uri="{BB962C8B-B14F-4D97-AF65-F5344CB8AC3E}">
        <p14:creationId xmlns:p14="http://schemas.microsoft.com/office/powerpoint/2010/main" val="40068951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7E56FD3-F347-3F48-8529-9F834F809ED4}"/>
              </a:ext>
            </a:extLst>
          </p:cNvPr>
          <p:cNvSpPr txBox="1">
            <a:spLocks/>
          </p:cNvSpPr>
          <p:nvPr/>
        </p:nvSpPr>
        <p:spPr>
          <a:xfrm>
            <a:off x="216775" y="416416"/>
            <a:ext cx="1374227" cy="906627"/>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Organizing Data</a:t>
            </a:r>
            <a:endParaRPr lang="en-EG" sz="1200" dirty="0"/>
          </a:p>
        </p:txBody>
      </p:sp>
      <p:sp>
        <p:nvSpPr>
          <p:cNvPr id="4" name="Title 1">
            <a:extLst>
              <a:ext uri="{FF2B5EF4-FFF2-40B4-BE49-F238E27FC236}">
                <a16:creationId xmlns:a16="http://schemas.microsoft.com/office/drawing/2014/main" id="{F765E001-A22C-8740-A4E9-F332EF9E9E9F}"/>
              </a:ext>
            </a:extLst>
          </p:cNvPr>
          <p:cNvSpPr txBox="1">
            <a:spLocks/>
          </p:cNvSpPr>
          <p:nvPr/>
        </p:nvSpPr>
        <p:spPr>
          <a:xfrm>
            <a:off x="2597369" y="416417"/>
            <a:ext cx="1774934" cy="906627"/>
          </a:xfrm>
          <a:prstGeom prst="rect">
            <a:avLst/>
          </a:prstGeom>
          <a:solidFill>
            <a:schemeClr val="accent2">
              <a:lumMod val="20000"/>
              <a:lumOff val="80000"/>
            </a:schemeClr>
          </a:solidFill>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Self Encapsulate Field</a:t>
            </a:r>
          </a:p>
          <a:p>
            <a:endParaRPr lang="en-EG" sz="1200" dirty="0"/>
          </a:p>
        </p:txBody>
      </p:sp>
      <p:sp>
        <p:nvSpPr>
          <p:cNvPr id="6" name="TextBox 5">
            <a:extLst>
              <a:ext uri="{FF2B5EF4-FFF2-40B4-BE49-F238E27FC236}">
                <a16:creationId xmlns:a16="http://schemas.microsoft.com/office/drawing/2014/main" id="{5C4748B6-37E9-754C-9493-6820399F9DD6}"/>
              </a:ext>
            </a:extLst>
          </p:cNvPr>
          <p:cNvSpPr txBox="1"/>
          <p:nvPr/>
        </p:nvSpPr>
        <p:spPr>
          <a:xfrm>
            <a:off x="4372303" y="49023"/>
            <a:ext cx="6138040" cy="923330"/>
          </a:xfrm>
          <a:prstGeom prst="rect">
            <a:avLst/>
          </a:prstGeom>
          <a:noFill/>
        </p:spPr>
        <p:txBody>
          <a:bodyPr wrap="square">
            <a:spAutoFit/>
          </a:bodyPr>
          <a:lstStyle/>
          <a:p>
            <a:r>
              <a:rPr lang="en-US" b="0" i="0" dirty="0">
                <a:solidFill>
                  <a:srgbClr val="444444"/>
                </a:solidFill>
                <a:effectLst/>
                <a:latin typeface="PT Sans" panose="020B0503020203020204" pitchFamily="34" charset="77"/>
              </a:rPr>
              <a:t>Self-encapsulation is distinct from ordinary </a:t>
            </a:r>
            <a:r>
              <a:rPr lang="en-US" b="1" i="0" u="none" strike="noStrike" dirty="0">
                <a:solidFill>
                  <a:srgbClr val="444444"/>
                </a:solidFill>
                <a:effectLst/>
                <a:latin typeface="PT Sans" panose="020B0503020203020204" pitchFamily="34" charset="77"/>
                <a:hlinkClick r:id="rId2"/>
              </a:rPr>
              <a:t>Encapsulate Field</a:t>
            </a:r>
            <a:r>
              <a:rPr lang="en-US" b="0" i="0" dirty="0">
                <a:solidFill>
                  <a:srgbClr val="444444"/>
                </a:solidFill>
                <a:effectLst/>
                <a:latin typeface="PT Sans" panose="020B0503020203020204" pitchFamily="34" charset="77"/>
              </a:rPr>
              <a:t>: the refactoring technique given here is performed on a private field.</a:t>
            </a:r>
            <a:endParaRPr lang="en-EG" dirty="0"/>
          </a:p>
        </p:txBody>
      </p:sp>
      <p:sp>
        <p:nvSpPr>
          <p:cNvPr id="8" name="TextBox 7">
            <a:extLst>
              <a:ext uri="{FF2B5EF4-FFF2-40B4-BE49-F238E27FC236}">
                <a16:creationId xmlns:a16="http://schemas.microsoft.com/office/drawing/2014/main" id="{893CE4A2-FA23-E245-A0D4-2A493B9FC681}"/>
              </a:ext>
            </a:extLst>
          </p:cNvPr>
          <p:cNvSpPr txBox="1"/>
          <p:nvPr/>
        </p:nvSpPr>
        <p:spPr>
          <a:xfrm>
            <a:off x="94594" y="1614974"/>
            <a:ext cx="4361792" cy="4801314"/>
          </a:xfrm>
          <a:prstGeom prst="rect">
            <a:avLst/>
          </a:prstGeom>
          <a:noFill/>
        </p:spPr>
        <p:txBody>
          <a:bodyPr wrap="square">
            <a:spAutoFit/>
          </a:bodyPr>
          <a:lstStyle/>
          <a:p>
            <a:pPr algn="l"/>
            <a:r>
              <a:rPr lang="en-US" b="1" i="0" dirty="0">
                <a:solidFill>
                  <a:srgbClr val="444444"/>
                </a:solidFill>
                <a:effectLst/>
                <a:latin typeface="PT Sans" panose="020B0503020203020204" pitchFamily="34" charset="77"/>
              </a:rPr>
              <a:t>Problem</a:t>
            </a:r>
          </a:p>
          <a:p>
            <a:pPr algn="l"/>
            <a:r>
              <a:rPr lang="en-US" b="0" i="0" dirty="0">
                <a:solidFill>
                  <a:srgbClr val="444444"/>
                </a:solidFill>
                <a:effectLst/>
                <a:latin typeface="PT Sans" panose="020B0503020203020204" pitchFamily="34" charset="77"/>
              </a:rPr>
              <a:t>You use direct access to private fields inside a class.</a:t>
            </a:r>
          </a:p>
          <a:p>
            <a:pPr algn="l"/>
            <a:r>
              <a:rPr lang="en-US" b="1" i="0" dirty="0">
                <a:solidFill>
                  <a:srgbClr val="444444"/>
                </a:solidFill>
                <a:effectLst/>
                <a:latin typeface="PT Sans" panose="020B0503020203020204" pitchFamily="34" charset="77"/>
              </a:rPr>
              <a:t>Solution</a:t>
            </a:r>
          </a:p>
          <a:p>
            <a:pPr algn="l"/>
            <a:r>
              <a:rPr lang="en-US" b="0" i="0" dirty="0">
                <a:solidFill>
                  <a:srgbClr val="444444"/>
                </a:solidFill>
                <a:effectLst/>
                <a:latin typeface="PT Sans" panose="020B0503020203020204" pitchFamily="34" charset="77"/>
              </a:rPr>
              <a:t>Create a getter and setter for the field, and use only them for accessing the field.</a:t>
            </a:r>
          </a:p>
          <a:p>
            <a:pPr algn="ctr"/>
            <a:r>
              <a:rPr lang="en-US" b="1" i="0" u="none" strike="noStrike" dirty="0" err="1">
                <a:solidFill>
                  <a:srgbClr val="444444"/>
                </a:solidFill>
                <a:effectLst/>
                <a:latin typeface="PT Sans" panose="020B0503020203020204" pitchFamily="34" charset="77"/>
                <a:hlinkClick r:id="rId3"/>
              </a:rPr>
              <a:t>Java</a:t>
            </a:r>
            <a:r>
              <a:rPr lang="en-US" b="0" i="0" u="none" strike="noStrike" dirty="0" err="1">
                <a:solidFill>
                  <a:srgbClr val="444444"/>
                </a:solidFill>
                <a:effectLst/>
                <a:latin typeface="PT Sans" panose="020B0503020203020204" pitchFamily="34" charset="77"/>
                <a:hlinkClick r:id="rId4"/>
              </a:rPr>
              <a:t>C#</a:t>
            </a:r>
            <a:r>
              <a:rPr lang="en-US" b="0" i="0" u="none" strike="noStrike" dirty="0" err="1">
                <a:solidFill>
                  <a:srgbClr val="444444"/>
                </a:solidFill>
                <a:effectLst/>
                <a:latin typeface="PT Sans" panose="020B0503020203020204" pitchFamily="34" charset="77"/>
                <a:hlinkClick r:id="rId5"/>
              </a:rPr>
              <a:t>PHP</a:t>
            </a:r>
            <a:r>
              <a:rPr lang="en-US" b="0" i="0" u="none" strike="noStrike" dirty="0" err="1">
                <a:solidFill>
                  <a:srgbClr val="444444"/>
                </a:solidFill>
                <a:effectLst/>
                <a:latin typeface="PT Sans" panose="020B0503020203020204" pitchFamily="34" charset="77"/>
                <a:hlinkClick r:id="rId6"/>
              </a:rPr>
              <a:t>Python</a:t>
            </a:r>
            <a:r>
              <a:rPr lang="en-US" b="0" i="0" u="none" strike="noStrike" dirty="0" err="1">
                <a:solidFill>
                  <a:srgbClr val="444444"/>
                </a:solidFill>
                <a:effectLst/>
                <a:latin typeface="PT Sans" panose="020B0503020203020204" pitchFamily="34" charset="77"/>
                <a:hlinkClick r:id="rId7"/>
              </a:rPr>
              <a:t>TypeScript</a:t>
            </a:r>
            <a:endParaRPr lang="en-US" b="0" i="0" dirty="0">
              <a:solidFill>
                <a:srgbClr val="444444"/>
              </a:solidFill>
              <a:effectLst/>
              <a:latin typeface="PT Sans" panose="020B0503020203020204" pitchFamily="34" charset="77"/>
            </a:endParaRPr>
          </a:p>
          <a:p>
            <a:pPr algn="l"/>
            <a:r>
              <a:rPr lang="en-US" b="1" i="0" dirty="0">
                <a:solidFill>
                  <a:srgbClr val="000000"/>
                </a:solidFill>
                <a:effectLst/>
                <a:latin typeface="PT Sans" panose="020B0503020203020204" pitchFamily="34" charset="77"/>
              </a:rPr>
              <a:t>class</a:t>
            </a:r>
            <a:r>
              <a:rPr lang="en-US" b="0" i="0" dirty="0">
                <a:solidFill>
                  <a:srgbClr val="444444"/>
                </a:solidFill>
                <a:effectLst/>
                <a:latin typeface="PT Sans" panose="020B0503020203020204" pitchFamily="34" charset="77"/>
              </a:rPr>
              <a:t> </a:t>
            </a:r>
            <a:r>
              <a:rPr lang="en-US" b="1" i="0" dirty="0">
                <a:solidFill>
                  <a:srgbClr val="990000"/>
                </a:solidFill>
                <a:effectLst/>
                <a:latin typeface="PT Sans" panose="020B0503020203020204" pitchFamily="34" charset="77"/>
              </a:rPr>
              <a:t>Range</a:t>
            </a:r>
            <a:r>
              <a:rPr lang="en-US" b="0" i="0" dirty="0">
                <a:solidFill>
                  <a:srgbClr val="444444"/>
                </a:solidFill>
                <a:effectLst/>
                <a:latin typeface="PT Sans" panose="020B0503020203020204" pitchFamily="34" charset="77"/>
              </a:rPr>
              <a:t> { </a:t>
            </a:r>
            <a:r>
              <a:rPr lang="en-US" b="1" i="0" dirty="0">
                <a:solidFill>
                  <a:srgbClr val="000000"/>
                </a:solidFill>
                <a:effectLst/>
                <a:latin typeface="PT Sans" panose="020B0503020203020204" pitchFamily="34" charset="77"/>
              </a:rPr>
              <a:t>private</a:t>
            </a:r>
            <a:r>
              <a:rPr lang="en-US" b="0" i="0" dirty="0">
                <a:solidFill>
                  <a:srgbClr val="444444"/>
                </a:solidFill>
                <a:effectLst/>
                <a:latin typeface="PT Sans" panose="020B0503020203020204" pitchFamily="34" charset="77"/>
              </a:rPr>
              <a:t> </a:t>
            </a:r>
            <a:r>
              <a:rPr lang="en-US" b="1" i="0" dirty="0">
                <a:solidFill>
                  <a:srgbClr val="000000"/>
                </a:solidFill>
                <a:effectLst/>
                <a:latin typeface="PT Sans" panose="020B0503020203020204" pitchFamily="34" charset="77"/>
              </a:rPr>
              <a:t>int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low</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high</a:t>
            </a:r>
            <a:r>
              <a:rPr lang="en-US" b="0" i="0" dirty="0">
                <a:solidFill>
                  <a:srgbClr val="444444"/>
                </a:solidFill>
                <a:effectLst/>
                <a:latin typeface="PT Sans" panose="020B0503020203020204" pitchFamily="34" charset="77"/>
              </a:rPr>
              <a:t>; </a:t>
            </a:r>
            <a:r>
              <a:rPr lang="en-US" b="1" i="0" dirty="0" err="1">
                <a:solidFill>
                  <a:srgbClr val="000000"/>
                </a:solidFill>
                <a:effectLst/>
                <a:latin typeface="PT Sans" panose="020B0503020203020204" pitchFamily="34" charset="77"/>
              </a:rPr>
              <a:t>boolean</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includes</a:t>
            </a:r>
            <a:r>
              <a:rPr lang="en-US" b="0" i="0" dirty="0">
                <a:solidFill>
                  <a:srgbClr val="444444"/>
                </a:solidFill>
                <a:effectLst/>
                <a:latin typeface="PT Sans" panose="020B0503020203020204" pitchFamily="34" charset="77"/>
              </a:rPr>
              <a:t>(</a:t>
            </a:r>
            <a:r>
              <a:rPr lang="en-US" b="1" i="0" dirty="0">
                <a:solidFill>
                  <a:srgbClr val="000000"/>
                </a:solidFill>
                <a:effectLst/>
                <a:latin typeface="PT Sans" panose="020B0503020203020204" pitchFamily="34" charset="77"/>
              </a:rPr>
              <a:t>int</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arg</a:t>
            </a:r>
            <a:r>
              <a:rPr lang="en-US" b="0" i="0" dirty="0">
                <a:solidFill>
                  <a:srgbClr val="444444"/>
                </a:solidFill>
                <a:effectLst/>
                <a:latin typeface="PT Sans" panose="020B0503020203020204" pitchFamily="34" charset="77"/>
              </a:rPr>
              <a:t>) { </a:t>
            </a:r>
            <a:r>
              <a:rPr lang="en-US" b="1" i="0" dirty="0">
                <a:solidFill>
                  <a:srgbClr val="000000"/>
                </a:solidFill>
                <a:effectLst/>
                <a:latin typeface="PT Sans" panose="020B0503020203020204" pitchFamily="34" charset="77"/>
              </a:rPr>
              <a:t>return</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arg</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&gt;=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low</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&amp;&amp;</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arg</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&lt;=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high</a:t>
            </a:r>
            <a:r>
              <a:rPr lang="en-US" b="0" i="0" dirty="0">
                <a:solidFill>
                  <a:srgbClr val="444444"/>
                </a:solidFill>
                <a:effectLst/>
                <a:latin typeface="PT Sans" panose="020B0503020203020204" pitchFamily="34" charset="77"/>
              </a:rPr>
              <a:t>; } }</a:t>
            </a:r>
          </a:p>
          <a:p>
            <a:pPr algn="l"/>
            <a:endParaRPr lang="en-US" dirty="0">
              <a:solidFill>
                <a:srgbClr val="444444"/>
              </a:solidFill>
              <a:latin typeface="PT Sans" panose="020B0503020203020204" pitchFamily="34" charset="77"/>
            </a:endParaRPr>
          </a:p>
          <a:p>
            <a:pPr algn="l"/>
            <a:endParaRPr lang="en-US" b="0" i="0" dirty="0">
              <a:solidFill>
                <a:srgbClr val="444444"/>
              </a:solidFill>
              <a:effectLst/>
              <a:latin typeface="PT Sans" panose="020B0503020203020204" pitchFamily="34" charset="77"/>
            </a:endParaRPr>
          </a:p>
          <a:p>
            <a:pPr algn="l"/>
            <a:r>
              <a:rPr lang="en-US" b="1" i="0" dirty="0">
                <a:solidFill>
                  <a:srgbClr val="000000"/>
                </a:solidFill>
                <a:effectLst/>
                <a:latin typeface="PT Sans" panose="020B0503020203020204" pitchFamily="34" charset="77"/>
              </a:rPr>
              <a:t>class</a:t>
            </a:r>
            <a:r>
              <a:rPr lang="en-US" b="0" i="0" dirty="0">
                <a:solidFill>
                  <a:srgbClr val="444444"/>
                </a:solidFill>
                <a:effectLst/>
                <a:latin typeface="PT Sans" panose="020B0503020203020204" pitchFamily="34" charset="77"/>
              </a:rPr>
              <a:t> </a:t>
            </a:r>
            <a:r>
              <a:rPr lang="en-US" b="1" i="0" dirty="0">
                <a:solidFill>
                  <a:srgbClr val="990000"/>
                </a:solidFill>
                <a:effectLst/>
                <a:latin typeface="PT Sans" panose="020B0503020203020204" pitchFamily="34" charset="77"/>
              </a:rPr>
              <a:t>Range</a:t>
            </a:r>
            <a:r>
              <a:rPr lang="en-US" b="0" i="0" dirty="0">
                <a:solidFill>
                  <a:srgbClr val="444444"/>
                </a:solidFill>
                <a:effectLst/>
                <a:latin typeface="PT Sans" panose="020B0503020203020204" pitchFamily="34" charset="77"/>
              </a:rPr>
              <a:t> { </a:t>
            </a:r>
            <a:r>
              <a:rPr lang="en-US" b="1" i="0" dirty="0">
                <a:solidFill>
                  <a:srgbClr val="000000"/>
                </a:solidFill>
                <a:effectLst/>
                <a:latin typeface="PT Sans" panose="020B0503020203020204" pitchFamily="34" charset="77"/>
              </a:rPr>
              <a:t>private</a:t>
            </a:r>
            <a:r>
              <a:rPr lang="en-US" b="0" i="0" dirty="0">
                <a:solidFill>
                  <a:srgbClr val="444444"/>
                </a:solidFill>
                <a:effectLst/>
                <a:latin typeface="PT Sans" panose="020B0503020203020204" pitchFamily="34" charset="77"/>
              </a:rPr>
              <a:t> </a:t>
            </a:r>
            <a:r>
              <a:rPr lang="en-US" b="1" i="0" dirty="0">
                <a:solidFill>
                  <a:srgbClr val="000000"/>
                </a:solidFill>
                <a:effectLst/>
                <a:latin typeface="PT Sans" panose="020B0503020203020204" pitchFamily="34" charset="77"/>
              </a:rPr>
              <a:t>int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low</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high</a:t>
            </a:r>
            <a:r>
              <a:rPr lang="en-US" b="0" i="0" dirty="0">
                <a:solidFill>
                  <a:srgbClr val="444444"/>
                </a:solidFill>
                <a:effectLst/>
                <a:latin typeface="PT Sans" panose="020B0503020203020204" pitchFamily="34" charset="77"/>
              </a:rPr>
              <a:t>; </a:t>
            </a:r>
            <a:r>
              <a:rPr lang="en-US" b="1" i="0" dirty="0" err="1">
                <a:solidFill>
                  <a:srgbClr val="000000"/>
                </a:solidFill>
                <a:effectLst/>
                <a:latin typeface="PT Sans" panose="020B0503020203020204" pitchFamily="34" charset="77"/>
              </a:rPr>
              <a:t>boolean</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includes</a:t>
            </a:r>
            <a:r>
              <a:rPr lang="en-US" b="0" i="0" dirty="0">
                <a:solidFill>
                  <a:srgbClr val="444444"/>
                </a:solidFill>
                <a:effectLst/>
                <a:latin typeface="PT Sans" panose="020B0503020203020204" pitchFamily="34" charset="77"/>
              </a:rPr>
              <a:t>(</a:t>
            </a:r>
            <a:r>
              <a:rPr lang="en-US" b="1" i="0" dirty="0">
                <a:solidFill>
                  <a:srgbClr val="000000"/>
                </a:solidFill>
                <a:effectLst/>
                <a:latin typeface="PT Sans" panose="020B0503020203020204" pitchFamily="34" charset="77"/>
              </a:rPr>
              <a:t>int</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arg</a:t>
            </a:r>
            <a:r>
              <a:rPr lang="en-US" b="0" i="0" dirty="0">
                <a:solidFill>
                  <a:srgbClr val="444444"/>
                </a:solidFill>
                <a:effectLst/>
                <a:latin typeface="PT Sans" panose="020B0503020203020204" pitchFamily="34" charset="77"/>
              </a:rPr>
              <a:t>) { </a:t>
            </a:r>
            <a:r>
              <a:rPr lang="en-US" b="1" i="0" dirty="0">
                <a:solidFill>
                  <a:srgbClr val="000000"/>
                </a:solidFill>
                <a:effectLst/>
                <a:latin typeface="PT Sans" panose="020B0503020203020204" pitchFamily="34" charset="77"/>
              </a:rPr>
              <a:t>return</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arg</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&gt;=</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getLow</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&amp;&amp;</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arg</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&lt;=</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getHigh</a:t>
            </a:r>
            <a:r>
              <a:rPr lang="en-US" b="0" i="0" dirty="0">
                <a:solidFill>
                  <a:srgbClr val="444444"/>
                </a:solidFill>
                <a:effectLst/>
                <a:latin typeface="PT Sans" panose="020B0503020203020204" pitchFamily="34" charset="77"/>
              </a:rPr>
              <a:t>(); } </a:t>
            </a:r>
            <a:r>
              <a:rPr lang="en-US" b="1" i="0" dirty="0">
                <a:solidFill>
                  <a:srgbClr val="000000"/>
                </a:solidFill>
                <a:effectLst/>
                <a:latin typeface="PT Sans" panose="020B0503020203020204" pitchFamily="34" charset="77"/>
              </a:rPr>
              <a:t>int</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getLow</a:t>
            </a:r>
            <a:r>
              <a:rPr lang="en-US" b="0" i="0" dirty="0">
                <a:solidFill>
                  <a:srgbClr val="444444"/>
                </a:solidFill>
                <a:effectLst/>
                <a:latin typeface="PT Sans" panose="020B0503020203020204" pitchFamily="34" charset="77"/>
              </a:rPr>
              <a:t>() { </a:t>
            </a:r>
            <a:r>
              <a:rPr lang="en-US" b="1" i="0" dirty="0">
                <a:solidFill>
                  <a:srgbClr val="000000"/>
                </a:solidFill>
                <a:effectLst/>
                <a:latin typeface="PT Sans" panose="020B0503020203020204" pitchFamily="34" charset="77"/>
              </a:rPr>
              <a:t>return</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low</a:t>
            </a:r>
            <a:r>
              <a:rPr lang="en-US" b="0" i="0" dirty="0">
                <a:solidFill>
                  <a:srgbClr val="444444"/>
                </a:solidFill>
                <a:effectLst/>
                <a:latin typeface="PT Sans" panose="020B0503020203020204" pitchFamily="34" charset="77"/>
              </a:rPr>
              <a:t>; } </a:t>
            </a:r>
            <a:r>
              <a:rPr lang="en-US" b="1" i="0" dirty="0">
                <a:solidFill>
                  <a:srgbClr val="000000"/>
                </a:solidFill>
                <a:effectLst/>
                <a:latin typeface="PT Sans" panose="020B0503020203020204" pitchFamily="34" charset="77"/>
              </a:rPr>
              <a:t>int</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getHigh</a:t>
            </a:r>
            <a:r>
              <a:rPr lang="en-US" b="0" i="0" dirty="0">
                <a:solidFill>
                  <a:srgbClr val="444444"/>
                </a:solidFill>
                <a:effectLst/>
                <a:latin typeface="PT Sans" panose="020B0503020203020204" pitchFamily="34" charset="77"/>
              </a:rPr>
              <a:t>() { </a:t>
            </a:r>
            <a:r>
              <a:rPr lang="en-US" b="1" i="0" dirty="0">
                <a:solidFill>
                  <a:srgbClr val="000000"/>
                </a:solidFill>
                <a:effectLst/>
                <a:latin typeface="PT Sans" panose="020B0503020203020204" pitchFamily="34" charset="77"/>
              </a:rPr>
              <a:t>return</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high</a:t>
            </a:r>
            <a:r>
              <a:rPr lang="en-US" b="0" i="0" dirty="0">
                <a:solidFill>
                  <a:srgbClr val="444444"/>
                </a:solidFill>
                <a:effectLst/>
                <a:latin typeface="PT Sans" panose="020B0503020203020204" pitchFamily="34" charset="77"/>
              </a:rPr>
              <a:t>; } }</a:t>
            </a:r>
          </a:p>
        </p:txBody>
      </p:sp>
      <p:sp>
        <p:nvSpPr>
          <p:cNvPr id="10" name="TextBox 9">
            <a:extLst>
              <a:ext uri="{FF2B5EF4-FFF2-40B4-BE49-F238E27FC236}">
                <a16:creationId xmlns:a16="http://schemas.microsoft.com/office/drawing/2014/main" id="{A58A5A83-6203-E348-8EC4-3748D8CF9DB1}"/>
              </a:ext>
            </a:extLst>
          </p:cNvPr>
          <p:cNvSpPr txBox="1"/>
          <p:nvPr/>
        </p:nvSpPr>
        <p:spPr>
          <a:xfrm>
            <a:off x="5097517" y="1153309"/>
            <a:ext cx="6138040" cy="5262979"/>
          </a:xfrm>
          <a:prstGeom prst="rect">
            <a:avLst/>
          </a:prstGeom>
          <a:noFill/>
        </p:spPr>
        <p:txBody>
          <a:bodyPr wrap="square">
            <a:spAutoFit/>
          </a:bodyPr>
          <a:lstStyle/>
          <a:p>
            <a:pPr algn="l"/>
            <a:r>
              <a:rPr lang="en-US" sz="1400" b="1" i="0" dirty="0">
                <a:solidFill>
                  <a:srgbClr val="444444"/>
                </a:solidFill>
                <a:effectLst/>
                <a:latin typeface="PT Sans" panose="020B0503020203020204" pitchFamily="34" charset="77"/>
              </a:rPr>
              <a:t>Why Refactor</a:t>
            </a:r>
          </a:p>
          <a:p>
            <a:pPr algn="l"/>
            <a:r>
              <a:rPr lang="en-US" sz="1400" b="0" i="0" dirty="0">
                <a:solidFill>
                  <a:srgbClr val="444444"/>
                </a:solidFill>
                <a:effectLst/>
                <a:latin typeface="PT Sans" panose="020B0503020203020204" pitchFamily="34" charset="77"/>
              </a:rPr>
              <a:t>Sometimes directly accessing a private field inside a class just isn’t flexible enough. You want to be able to initiate a field value when the first query is made or perform certain operations on new values of the field when they’re assigned, or maybe do all this in various ways in subclasses.</a:t>
            </a:r>
          </a:p>
          <a:p>
            <a:pPr algn="l"/>
            <a:r>
              <a:rPr lang="en-US" sz="1400" b="1" i="0" dirty="0">
                <a:solidFill>
                  <a:srgbClr val="444444"/>
                </a:solidFill>
                <a:effectLst/>
                <a:latin typeface="PT Sans" panose="020B0503020203020204" pitchFamily="34" charset="77"/>
              </a:rPr>
              <a:t>Benefits</a:t>
            </a:r>
          </a:p>
          <a:p>
            <a:pPr algn="l">
              <a:buFont typeface="Arial" panose="020B0604020202020204" pitchFamily="34" charset="0"/>
              <a:buChar char="•"/>
            </a:pPr>
            <a:r>
              <a:rPr lang="en-US" sz="1400" b="0" i="1" dirty="0">
                <a:solidFill>
                  <a:srgbClr val="444444"/>
                </a:solidFill>
                <a:effectLst/>
                <a:latin typeface="PT Sans" panose="020B0503020203020204" pitchFamily="34" charset="77"/>
              </a:rPr>
              <a:t>Indirect access to fields</a:t>
            </a:r>
            <a:r>
              <a:rPr lang="en-US" sz="1400" b="0" i="0" dirty="0">
                <a:solidFill>
                  <a:srgbClr val="444444"/>
                </a:solidFill>
                <a:effectLst/>
                <a:latin typeface="PT Sans" panose="020B0503020203020204" pitchFamily="34" charset="77"/>
              </a:rPr>
              <a:t> is when a field is acted on via access methods (getters and setters). This approach is much more flexible than </a:t>
            </a:r>
            <a:r>
              <a:rPr lang="en-US" sz="1400" b="0" i="1" dirty="0">
                <a:solidFill>
                  <a:srgbClr val="444444"/>
                </a:solidFill>
                <a:effectLst/>
                <a:latin typeface="PT Sans" panose="020B0503020203020204" pitchFamily="34" charset="77"/>
              </a:rPr>
              <a:t>direct access to fields</a:t>
            </a:r>
            <a:r>
              <a:rPr lang="en-US" sz="1400" b="0" i="0" dirty="0">
                <a:solidFill>
                  <a:srgbClr val="444444"/>
                </a:solidFill>
                <a:effectLst/>
                <a:latin typeface="PT Sans" panose="020B0503020203020204" pitchFamily="34" charset="77"/>
              </a:rPr>
              <a:t>.</a:t>
            </a:r>
          </a:p>
          <a:p>
            <a:pPr marL="742950" lvl="1" indent="-285750" algn="l">
              <a:buFont typeface="Arial" panose="020B0604020202020204" pitchFamily="34" charset="0"/>
              <a:buChar char="•"/>
            </a:pPr>
            <a:r>
              <a:rPr lang="en-US" sz="1400" b="0" i="0" dirty="0">
                <a:solidFill>
                  <a:srgbClr val="444444"/>
                </a:solidFill>
                <a:effectLst/>
                <a:latin typeface="PT Sans" panose="020B0503020203020204" pitchFamily="34" charset="77"/>
              </a:rPr>
              <a:t>First, you can perform complex operations when data in the field is set or received. </a:t>
            </a:r>
            <a:r>
              <a:rPr lang="en-US" sz="1400" b="0" i="1" dirty="0">
                <a:solidFill>
                  <a:srgbClr val="444444"/>
                </a:solidFill>
                <a:effectLst/>
                <a:latin typeface="PT Sans" panose="020B0503020203020204" pitchFamily="34" charset="77"/>
              </a:rPr>
              <a:t>Lazy initialization</a:t>
            </a:r>
            <a:r>
              <a:rPr lang="en-US" sz="1400" b="0" i="0" dirty="0">
                <a:solidFill>
                  <a:srgbClr val="444444"/>
                </a:solidFill>
                <a:effectLst/>
                <a:latin typeface="PT Sans" panose="020B0503020203020204" pitchFamily="34" charset="77"/>
              </a:rPr>
              <a:t> and </a:t>
            </a:r>
            <a:r>
              <a:rPr lang="en-US" sz="1400" b="0" i="1" dirty="0">
                <a:solidFill>
                  <a:srgbClr val="444444"/>
                </a:solidFill>
                <a:effectLst/>
                <a:latin typeface="PT Sans" panose="020B0503020203020204" pitchFamily="34" charset="77"/>
              </a:rPr>
              <a:t>validation of field values</a:t>
            </a:r>
            <a:r>
              <a:rPr lang="en-US" sz="1400" b="0" i="0" dirty="0">
                <a:solidFill>
                  <a:srgbClr val="444444"/>
                </a:solidFill>
                <a:effectLst/>
                <a:latin typeface="PT Sans" panose="020B0503020203020204" pitchFamily="34" charset="77"/>
              </a:rPr>
              <a:t> are easily implemented inside field getters and setters.</a:t>
            </a:r>
          </a:p>
          <a:p>
            <a:pPr marL="742950" lvl="1" indent="-285750" algn="l">
              <a:buFont typeface="Arial" panose="020B0604020202020204" pitchFamily="34" charset="0"/>
              <a:buChar char="•"/>
            </a:pPr>
            <a:r>
              <a:rPr lang="en-US" sz="1400" b="0" i="0" dirty="0">
                <a:solidFill>
                  <a:srgbClr val="444444"/>
                </a:solidFill>
                <a:effectLst/>
                <a:latin typeface="PT Sans" panose="020B0503020203020204" pitchFamily="34" charset="77"/>
              </a:rPr>
              <a:t>Second and more crucially, you can redefine getters and setters in subclasses.</a:t>
            </a:r>
          </a:p>
          <a:p>
            <a:pPr algn="l">
              <a:buFont typeface="Arial" panose="020B0604020202020204" pitchFamily="34" charset="0"/>
              <a:buChar char="•"/>
            </a:pPr>
            <a:r>
              <a:rPr lang="en-US" sz="1400" b="0" i="0" dirty="0">
                <a:solidFill>
                  <a:srgbClr val="444444"/>
                </a:solidFill>
                <a:effectLst/>
                <a:latin typeface="PT Sans" panose="020B0503020203020204" pitchFamily="34" charset="77"/>
              </a:rPr>
              <a:t>You have the option of not implementing a setter for a field at all. The field value will be specified only in the constructor, thus making the field unchangeable throughout the entire object lifespan.</a:t>
            </a:r>
          </a:p>
          <a:p>
            <a:pPr algn="l"/>
            <a:r>
              <a:rPr lang="en-US" sz="1400" b="1" i="0" dirty="0">
                <a:solidFill>
                  <a:srgbClr val="444444"/>
                </a:solidFill>
                <a:effectLst/>
                <a:latin typeface="PT Sans" panose="020B0503020203020204" pitchFamily="34" charset="77"/>
              </a:rPr>
              <a:t>Drawbacks</a:t>
            </a:r>
          </a:p>
          <a:p>
            <a:pPr algn="l">
              <a:buFont typeface="Arial" panose="020B0604020202020204" pitchFamily="34" charset="0"/>
              <a:buChar char="•"/>
            </a:pPr>
            <a:r>
              <a:rPr lang="en-US" sz="1400" b="0" i="0" dirty="0">
                <a:solidFill>
                  <a:srgbClr val="444444"/>
                </a:solidFill>
                <a:effectLst/>
                <a:latin typeface="PT Sans" panose="020B0503020203020204" pitchFamily="34" charset="77"/>
              </a:rPr>
              <a:t>When </a:t>
            </a:r>
            <a:r>
              <a:rPr lang="en-US" sz="1400" b="0" i="1" dirty="0">
                <a:solidFill>
                  <a:srgbClr val="444444"/>
                </a:solidFill>
                <a:effectLst/>
                <a:latin typeface="PT Sans" panose="020B0503020203020204" pitchFamily="34" charset="77"/>
              </a:rPr>
              <a:t>direct access to fields</a:t>
            </a:r>
            <a:r>
              <a:rPr lang="en-US" sz="1400" b="0" i="0" dirty="0">
                <a:solidFill>
                  <a:srgbClr val="444444"/>
                </a:solidFill>
                <a:effectLst/>
                <a:latin typeface="PT Sans" panose="020B0503020203020204" pitchFamily="34" charset="77"/>
              </a:rPr>
              <a:t> is used, code looks simpler and more presentable, although flexibility is diminished.</a:t>
            </a:r>
          </a:p>
          <a:p>
            <a:pPr algn="l"/>
            <a:r>
              <a:rPr lang="en-US" sz="1400" b="1" i="0" dirty="0">
                <a:solidFill>
                  <a:srgbClr val="444444"/>
                </a:solidFill>
                <a:effectLst/>
                <a:latin typeface="PT Sans" panose="020B0503020203020204" pitchFamily="34" charset="77"/>
              </a:rPr>
              <a:t>How to Refactor</a:t>
            </a:r>
          </a:p>
          <a:p>
            <a:pPr algn="l">
              <a:buFont typeface="+mj-lt"/>
              <a:buAutoNum type="arabicPeriod"/>
            </a:pPr>
            <a:r>
              <a:rPr lang="en-US" sz="1400" b="0" i="0" dirty="0">
                <a:solidFill>
                  <a:srgbClr val="444444"/>
                </a:solidFill>
                <a:effectLst/>
                <a:latin typeface="PT Sans" panose="020B0503020203020204" pitchFamily="34" charset="77"/>
              </a:rPr>
              <a:t>Create a getter (and optional setter) for the field. They should be either protected or public.</a:t>
            </a:r>
          </a:p>
          <a:p>
            <a:pPr algn="l">
              <a:buFont typeface="+mj-lt"/>
              <a:buAutoNum type="arabicPeriod"/>
            </a:pPr>
            <a:r>
              <a:rPr lang="en-US" sz="1400" b="0" i="0" dirty="0">
                <a:solidFill>
                  <a:srgbClr val="444444"/>
                </a:solidFill>
                <a:effectLst/>
                <a:latin typeface="PT Sans" panose="020B0503020203020204" pitchFamily="34" charset="77"/>
              </a:rPr>
              <a:t>Find all direct invocations of the field and replace them with getter and setter calls.</a:t>
            </a:r>
          </a:p>
        </p:txBody>
      </p:sp>
    </p:spTree>
    <p:extLst>
      <p:ext uri="{BB962C8B-B14F-4D97-AF65-F5344CB8AC3E}">
        <p14:creationId xmlns:p14="http://schemas.microsoft.com/office/powerpoint/2010/main" val="34691119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9">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A69349-6269-3544-8E04-1985D6CECE33}"/>
              </a:ext>
            </a:extLst>
          </p:cNvPr>
          <p:cNvSpPr>
            <a:spLocks noGrp="1"/>
          </p:cNvSpPr>
          <p:nvPr>
            <p:ph type="ctrTitle"/>
          </p:nvPr>
        </p:nvSpPr>
        <p:spPr>
          <a:xfrm>
            <a:off x="1848465" y="3298722"/>
            <a:ext cx="8495070" cy="1784402"/>
          </a:xfrm>
        </p:spPr>
        <p:txBody>
          <a:bodyPr anchor="b">
            <a:normAutofit/>
          </a:bodyPr>
          <a:lstStyle/>
          <a:p>
            <a:r>
              <a:rPr lang="en-EG" dirty="0">
                <a:solidFill>
                  <a:srgbClr val="FFFFFF"/>
                </a:solidFill>
              </a:rPr>
              <a:t>Code Smells</a:t>
            </a:r>
          </a:p>
        </p:txBody>
      </p:sp>
      <p:sp>
        <p:nvSpPr>
          <p:cNvPr id="3" name="Subtitle 2">
            <a:extLst>
              <a:ext uri="{FF2B5EF4-FFF2-40B4-BE49-F238E27FC236}">
                <a16:creationId xmlns:a16="http://schemas.microsoft.com/office/drawing/2014/main" id="{A74F60AA-E13C-034D-9451-D05BC81E8F80}"/>
              </a:ext>
            </a:extLst>
          </p:cNvPr>
          <p:cNvSpPr>
            <a:spLocks noGrp="1"/>
          </p:cNvSpPr>
          <p:nvPr>
            <p:ph type="subTitle" idx="1"/>
          </p:nvPr>
        </p:nvSpPr>
        <p:spPr>
          <a:xfrm>
            <a:off x="1848465" y="5258851"/>
            <a:ext cx="8495070" cy="904005"/>
          </a:xfrm>
        </p:spPr>
        <p:txBody>
          <a:bodyPr>
            <a:normAutofit/>
          </a:bodyPr>
          <a:lstStyle/>
          <a:p>
            <a:r>
              <a:rPr lang="en-EG" dirty="0">
                <a:solidFill>
                  <a:srgbClr val="FFFFFF"/>
                </a:solidFill>
              </a:rPr>
              <a:t>Abdelhalim Badr</a:t>
            </a:r>
          </a:p>
          <a:p>
            <a:r>
              <a:rPr lang="en-EG" dirty="0">
                <a:solidFill>
                  <a:srgbClr val="FFFFFF"/>
                </a:solidFill>
              </a:rPr>
              <a:t>Tech – 04 </a:t>
            </a:r>
          </a:p>
        </p:txBody>
      </p:sp>
      <p:sp>
        <p:nvSpPr>
          <p:cNvPr id="62" name="Oval 61">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5" name="Graphic 54" descr="Code">
            <a:extLst>
              <a:ext uri="{FF2B5EF4-FFF2-40B4-BE49-F238E27FC236}">
                <a16:creationId xmlns:a16="http://schemas.microsoft.com/office/drawing/2014/main" id="{842F1154-143C-46D1-B15A-D6BCD900CC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val="1381266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69349-6269-3544-8E04-1985D6CECE33}"/>
              </a:ext>
            </a:extLst>
          </p:cNvPr>
          <p:cNvSpPr>
            <a:spLocks noGrp="1"/>
          </p:cNvSpPr>
          <p:nvPr>
            <p:ph type="ctrTitle"/>
          </p:nvPr>
        </p:nvSpPr>
        <p:spPr/>
        <p:txBody>
          <a:bodyPr/>
          <a:lstStyle/>
          <a:p>
            <a:r>
              <a:rPr lang="en-EG" dirty="0"/>
              <a:t>Techniques of Refactoring</a:t>
            </a:r>
          </a:p>
        </p:txBody>
      </p:sp>
      <p:sp>
        <p:nvSpPr>
          <p:cNvPr id="3" name="Subtitle 2">
            <a:extLst>
              <a:ext uri="{FF2B5EF4-FFF2-40B4-BE49-F238E27FC236}">
                <a16:creationId xmlns:a16="http://schemas.microsoft.com/office/drawing/2014/main" id="{A74F60AA-E13C-034D-9451-D05BC81E8F80}"/>
              </a:ext>
            </a:extLst>
          </p:cNvPr>
          <p:cNvSpPr>
            <a:spLocks noGrp="1"/>
          </p:cNvSpPr>
          <p:nvPr>
            <p:ph type="subTitle" idx="1"/>
          </p:nvPr>
        </p:nvSpPr>
        <p:spPr/>
        <p:txBody>
          <a:bodyPr/>
          <a:lstStyle/>
          <a:p>
            <a:r>
              <a:rPr lang="en-EG" dirty="0"/>
              <a:t>Smell fixes</a:t>
            </a:r>
          </a:p>
        </p:txBody>
      </p:sp>
    </p:spTree>
    <p:extLst>
      <p:ext uri="{BB962C8B-B14F-4D97-AF65-F5344CB8AC3E}">
        <p14:creationId xmlns:p14="http://schemas.microsoft.com/office/powerpoint/2010/main" val="18196018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643BE6C-86B7-4AB9-91E8-9B5DB45AC8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0"/>
            <a:ext cx="12188825" cy="42428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A69349-6269-3544-8E04-1985D6CECE33}"/>
              </a:ext>
            </a:extLst>
          </p:cNvPr>
          <p:cNvSpPr>
            <a:spLocks noGrp="1"/>
          </p:cNvSpPr>
          <p:nvPr>
            <p:ph type="ctrTitle"/>
          </p:nvPr>
        </p:nvSpPr>
        <p:spPr>
          <a:xfrm>
            <a:off x="1293026" y="713195"/>
            <a:ext cx="9605948" cy="922565"/>
          </a:xfrm>
        </p:spPr>
        <p:txBody>
          <a:bodyPr>
            <a:normAutofit/>
          </a:bodyPr>
          <a:lstStyle/>
          <a:p>
            <a:r>
              <a:rPr lang="en-EG" sz="5400" dirty="0">
                <a:solidFill>
                  <a:srgbClr val="FFFFFF"/>
                </a:solidFill>
              </a:rPr>
              <a:t>Agenda</a:t>
            </a:r>
          </a:p>
        </p:txBody>
      </p:sp>
      <p:sp>
        <p:nvSpPr>
          <p:cNvPr id="3" name="Subtitle 2">
            <a:extLst>
              <a:ext uri="{FF2B5EF4-FFF2-40B4-BE49-F238E27FC236}">
                <a16:creationId xmlns:a16="http://schemas.microsoft.com/office/drawing/2014/main" id="{A74F60AA-E13C-034D-9451-D05BC81E8F80}"/>
              </a:ext>
            </a:extLst>
          </p:cNvPr>
          <p:cNvSpPr>
            <a:spLocks noGrp="1"/>
          </p:cNvSpPr>
          <p:nvPr>
            <p:ph type="subTitle" idx="1"/>
          </p:nvPr>
        </p:nvSpPr>
        <p:spPr>
          <a:xfrm>
            <a:off x="4882700" y="2348955"/>
            <a:ext cx="2910020" cy="1698181"/>
          </a:xfrm>
        </p:spPr>
        <p:txBody>
          <a:bodyPr>
            <a:normAutofit fontScale="85000" lnSpcReduction="20000"/>
          </a:bodyPr>
          <a:lstStyle/>
          <a:p>
            <a:pPr marL="457200" indent="-457200" algn="l">
              <a:buFont typeface="Wingdings" pitchFamily="2" charset="2"/>
              <a:buChar char="q"/>
            </a:pPr>
            <a:r>
              <a:rPr lang="en-US" sz="1700" dirty="0">
                <a:solidFill>
                  <a:srgbClr val="FFFFFF"/>
                </a:solidFill>
              </a:rPr>
              <a:t>Primitive Obsession</a:t>
            </a:r>
          </a:p>
          <a:p>
            <a:pPr marL="457200" indent="-457200" algn="l">
              <a:buFont typeface="Wingdings" pitchFamily="2" charset="2"/>
              <a:buChar char="q"/>
            </a:pPr>
            <a:r>
              <a:rPr lang="en-US" sz="1700" dirty="0">
                <a:solidFill>
                  <a:srgbClr val="FFFFFF"/>
                </a:solidFill>
              </a:rPr>
              <a:t>Signs and Symptoms</a:t>
            </a:r>
          </a:p>
          <a:p>
            <a:pPr marL="457200" indent="-457200" algn="l">
              <a:buFont typeface="Wingdings" pitchFamily="2" charset="2"/>
              <a:buChar char="q"/>
            </a:pPr>
            <a:r>
              <a:rPr lang="en-EG" sz="1700" dirty="0">
                <a:solidFill>
                  <a:srgbClr val="FFFFFF"/>
                </a:solidFill>
              </a:rPr>
              <a:t>Reasons of the Problem</a:t>
            </a:r>
          </a:p>
          <a:p>
            <a:pPr marL="457200" indent="-457200" algn="l">
              <a:buFont typeface="Wingdings" pitchFamily="2" charset="2"/>
              <a:buChar char="q"/>
            </a:pPr>
            <a:r>
              <a:rPr lang="en-EG" sz="1700" dirty="0">
                <a:solidFill>
                  <a:srgbClr val="FFFFFF"/>
                </a:solidFill>
              </a:rPr>
              <a:t>Treatment</a:t>
            </a:r>
          </a:p>
          <a:p>
            <a:pPr marL="457200" indent="-457200" algn="l">
              <a:buFont typeface="Wingdings" pitchFamily="2" charset="2"/>
              <a:buChar char="q"/>
            </a:pPr>
            <a:r>
              <a:rPr lang="en-EG" sz="1700" dirty="0">
                <a:solidFill>
                  <a:srgbClr val="FFFFFF"/>
                </a:solidFill>
              </a:rPr>
              <a:t>Gains</a:t>
            </a:r>
          </a:p>
          <a:p>
            <a:pPr marL="457200" indent="-457200" algn="l">
              <a:buFont typeface="Wingdings" pitchFamily="2" charset="2"/>
              <a:buChar char="q"/>
            </a:pPr>
            <a:r>
              <a:rPr lang="en-EG" sz="1700" dirty="0">
                <a:solidFill>
                  <a:srgbClr val="FFFFFF"/>
                </a:solidFill>
              </a:rPr>
              <a:t>Code Sample</a:t>
            </a:r>
          </a:p>
        </p:txBody>
      </p:sp>
      <p:pic>
        <p:nvPicPr>
          <p:cNvPr id="7" name="Graphic 6" descr="Check List">
            <a:extLst>
              <a:ext uri="{FF2B5EF4-FFF2-40B4-BE49-F238E27FC236}">
                <a16:creationId xmlns:a16="http://schemas.microsoft.com/office/drawing/2014/main" id="{04B90D0E-AA9C-4C35-B297-8E9F1EE3A7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6089" y="4805363"/>
            <a:ext cx="1179824" cy="1179824"/>
          </a:xfrm>
          <a:prstGeom prst="rect">
            <a:avLst/>
          </a:prstGeom>
        </p:spPr>
      </p:pic>
      <p:sp>
        <p:nvSpPr>
          <p:cNvPr id="6" name="Title 1">
            <a:extLst>
              <a:ext uri="{FF2B5EF4-FFF2-40B4-BE49-F238E27FC236}">
                <a16:creationId xmlns:a16="http://schemas.microsoft.com/office/drawing/2014/main" id="{537F9BE3-7CBB-A444-81BC-860C1ED0BCA8}"/>
              </a:ext>
            </a:extLst>
          </p:cNvPr>
          <p:cNvSpPr txBox="1">
            <a:spLocks/>
          </p:cNvSpPr>
          <p:nvPr/>
        </p:nvSpPr>
        <p:spPr>
          <a:xfrm>
            <a:off x="1191426" y="2783840"/>
            <a:ext cx="2130894" cy="41149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EG" sz="2000" dirty="0">
                <a:solidFill>
                  <a:srgbClr val="FFFFFF"/>
                </a:solidFill>
              </a:rPr>
              <a:t>Bloaters/Clumps</a:t>
            </a:r>
          </a:p>
        </p:txBody>
      </p:sp>
    </p:spTree>
    <p:extLst>
      <p:ext uri="{BB962C8B-B14F-4D97-AF65-F5344CB8AC3E}">
        <p14:creationId xmlns:p14="http://schemas.microsoft.com/office/powerpoint/2010/main" val="20282441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123496" y="184314"/>
            <a:ext cx="2998075" cy="496723"/>
          </a:xfrm>
        </p:spPr>
        <p:txBody>
          <a:bodyPr>
            <a:normAutofit fontScale="90000"/>
          </a:bodyPr>
          <a:lstStyle/>
          <a:p>
            <a:r>
              <a:rPr lang="en-US" sz="2400" b="1" dirty="0"/>
              <a:t>2.3. Primitive Obsession</a:t>
            </a:r>
            <a:endParaRPr lang="en-EG" sz="2400" dirty="0"/>
          </a:p>
        </p:txBody>
      </p:sp>
      <p:sp>
        <p:nvSpPr>
          <p:cNvPr id="3" name="Content Placeholder 2">
            <a:extLst>
              <a:ext uri="{FF2B5EF4-FFF2-40B4-BE49-F238E27FC236}">
                <a16:creationId xmlns:a16="http://schemas.microsoft.com/office/drawing/2014/main" id="{6AC25776-4EDC-DD4E-93E0-1AB309C90155}"/>
              </a:ext>
            </a:extLst>
          </p:cNvPr>
          <p:cNvSpPr>
            <a:spLocks noGrp="1"/>
          </p:cNvSpPr>
          <p:nvPr>
            <p:ph idx="1"/>
          </p:nvPr>
        </p:nvSpPr>
        <p:spPr>
          <a:xfrm>
            <a:off x="123497" y="771442"/>
            <a:ext cx="5657193" cy="5902244"/>
          </a:xfrm>
        </p:spPr>
        <p:txBody>
          <a:bodyPr>
            <a:normAutofit fontScale="77500" lnSpcReduction="20000"/>
          </a:bodyPr>
          <a:lstStyle/>
          <a:p>
            <a:r>
              <a:rPr lang="en-US" b="1" dirty="0"/>
              <a:t>Signs and Symptoms</a:t>
            </a:r>
          </a:p>
          <a:p>
            <a:pPr lvl="1"/>
            <a:r>
              <a:rPr lang="en-US" sz="1600" dirty="0"/>
              <a:t>Use of primitives instead of small objects for simple tasks (such as currency, ranges, special strings for phone numbers, etc.)</a:t>
            </a:r>
          </a:p>
          <a:p>
            <a:pPr lvl="1"/>
            <a:endParaRPr lang="en-US" sz="1600" dirty="0"/>
          </a:p>
          <a:p>
            <a:pPr lvl="1"/>
            <a:r>
              <a:rPr lang="en-US" sz="1600" dirty="0"/>
              <a:t>Use of constants for coding information (such as a constant USER_ADMIN_ROLE = 1 for referring to users with administrator rights.)</a:t>
            </a:r>
          </a:p>
          <a:p>
            <a:pPr lvl="1"/>
            <a:endParaRPr lang="en-US" sz="1600" dirty="0"/>
          </a:p>
          <a:p>
            <a:pPr lvl="1"/>
            <a:r>
              <a:rPr lang="en-US" sz="1600" dirty="0"/>
              <a:t>Use of string constants as field names for use in data arrays.</a:t>
            </a:r>
          </a:p>
          <a:p>
            <a:r>
              <a:rPr lang="en-US" b="1" dirty="0"/>
              <a:t>Reasons for the Problem</a:t>
            </a:r>
          </a:p>
          <a:p>
            <a:pPr lvl="1"/>
            <a:r>
              <a:rPr lang="en-US" sz="1400" dirty="0"/>
              <a:t>Like most other smells, primitive obsessions are born in moments of weakness. “Just a field for storing some data!” the programmer said. Creating a primitive field is so much easier than making a whole new class, right? And so it was done. Then another field was needed and added in the same way. Lo and behold, the class became huge and unwieldy.</a:t>
            </a:r>
          </a:p>
          <a:p>
            <a:pPr lvl="1"/>
            <a:endParaRPr lang="en-US" sz="1400" dirty="0"/>
          </a:p>
          <a:p>
            <a:pPr lvl="1"/>
            <a:r>
              <a:rPr lang="en-US" sz="1400" dirty="0"/>
              <a:t>Primitives are often used to “simulate” types. So instead of a separate data type, you have a set of numbers or strings that form the list of allowable values for some entity. Easy-to-understand names are then given to these specific numbers and strings via constants, which is why they’re spread wide and far.</a:t>
            </a:r>
          </a:p>
          <a:p>
            <a:pPr lvl="1"/>
            <a:endParaRPr lang="en-US" sz="1400" dirty="0"/>
          </a:p>
          <a:p>
            <a:pPr lvl="1"/>
            <a:r>
              <a:rPr lang="en-US" sz="1400" dirty="0"/>
              <a:t>Another example of poor primitive use is field simulation. The class contains a large array of diverse data and string constants (which are specified in the class) are used as array indices for getting this data.</a:t>
            </a:r>
            <a:endParaRPr lang="en-EG" sz="1400" dirty="0"/>
          </a:p>
          <a:p>
            <a:r>
              <a:rPr lang="en-US" b="1" dirty="0"/>
              <a:t>Treatment</a:t>
            </a:r>
          </a:p>
          <a:p>
            <a:pPr lvl="1"/>
            <a:r>
              <a:rPr lang="en-US" sz="1400" dirty="0"/>
              <a:t>If you have a large variety of primitive fields, it may be possible to logically group some of them into their own class. Even better, move the behavior associated with this data into the class too. For this task, try </a:t>
            </a:r>
            <a:r>
              <a:rPr lang="en-US" sz="1400" b="1" i="1" dirty="0"/>
              <a:t>Replace Data Value with Object</a:t>
            </a:r>
            <a:r>
              <a:rPr lang="en-US" sz="1400" dirty="0"/>
              <a:t>.</a:t>
            </a:r>
          </a:p>
          <a:p>
            <a:pPr lvl="1"/>
            <a:r>
              <a:rPr lang="en-US" sz="1400" dirty="0"/>
              <a:t>If the values of primitive fields are used in method parameters, go with </a:t>
            </a:r>
            <a:r>
              <a:rPr lang="en-US" sz="1400" b="1" i="1" dirty="0"/>
              <a:t>Introduce Parameter Object or Preserve Whole Object.</a:t>
            </a:r>
          </a:p>
          <a:p>
            <a:pPr lvl="1"/>
            <a:endParaRPr lang="en-US" sz="1400" dirty="0"/>
          </a:p>
          <a:p>
            <a:pPr lvl="1"/>
            <a:r>
              <a:rPr lang="en-US" sz="1400" dirty="0"/>
              <a:t>When complicated data is coded in variables, use </a:t>
            </a:r>
            <a:r>
              <a:rPr lang="en-US" sz="1400" b="1" i="1" dirty="0"/>
              <a:t>Replace Type Code with Class, Replace Type Code with Subclasses or Replace Type Code with State/Strategy.</a:t>
            </a:r>
          </a:p>
          <a:p>
            <a:pPr lvl="1"/>
            <a:endParaRPr lang="en-US" sz="1400" dirty="0"/>
          </a:p>
          <a:p>
            <a:pPr lvl="1"/>
            <a:r>
              <a:rPr lang="en-US" sz="1400" dirty="0"/>
              <a:t>If there are arrays among the variables, use </a:t>
            </a:r>
            <a:r>
              <a:rPr lang="en-US" sz="1400" b="1" i="1" dirty="0"/>
              <a:t>Replace Array with Object</a:t>
            </a:r>
            <a:r>
              <a:rPr lang="en-US" sz="1400" dirty="0"/>
              <a:t>.</a:t>
            </a:r>
          </a:p>
        </p:txBody>
      </p:sp>
      <p:sp>
        <p:nvSpPr>
          <p:cNvPr id="4" name="Content Placeholder 2">
            <a:extLst>
              <a:ext uri="{FF2B5EF4-FFF2-40B4-BE49-F238E27FC236}">
                <a16:creationId xmlns:a16="http://schemas.microsoft.com/office/drawing/2014/main" id="{54F3B8CD-9F76-3E48-8863-51BBEBED99E7}"/>
              </a:ext>
            </a:extLst>
          </p:cNvPr>
          <p:cNvSpPr txBox="1">
            <a:spLocks/>
          </p:cNvSpPr>
          <p:nvPr/>
        </p:nvSpPr>
        <p:spPr>
          <a:xfrm>
            <a:off x="5856890" y="771441"/>
            <a:ext cx="5657193" cy="53151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Payoff</a:t>
            </a:r>
          </a:p>
          <a:p>
            <a:pPr lvl="1"/>
            <a:r>
              <a:rPr lang="en-US" sz="1600" dirty="0"/>
              <a:t>Code becomes more flexible thanks to use of objects instead of primitives.</a:t>
            </a:r>
          </a:p>
          <a:p>
            <a:pPr lvl="1"/>
            <a:endParaRPr lang="en-US" sz="1600" dirty="0"/>
          </a:p>
          <a:p>
            <a:pPr lvl="1"/>
            <a:r>
              <a:rPr lang="en-US" sz="1600" dirty="0"/>
              <a:t>Better understandability and organization of code. Operations on particular data are in the same place, instead of being scattered. No more guessing about the reason for all these strange constants and why they’re in an array.</a:t>
            </a:r>
          </a:p>
          <a:p>
            <a:pPr lvl="1"/>
            <a:endParaRPr lang="en-US" sz="1600" dirty="0"/>
          </a:p>
          <a:p>
            <a:pPr lvl="1"/>
            <a:r>
              <a:rPr lang="en-US" sz="1600" dirty="0"/>
              <a:t>Easier finding of duplicate code.</a:t>
            </a:r>
            <a:endParaRPr lang="en-EG" sz="1400" dirty="0"/>
          </a:p>
        </p:txBody>
      </p:sp>
    </p:spTree>
    <p:extLst>
      <p:ext uri="{BB962C8B-B14F-4D97-AF65-F5344CB8AC3E}">
        <p14:creationId xmlns:p14="http://schemas.microsoft.com/office/powerpoint/2010/main" val="9788537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kern="1200" dirty="0">
                <a:solidFill>
                  <a:srgbClr val="FFFFFF"/>
                </a:solidFill>
                <a:latin typeface="+mj-lt"/>
                <a:ea typeface="+mj-ea"/>
                <a:cs typeface="+mj-cs"/>
              </a:rPr>
              <a:t>Replace Data Value with Object</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41733909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7E56FD3-F347-3F48-8529-9F834F809ED4}"/>
              </a:ext>
            </a:extLst>
          </p:cNvPr>
          <p:cNvSpPr txBox="1">
            <a:spLocks/>
          </p:cNvSpPr>
          <p:nvPr/>
        </p:nvSpPr>
        <p:spPr>
          <a:xfrm>
            <a:off x="216775" y="416416"/>
            <a:ext cx="1374227" cy="906627"/>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Organizing Data</a:t>
            </a:r>
            <a:endParaRPr lang="en-EG" sz="1200" dirty="0"/>
          </a:p>
        </p:txBody>
      </p:sp>
      <p:sp>
        <p:nvSpPr>
          <p:cNvPr id="4" name="Title 1">
            <a:extLst>
              <a:ext uri="{FF2B5EF4-FFF2-40B4-BE49-F238E27FC236}">
                <a16:creationId xmlns:a16="http://schemas.microsoft.com/office/drawing/2014/main" id="{F765E001-A22C-8740-A4E9-F332EF9E9E9F}"/>
              </a:ext>
            </a:extLst>
          </p:cNvPr>
          <p:cNvSpPr txBox="1">
            <a:spLocks/>
          </p:cNvSpPr>
          <p:nvPr/>
        </p:nvSpPr>
        <p:spPr>
          <a:xfrm>
            <a:off x="2597369" y="416417"/>
            <a:ext cx="1774934" cy="906627"/>
          </a:xfrm>
          <a:prstGeom prst="rect">
            <a:avLst/>
          </a:prstGeom>
          <a:solidFill>
            <a:schemeClr val="accent2">
              <a:lumMod val="20000"/>
              <a:lumOff val="80000"/>
            </a:schemeClr>
          </a:solidFill>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Replace Data Value with Object</a:t>
            </a:r>
          </a:p>
        </p:txBody>
      </p:sp>
      <p:sp>
        <p:nvSpPr>
          <p:cNvPr id="2" name="TextBox 1">
            <a:extLst>
              <a:ext uri="{FF2B5EF4-FFF2-40B4-BE49-F238E27FC236}">
                <a16:creationId xmlns:a16="http://schemas.microsoft.com/office/drawing/2014/main" id="{B568044F-9E36-AE42-BDF3-17AB545E5CFB}"/>
              </a:ext>
            </a:extLst>
          </p:cNvPr>
          <p:cNvSpPr txBox="1"/>
          <p:nvPr/>
        </p:nvSpPr>
        <p:spPr>
          <a:xfrm>
            <a:off x="216776" y="1545021"/>
            <a:ext cx="4155528" cy="2585323"/>
          </a:xfrm>
          <a:prstGeom prst="rect">
            <a:avLst/>
          </a:prstGeom>
          <a:noFill/>
        </p:spPr>
        <p:txBody>
          <a:bodyPr wrap="square" rtlCol="0">
            <a:spAutoFit/>
          </a:bodyPr>
          <a:lstStyle/>
          <a:p>
            <a:r>
              <a:rPr lang="en-US" b="1" dirty="0"/>
              <a:t>Problem</a:t>
            </a:r>
          </a:p>
          <a:p>
            <a:r>
              <a:rPr lang="en-US" dirty="0"/>
              <a:t>A class (or group of classes) contains a data field. The field has its own behavior and associated data.</a:t>
            </a:r>
          </a:p>
          <a:p>
            <a:r>
              <a:rPr lang="en-US" b="1" dirty="0"/>
              <a:t>Solution</a:t>
            </a:r>
          </a:p>
          <a:p>
            <a:r>
              <a:rPr lang="en-US" dirty="0"/>
              <a:t>Create a new class, place the old field and its behavior in the class, and store the object of the class in the original class.</a:t>
            </a:r>
          </a:p>
          <a:p>
            <a:endParaRPr lang="en-EG" dirty="0"/>
          </a:p>
        </p:txBody>
      </p:sp>
      <p:pic>
        <p:nvPicPr>
          <p:cNvPr id="3" name="Picture 2">
            <a:extLst>
              <a:ext uri="{FF2B5EF4-FFF2-40B4-BE49-F238E27FC236}">
                <a16:creationId xmlns:a16="http://schemas.microsoft.com/office/drawing/2014/main" id="{DDD6FCE0-D6D5-314D-A538-4D7F742A5241}"/>
              </a:ext>
            </a:extLst>
          </p:cNvPr>
          <p:cNvPicPr>
            <a:picLocks noChangeAspect="1"/>
          </p:cNvPicPr>
          <p:nvPr/>
        </p:nvPicPr>
        <p:blipFill>
          <a:blip r:embed="rId2"/>
          <a:stretch>
            <a:fillRect/>
          </a:stretch>
        </p:blipFill>
        <p:spPr>
          <a:xfrm>
            <a:off x="0" y="4344438"/>
            <a:ext cx="5342036" cy="1682531"/>
          </a:xfrm>
          <a:prstGeom prst="rect">
            <a:avLst/>
          </a:prstGeom>
        </p:spPr>
      </p:pic>
      <p:sp>
        <p:nvSpPr>
          <p:cNvPr id="11" name="TextBox 10">
            <a:extLst>
              <a:ext uri="{FF2B5EF4-FFF2-40B4-BE49-F238E27FC236}">
                <a16:creationId xmlns:a16="http://schemas.microsoft.com/office/drawing/2014/main" id="{952F1467-B375-5C41-9A74-317898F27A68}"/>
              </a:ext>
            </a:extLst>
          </p:cNvPr>
          <p:cNvSpPr txBox="1"/>
          <p:nvPr/>
        </p:nvSpPr>
        <p:spPr>
          <a:xfrm>
            <a:off x="5342036" y="416416"/>
            <a:ext cx="6138040" cy="6001643"/>
          </a:xfrm>
          <a:prstGeom prst="rect">
            <a:avLst/>
          </a:prstGeom>
          <a:noFill/>
        </p:spPr>
        <p:txBody>
          <a:bodyPr wrap="square">
            <a:spAutoFit/>
          </a:bodyPr>
          <a:lstStyle/>
          <a:p>
            <a:pPr algn="l"/>
            <a:r>
              <a:rPr lang="en-US" sz="1200" b="1" i="0" dirty="0">
                <a:solidFill>
                  <a:srgbClr val="444444"/>
                </a:solidFill>
                <a:effectLst/>
                <a:latin typeface="PT Sans" panose="020B0503020203020204" pitchFamily="34" charset="77"/>
              </a:rPr>
              <a:t>Why Refactor</a:t>
            </a:r>
          </a:p>
          <a:p>
            <a:pPr algn="l"/>
            <a:r>
              <a:rPr lang="en-US" sz="1200" b="0" i="0" dirty="0">
                <a:solidFill>
                  <a:srgbClr val="444444"/>
                </a:solidFill>
                <a:effectLst/>
                <a:latin typeface="PT Sans" panose="020B0503020203020204" pitchFamily="34" charset="77"/>
              </a:rPr>
              <a:t>This refactoring is basically a special case of </a:t>
            </a:r>
            <a:r>
              <a:rPr lang="en-US" sz="1200" b="1" i="0" u="none" strike="noStrike" dirty="0">
                <a:solidFill>
                  <a:srgbClr val="444444"/>
                </a:solidFill>
                <a:effectLst/>
                <a:latin typeface="PT Sans" panose="020B0503020203020204" pitchFamily="34" charset="77"/>
                <a:hlinkClick r:id="rId3"/>
              </a:rPr>
              <a:t>Extract Class</a:t>
            </a:r>
            <a:r>
              <a:rPr lang="en-US" sz="1200" b="0" i="0" dirty="0">
                <a:solidFill>
                  <a:srgbClr val="444444"/>
                </a:solidFill>
                <a:effectLst/>
                <a:latin typeface="PT Sans" panose="020B0503020203020204" pitchFamily="34" charset="77"/>
              </a:rPr>
              <a:t>. What makes it different is the cause of the refactoring.</a:t>
            </a:r>
          </a:p>
          <a:p>
            <a:pPr algn="l"/>
            <a:r>
              <a:rPr lang="en-US" sz="1200" b="0" i="0" dirty="0">
                <a:solidFill>
                  <a:srgbClr val="444444"/>
                </a:solidFill>
                <a:effectLst/>
                <a:latin typeface="PT Sans" panose="020B0503020203020204" pitchFamily="34" charset="77"/>
              </a:rPr>
              <a:t>In </a:t>
            </a:r>
            <a:r>
              <a:rPr lang="en-US" sz="1200" b="1" i="0" u="none" strike="noStrike" dirty="0">
                <a:solidFill>
                  <a:srgbClr val="444444"/>
                </a:solidFill>
                <a:effectLst/>
                <a:latin typeface="PT Sans" panose="020B0503020203020204" pitchFamily="34" charset="77"/>
                <a:hlinkClick r:id="rId3"/>
              </a:rPr>
              <a:t>Extract Class</a:t>
            </a:r>
            <a:r>
              <a:rPr lang="en-US" sz="1200" b="0" i="0" dirty="0">
                <a:solidFill>
                  <a:srgbClr val="444444"/>
                </a:solidFill>
                <a:effectLst/>
                <a:latin typeface="PT Sans" panose="020B0503020203020204" pitchFamily="34" charset="77"/>
              </a:rPr>
              <a:t>, we have a single class that’s responsible for different things and we want to split up its responsibilities.</a:t>
            </a:r>
          </a:p>
          <a:p>
            <a:pPr algn="l"/>
            <a:r>
              <a:rPr lang="en-US" sz="1200" b="0" i="0" dirty="0">
                <a:solidFill>
                  <a:srgbClr val="444444"/>
                </a:solidFill>
                <a:effectLst/>
                <a:latin typeface="PT Sans" panose="020B0503020203020204" pitchFamily="34" charset="77"/>
              </a:rPr>
              <a:t>With replacement of a data value with an object, we have a primitive field (number, string, etc.) that’s no longer so simple due to growth of the program and now has associated data and behaviors. On the one hand, there’s nothing scary about these fields in and of themselves. However, this fields-and-behaviors family can be present in several classes simultaneously, creating duplicate code.</a:t>
            </a:r>
          </a:p>
          <a:p>
            <a:pPr algn="l"/>
            <a:r>
              <a:rPr lang="en-US" sz="1200" b="0" i="0" dirty="0">
                <a:solidFill>
                  <a:srgbClr val="444444"/>
                </a:solidFill>
                <a:effectLst/>
                <a:latin typeface="PT Sans" panose="020B0503020203020204" pitchFamily="34" charset="77"/>
              </a:rPr>
              <a:t>Therefore, for all this we create a new class and move both the field and the related data and behaviors to it.</a:t>
            </a:r>
          </a:p>
          <a:p>
            <a:pPr algn="l"/>
            <a:r>
              <a:rPr lang="en-US" sz="1200" b="1" i="0" dirty="0">
                <a:solidFill>
                  <a:srgbClr val="444444"/>
                </a:solidFill>
                <a:effectLst/>
                <a:latin typeface="PT Sans" panose="020B0503020203020204" pitchFamily="34" charset="77"/>
              </a:rPr>
              <a:t>Benefits</a:t>
            </a:r>
          </a:p>
          <a:p>
            <a:pPr algn="l">
              <a:buFont typeface="Arial" panose="020B0604020202020204" pitchFamily="34" charset="0"/>
              <a:buChar char="•"/>
            </a:pPr>
            <a:r>
              <a:rPr lang="en-US" sz="1200" b="0" i="0" dirty="0">
                <a:solidFill>
                  <a:srgbClr val="444444"/>
                </a:solidFill>
                <a:effectLst/>
                <a:latin typeface="PT Sans" panose="020B0503020203020204" pitchFamily="34" charset="77"/>
              </a:rPr>
              <a:t>Improves relatedness inside classes. Data and the relevant behaviors are inside a single class.</a:t>
            </a:r>
          </a:p>
          <a:p>
            <a:pPr algn="l"/>
            <a:r>
              <a:rPr lang="en-US" sz="1200" b="1" i="0" dirty="0">
                <a:solidFill>
                  <a:srgbClr val="444444"/>
                </a:solidFill>
                <a:effectLst/>
                <a:latin typeface="PT Sans" panose="020B0503020203020204" pitchFamily="34" charset="77"/>
              </a:rPr>
              <a:t>How to Refactor</a:t>
            </a:r>
          </a:p>
          <a:p>
            <a:pPr algn="l"/>
            <a:r>
              <a:rPr lang="en-US" sz="1200" b="0" i="0" dirty="0">
                <a:solidFill>
                  <a:srgbClr val="444444"/>
                </a:solidFill>
                <a:effectLst/>
                <a:latin typeface="PT Sans" panose="020B0503020203020204" pitchFamily="34" charset="77"/>
              </a:rPr>
              <a:t>Before you begin with refactoring, see if there are direct references to the field from within the class. If so, use </a:t>
            </a:r>
            <a:r>
              <a:rPr lang="en-US" sz="1200" b="1" i="0" u="none" strike="noStrike" dirty="0">
                <a:solidFill>
                  <a:srgbClr val="444444"/>
                </a:solidFill>
                <a:effectLst/>
                <a:latin typeface="PT Sans" panose="020B0503020203020204" pitchFamily="34" charset="77"/>
                <a:hlinkClick r:id="rId4"/>
              </a:rPr>
              <a:t>Self Encapsulate Field</a:t>
            </a:r>
            <a:r>
              <a:rPr lang="en-US" sz="1200" b="0" i="0" dirty="0">
                <a:solidFill>
                  <a:srgbClr val="444444"/>
                </a:solidFill>
                <a:effectLst/>
                <a:latin typeface="PT Sans" panose="020B0503020203020204" pitchFamily="34" charset="77"/>
              </a:rPr>
              <a:t> in order to hide it in the original class.</a:t>
            </a:r>
          </a:p>
          <a:p>
            <a:pPr algn="l">
              <a:buFont typeface="+mj-lt"/>
              <a:buAutoNum type="arabicPeriod"/>
            </a:pPr>
            <a:r>
              <a:rPr lang="en-US" sz="1200" b="0" i="0" dirty="0">
                <a:solidFill>
                  <a:srgbClr val="444444"/>
                </a:solidFill>
                <a:effectLst/>
                <a:latin typeface="PT Sans" panose="020B0503020203020204" pitchFamily="34" charset="77"/>
              </a:rPr>
              <a:t>Create a new class and copy your field and relevant getter to it. In addition, create a constructor that accepts the simple value of the field. This class won’t have a setter since each new field value that’s sent to the original class will create a new value object.</a:t>
            </a:r>
          </a:p>
          <a:p>
            <a:pPr algn="l">
              <a:buFont typeface="+mj-lt"/>
              <a:buAutoNum type="arabicPeriod"/>
            </a:pPr>
            <a:r>
              <a:rPr lang="en-US" sz="1200" b="0" i="0" dirty="0">
                <a:solidFill>
                  <a:srgbClr val="444444"/>
                </a:solidFill>
                <a:effectLst/>
                <a:latin typeface="PT Sans" panose="020B0503020203020204" pitchFamily="34" charset="77"/>
              </a:rPr>
              <a:t>In the original class, change the field type to the new class.</a:t>
            </a:r>
          </a:p>
          <a:p>
            <a:pPr algn="l">
              <a:buFont typeface="+mj-lt"/>
              <a:buAutoNum type="arabicPeriod"/>
            </a:pPr>
            <a:r>
              <a:rPr lang="en-US" sz="1200" b="0" i="0" dirty="0">
                <a:solidFill>
                  <a:srgbClr val="444444"/>
                </a:solidFill>
                <a:effectLst/>
                <a:latin typeface="PT Sans" panose="020B0503020203020204" pitchFamily="34" charset="77"/>
              </a:rPr>
              <a:t>In the getter in the original class, invoke the getter of the associated object.</a:t>
            </a:r>
          </a:p>
          <a:p>
            <a:pPr algn="l">
              <a:buFont typeface="+mj-lt"/>
              <a:buAutoNum type="arabicPeriod"/>
            </a:pPr>
            <a:r>
              <a:rPr lang="en-US" sz="1200" b="0" i="0" dirty="0">
                <a:solidFill>
                  <a:srgbClr val="444444"/>
                </a:solidFill>
                <a:effectLst/>
                <a:latin typeface="PT Sans" panose="020B0503020203020204" pitchFamily="34" charset="77"/>
              </a:rPr>
              <a:t>In the setter, create a new value object. You may need to also create a new object in the constructor if initial values had been set there for the field previously.</a:t>
            </a:r>
          </a:p>
          <a:p>
            <a:pPr algn="l"/>
            <a:r>
              <a:rPr lang="en-US" sz="1200" b="1" i="0" dirty="0">
                <a:solidFill>
                  <a:srgbClr val="444444"/>
                </a:solidFill>
                <a:effectLst/>
                <a:latin typeface="PT Sans" panose="020B0503020203020204" pitchFamily="34" charset="77"/>
              </a:rPr>
              <a:t>Next Steps</a:t>
            </a:r>
          </a:p>
          <a:p>
            <a:pPr algn="l"/>
            <a:r>
              <a:rPr lang="en-US" sz="1200" b="0" i="0" dirty="0">
                <a:solidFill>
                  <a:srgbClr val="444444"/>
                </a:solidFill>
                <a:effectLst/>
                <a:latin typeface="PT Sans" panose="020B0503020203020204" pitchFamily="34" charset="77"/>
              </a:rPr>
              <a:t>After applying this refactoring technique, it’s wise to apply </a:t>
            </a:r>
            <a:r>
              <a:rPr lang="en-US" sz="1200" b="1" i="0" u="none" strike="noStrike" dirty="0">
                <a:solidFill>
                  <a:srgbClr val="444444"/>
                </a:solidFill>
                <a:effectLst/>
                <a:latin typeface="PT Sans" panose="020B0503020203020204" pitchFamily="34" charset="77"/>
                <a:hlinkClick r:id="rId5"/>
              </a:rPr>
              <a:t>Change Value to Reference</a:t>
            </a:r>
            <a:r>
              <a:rPr lang="en-US" sz="1200" b="0" i="0" dirty="0">
                <a:solidFill>
                  <a:srgbClr val="444444"/>
                </a:solidFill>
                <a:effectLst/>
                <a:latin typeface="PT Sans" panose="020B0503020203020204" pitchFamily="34" charset="77"/>
              </a:rPr>
              <a:t> on the field that contains the object. This allows storing a reference to a single object that corresponds to a value instead of storing dozens of objects for one and the same value.</a:t>
            </a:r>
          </a:p>
          <a:p>
            <a:pPr algn="l"/>
            <a:r>
              <a:rPr lang="en-US" sz="1200" b="0" i="0" dirty="0">
                <a:solidFill>
                  <a:srgbClr val="444444"/>
                </a:solidFill>
                <a:effectLst/>
                <a:latin typeface="PT Sans" panose="020B0503020203020204" pitchFamily="34" charset="77"/>
              </a:rPr>
              <a:t>Most often this approach is needed when you want to have one object be responsible for one real-world object (such as users, orders, documents and so forth). At the same time, this approach won’t be useful for objects such as dates, money, ranges, </a:t>
            </a:r>
            <a:r>
              <a:rPr lang="en-US" sz="1200" b="0" i="0" dirty="0" err="1">
                <a:solidFill>
                  <a:srgbClr val="444444"/>
                </a:solidFill>
                <a:effectLst/>
                <a:latin typeface="PT Sans" panose="020B0503020203020204" pitchFamily="34" charset="77"/>
              </a:rPr>
              <a:t>etc</a:t>
            </a:r>
            <a:endParaRPr lang="en-US" sz="1200" b="0" i="0" dirty="0">
              <a:solidFill>
                <a:srgbClr val="444444"/>
              </a:solidFill>
              <a:effectLst/>
              <a:latin typeface="PT Sans" panose="020B0503020203020204" pitchFamily="34" charset="77"/>
            </a:endParaRPr>
          </a:p>
        </p:txBody>
      </p:sp>
    </p:spTree>
    <p:extLst>
      <p:ext uri="{BB962C8B-B14F-4D97-AF65-F5344CB8AC3E}">
        <p14:creationId xmlns:p14="http://schemas.microsoft.com/office/powerpoint/2010/main" val="34686913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dirty="0">
                <a:solidFill>
                  <a:srgbClr val="FFFFFF"/>
                </a:solidFill>
              </a:rPr>
              <a:t>Change Value to Reference</a:t>
            </a:r>
          </a:p>
        </p:txBody>
      </p:sp>
    </p:spTree>
    <p:extLst>
      <p:ext uri="{BB962C8B-B14F-4D97-AF65-F5344CB8AC3E}">
        <p14:creationId xmlns:p14="http://schemas.microsoft.com/office/powerpoint/2010/main" val="33823671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7E56FD3-F347-3F48-8529-9F834F809ED4}"/>
              </a:ext>
            </a:extLst>
          </p:cNvPr>
          <p:cNvSpPr txBox="1">
            <a:spLocks/>
          </p:cNvSpPr>
          <p:nvPr/>
        </p:nvSpPr>
        <p:spPr>
          <a:xfrm>
            <a:off x="216775" y="416416"/>
            <a:ext cx="1374227" cy="906627"/>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Organizing Data</a:t>
            </a:r>
            <a:endParaRPr lang="en-EG" sz="1200" dirty="0"/>
          </a:p>
        </p:txBody>
      </p:sp>
      <p:sp>
        <p:nvSpPr>
          <p:cNvPr id="4" name="Title 1">
            <a:extLst>
              <a:ext uri="{FF2B5EF4-FFF2-40B4-BE49-F238E27FC236}">
                <a16:creationId xmlns:a16="http://schemas.microsoft.com/office/drawing/2014/main" id="{F765E001-A22C-8740-A4E9-F332EF9E9E9F}"/>
              </a:ext>
            </a:extLst>
          </p:cNvPr>
          <p:cNvSpPr txBox="1">
            <a:spLocks/>
          </p:cNvSpPr>
          <p:nvPr/>
        </p:nvSpPr>
        <p:spPr>
          <a:xfrm>
            <a:off x="2597369" y="416417"/>
            <a:ext cx="1774934" cy="906627"/>
          </a:xfrm>
          <a:prstGeom prst="rect">
            <a:avLst/>
          </a:prstGeom>
          <a:solidFill>
            <a:schemeClr val="accent2">
              <a:lumMod val="20000"/>
              <a:lumOff val="80000"/>
            </a:schemeClr>
          </a:solidFill>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Change Value to Reference</a:t>
            </a:r>
          </a:p>
        </p:txBody>
      </p:sp>
      <p:sp>
        <p:nvSpPr>
          <p:cNvPr id="8" name="TextBox 7">
            <a:extLst>
              <a:ext uri="{FF2B5EF4-FFF2-40B4-BE49-F238E27FC236}">
                <a16:creationId xmlns:a16="http://schemas.microsoft.com/office/drawing/2014/main" id="{87E2BDEE-B772-4343-9FA4-B41CFDE9B702}"/>
              </a:ext>
            </a:extLst>
          </p:cNvPr>
          <p:cNvSpPr txBox="1"/>
          <p:nvPr/>
        </p:nvSpPr>
        <p:spPr>
          <a:xfrm>
            <a:off x="216775" y="1548861"/>
            <a:ext cx="4155528" cy="2585323"/>
          </a:xfrm>
          <a:prstGeom prst="rect">
            <a:avLst/>
          </a:prstGeom>
          <a:noFill/>
        </p:spPr>
        <p:txBody>
          <a:bodyPr wrap="square">
            <a:spAutoFit/>
          </a:bodyPr>
          <a:lstStyle/>
          <a:p>
            <a:pPr algn="l"/>
            <a:r>
              <a:rPr lang="en-US" b="1" i="0" dirty="0">
                <a:solidFill>
                  <a:srgbClr val="444444"/>
                </a:solidFill>
                <a:effectLst/>
                <a:latin typeface="PT Sans" panose="020B0503020203020204" pitchFamily="34" charset="77"/>
              </a:rPr>
              <a:t>Problem</a:t>
            </a:r>
          </a:p>
          <a:p>
            <a:pPr algn="l"/>
            <a:r>
              <a:rPr lang="en-US" b="0" i="0" dirty="0">
                <a:solidFill>
                  <a:srgbClr val="444444"/>
                </a:solidFill>
                <a:effectLst/>
                <a:latin typeface="PT Sans" panose="020B0503020203020204" pitchFamily="34" charset="77"/>
              </a:rPr>
              <a:t>So you have many identical instances of a single class that you need to replace with a single object.</a:t>
            </a:r>
          </a:p>
          <a:p>
            <a:pPr algn="l"/>
            <a:r>
              <a:rPr lang="en-US" b="1" i="0" dirty="0">
                <a:solidFill>
                  <a:srgbClr val="444444"/>
                </a:solidFill>
                <a:effectLst/>
                <a:latin typeface="PT Sans" panose="020B0503020203020204" pitchFamily="34" charset="77"/>
              </a:rPr>
              <a:t>Solution</a:t>
            </a:r>
          </a:p>
          <a:p>
            <a:pPr algn="l"/>
            <a:r>
              <a:rPr lang="en-US" b="0" i="0" dirty="0">
                <a:solidFill>
                  <a:srgbClr val="444444"/>
                </a:solidFill>
                <a:effectLst/>
                <a:latin typeface="PT Sans" panose="020B0503020203020204" pitchFamily="34" charset="77"/>
              </a:rPr>
              <a:t>Convert the identical objects to a single reference object.</a:t>
            </a:r>
          </a:p>
          <a:p>
            <a:pPr algn="l"/>
            <a:br>
              <a:rPr lang="en-US" b="0" i="0" dirty="0">
                <a:solidFill>
                  <a:srgbClr val="444444"/>
                </a:solidFill>
                <a:effectLst/>
                <a:latin typeface="PT Sans" panose="020B0503020203020204" pitchFamily="34" charset="77"/>
              </a:rPr>
            </a:br>
            <a:endParaRPr lang="en-US" b="0" i="0" dirty="0">
              <a:solidFill>
                <a:srgbClr val="444444"/>
              </a:solidFill>
              <a:effectLst/>
              <a:latin typeface="PT Sans" panose="020B0503020203020204" pitchFamily="34" charset="77"/>
            </a:endParaRPr>
          </a:p>
        </p:txBody>
      </p:sp>
      <p:pic>
        <p:nvPicPr>
          <p:cNvPr id="9" name="Picture 8">
            <a:extLst>
              <a:ext uri="{FF2B5EF4-FFF2-40B4-BE49-F238E27FC236}">
                <a16:creationId xmlns:a16="http://schemas.microsoft.com/office/drawing/2014/main" id="{26CB18EC-C72F-F04C-9732-8A52A4149E75}"/>
              </a:ext>
            </a:extLst>
          </p:cNvPr>
          <p:cNvPicPr>
            <a:picLocks noChangeAspect="1"/>
          </p:cNvPicPr>
          <p:nvPr/>
        </p:nvPicPr>
        <p:blipFill>
          <a:blip r:embed="rId2"/>
          <a:stretch>
            <a:fillRect/>
          </a:stretch>
        </p:blipFill>
        <p:spPr>
          <a:xfrm>
            <a:off x="216775" y="3938371"/>
            <a:ext cx="4896628" cy="698500"/>
          </a:xfrm>
          <a:prstGeom prst="rect">
            <a:avLst/>
          </a:prstGeom>
        </p:spPr>
      </p:pic>
      <p:sp>
        <p:nvSpPr>
          <p:cNvPr id="12" name="TextBox 11">
            <a:extLst>
              <a:ext uri="{FF2B5EF4-FFF2-40B4-BE49-F238E27FC236}">
                <a16:creationId xmlns:a16="http://schemas.microsoft.com/office/drawing/2014/main" id="{97054727-0A1F-3941-9E3C-D7B3ADDD17C2}"/>
              </a:ext>
            </a:extLst>
          </p:cNvPr>
          <p:cNvSpPr txBox="1"/>
          <p:nvPr/>
        </p:nvSpPr>
        <p:spPr>
          <a:xfrm>
            <a:off x="5113403" y="298361"/>
            <a:ext cx="6138040" cy="6555641"/>
          </a:xfrm>
          <a:prstGeom prst="rect">
            <a:avLst/>
          </a:prstGeom>
          <a:noFill/>
        </p:spPr>
        <p:txBody>
          <a:bodyPr wrap="square">
            <a:spAutoFit/>
          </a:bodyPr>
          <a:lstStyle/>
          <a:p>
            <a:pPr algn="l"/>
            <a:r>
              <a:rPr lang="en-US" sz="1400" b="1" i="0" dirty="0">
                <a:solidFill>
                  <a:srgbClr val="444444"/>
                </a:solidFill>
                <a:effectLst/>
                <a:latin typeface="PT Sans" panose="020B0503020203020204" pitchFamily="34" charset="77"/>
              </a:rPr>
              <a:t>Why Refactor</a:t>
            </a:r>
          </a:p>
          <a:p>
            <a:pPr algn="l"/>
            <a:r>
              <a:rPr lang="en-US" sz="1400" b="0" i="0" dirty="0">
                <a:solidFill>
                  <a:srgbClr val="444444"/>
                </a:solidFill>
                <a:effectLst/>
                <a:latin typeface="PT Sans" panose="020B0503020203020204" pitchFamily="34" charset="77"/>
              </a:rPr>
              <a:t>In many systems, objects can be classified as either values or references.</a:t>
            </a:r>
          </a:p>
          <a:p>
            <a:pPr algn="l">
              <a:buFont typeface="Arial" panose="020B0604020202020204" pitchFamily="34" charset="0"/>
              <a:buChar char="•"/>
            </a:pPr>
            <a:r>
              <a:rPr lang="en-US" sz="1400" b="1" i="0" dirty="0">
                <a:solidFill>
                  <a:srgbClr val="444444"/>
                </a:solidFill>
                <a:effectLst/>
                <a:latin typeface="PT Sans" panose="020B0503020203020204" pitchFamily="34" charset="77"/>
              </a:rPr>
              <a:t>References</a:t>
            </a:r>
            <a:r>
              <a:rPr lang="en-US" sz="1400" b="0" i="0" dirty="0">
                <a:solidFill>
                  <a:srgbClr val="444444"/>
                </a:solidFill>
                <a:effectLst/>
                <a:latin typeface="PT Sans" panose="020B0503020203020204" pitchFamily="34" charset="77"/>
              </a:rPr>
              <a:t>: when one real-world object corresponds to only one object in the program. References are usually user/order/product/etc. objects.</a:t>
            </a:r>
          </a:p>
          <a:p>
            <a:pPr algn="l">
              <a:buFont typeface="Arial" panose="020B0604020202020204" pitchFamily="34" charset="0"/>
              <a:buChar char="•"/>
            </a:pPr>
            <a:r>
              <a:rPr lang="en-US" sz="1400" b="1" i="0" dirty="0">
                <a:solidFill>
                  <a:srgbClr val="444444"/>
                </a:solidFill>
                <a:effectLst/>
                <a:latin typeface="PT Sans" panose="020B0503020203020204" pitchFamily="34" charset="77"/>
              </a:rPr>
              <a:t>Values</a:t>
            </a:r>
            <a:r>
              <a:rPr lang="en-US" sz="1400" b="0" i="0" dirty="0">
                <a:solidFill>
                  <a:srgbClr val="444444"/>
                </a:solidFill>
                <a:effectLst/>
                <a:latin typeface="PT Sans" panose="020B0503020203020204" pitchFamily="34" charset="77"/>
              </a:rPr>
              <a:t>: one real-world object corresponds to multiple objects in the program. These objects could be dates, phone numbers, addresses, colors, and the like.</a:t>
            </a:r>
          </a:p>
          <a:p>
            <a:pPr algn="l"/>
            <a:r>
              <a:rPr lang="en-US" sz="1400" b="0" i="0" dirty="0">
                <a:solidFill>
                  <a:srgbClr val="444444"/>
                </a:solidFill>
                <a:effectLst/>
                <a:latin typeface="PT Sans" panose="020B0503020203020204" pitchFamily="34" charset="77"/>
              </a:rPr>
              <a:t>The selection of reference vs. value isn’t always clear-cut. Sometimes there’s a simple value with a small amount of unchanging data. Then it becomes necessary to add changeable data and pass these changes every time the object is accessed. In this case it becomes necessary to convert it to a reference.</a:t>
            </a:r>
          </a:p>
          <a:p>
            <a:pPr algn="l"/>
            <a:r>
              <a:rPr lang="en-US" sz="1400" b="1" i="0" dirty="0">
                <a:solidFill>
                  <a:srgbClr val="444444"/>
                </a:solidFill>
                <a:effectLst/>
                <a:latin typeface="PT Sans" panose="020B0503020203020204" pitchFamily="34" charset="77"/>
              </a:rPr>
              <a:t>Benefits</a:t>
            </a:r>
          </a:p>
          <a:p>
            <a:pPr algn="l">
              <a:buFont typeface="Arial" panose="020B0604020202020204" pitchFamily="34" charset="0"/>
              <a:buChar char="•"/>
            </a:pPr>
            <a:r>
              <a:rPr lang="en-US" sz="1400" b="0" i="0" dirty="0">
                <a:solidFill>
                  <a:srgbClr val="444444"/>
                </a:solidFill>
                <a:effectLst/>
                <a:latin typeface="PT Sans" panose="020B0503020203020204" pitchFamily="34" charset="77"/>
              </a:rPr>
              <a:t>An object contains all the most current information about a particular entity. If the object is changed in one part of the program, these changes are accessible from the other parts of the program that make use of the object.</a:t>
            </a:r>
          </a:p>
          <a:p>
            <a:pPr algn="l"/>
            <a:r>
              <a:rPr lang="en-US" sz="1400" b="1" i="0" dirty="0">
                <a:solidFill>
                  <a:srgbClr val="444444"/>
                </a:solidFill>
                <a:effectLst/>
                <a:latin typeface="PT Sans" panose="020B0503020203020204" pitchFamily="34" charset="77"/>
              </a:rPr>
              <a:t>Drawbacks</a:t>
            </a:r>
          </a:p>
          <a:p>
            <a:pPr algn="l">
              <a:buFont typeface="Arial" panose="020B0604020202020204" pitchFamily="34" charset="0"/>
              <a:buChar char="•"/>
            </a:pPr>
            <a:r>
              <a:rPr lang="en-US" sz="1400" b="0" i="0" dirty="0">
                <a:solidFill>
                  <a:srgbClr val="444444"/>
                </a:solidFill>
                <a:effectLst/>
                <a:latin typeface="PT Sans" panose="020B0503020203020204" pitchFamily="34" charset="77"/>
              </a:rPr>
              <a:t>References are much harder to implement.</a:t>
            </a:r>
          </a:p>
          <a:p>
            <a:pPr algn="l"/>
            <a:r>
              <a:rPr lang="en-US" sz="1400" b="1" i="0" dirty="0">
                <a:solidFill>
                  <a:srgbClr val="444444"/>
                </a:solidFill>
                <a:effectLst/>
                <a:latin typeface="PT Sans" panose="020B0503020203020204" pitchFamily="34" charset="77"/>
              </a:rPr>
              <a:t>How to Refactor</a:t>
            </a:r>
          </a:p>
          <a:p>
            <a:pPr algn="l">
              <a:buFont typeface="+mj-lt"/>
              <a:buAutoNum type="arabicPeriod"/>
            </a:pPr>
            <a:r>
              <a:rPr lang="en-US" sz="1400" b="0" i="0" dirty="0">
                <a:solidFill>
                  <a:srgbClr val="444444"/>
                </a:solidFill>
                <a:effectLst/>
                <a:latin typeface="PT Sans" panose="020B0503020203020204" pitchFamily="34" charset="77"/>
              </a:rPr>
              <a:t>Use </a:t>
            </a:r>
            <a:r>
              <a:rPr lang="en-US" sz="1400" b="1" i="0" u="none" strike="noStrike" dirty="0">
                <a:solidFill>
                  <a:srgbClr val="444444"/>
                </a:solidFill>
                <a:effectLst/>
                <a:latin typeface="PT Sans" panose="020B0503020203020204" pitchFamily="34" charset="77"/>
                <a:hlinkClick r:id="rId3"/>
              </a:rPr>
              <a:t>Replace Constructor with Factory Method</a:t>
            </a:r>
            <a:r>
              <a:rPr lang="en-US" sz="1400" b="0" i="0" dirty="0">
                <a:solidFill>
                  <a:srgbClr val="444444"/>
                </a:solidFill>
                <a:effectLst/>
                <a:latin typeface="PT Sans" panose="020B0503020203020204" pitchFamily="34" charset="77"/>
              </a:rPr>
              <a:t> on the class from which the references are to be generated.</a:t>
            </a:r>
          </a:p>
          <a:p>
            <a:pPr algn="l">
              <a:buFont typeface="+mj-lt"/>
              <a:buAutoNum type="arabicPeriod"/>
            </a:pPr>
            <a:r>
              <a:rPr lang="en-US" sz="1400" b="0" i="0" dirty="0">
                <a:solidFill>
                  <a:srgbClr val="444444"/>
                </a:solidFill>
                <a:effectLst/>
                <a:latin typeface="PT Sans" panose="020B0503020203020204" pitchFamily="34" charset="77"/>
              </a:rPr>
              <a:t>Determine which object will be responsible for providing access to references. Instead of creating a new object, when you need one you now need to get it from a storage object or static dictionary field.</a:t>
            </a:r>
          </a:p>
          <a:p>
            <a:pPr algn="l">
              <a:buFont typeface="+mj-lt"/>
              <a:buAutoNum type="arabicPeriod"/>
            </a:pPr>
            <a:r>
              <a:rPr lang="en-US" sz="1400" b="0" i="0" dirty="0">
                <a:solidFill>
                  <a:srgbClr val="444444"/>
                </a:solidFill>
                <a:effectLst/>
                <a:latin typeface="PT Sans" panose="020B0503020203020204" pitchFamily="34" charset="77"/>
              </a:rPr>
              <a:t>Determine whether references will be created in advance or dynamically as necessary. If objects are created in advance, make sure to load them before use.</a:t>
            </a:r>
          </a:p>
          <a:p>
            <a:pPr algn="l">
              <a:buFont typeface="+mj-lt"/>
              <a:buAutoNum type="arabicPeriod"/>
            </a:pPr>
            <a:r>
              <a:rPr lang="en-US" sz="1400" b="0" i="0" dirty="0">
                <a:solidFill>
                  <a:srgbClr val="444444"/>
                </a:solidFill>
                <a:effectLst/>
                <a:latin typeface="PT Sans" panose="020B0503020203020204" pitchFamily="34" charset="77"/>
              </a:rPr>
              <a:t>Change the factory method so that it returns a reference. If objects are created in advance, decide how to handle errors when a non-existent object is requested. You may also need to use </a:t>
            </a:r>
            <a:r>
              <a:rPr lang="en-US" sz="1400" b="1" i="0" u="none" strike="noStrike" dirty="0">
                <a:solidFill>
                  <a:srgbClr val="444444"/>
                </a:solidFill>
                <a:effectLst/>
                <a:latin typeface="PT Sans" panose="020B0503020203020204" pitchFamily="34" charset="77"/>
                <a:hlinkClick r:id="rId4"/>
              </a:rPr>
              <a:t>Rename Method</a:t>
            </a:r>
            <a:r>
              <a:rPr lang="en-US" sz="1400" b="0" i="0" dirty="0">
                <a:solidFill>
                  <a:srgbClr val="444444"/>
                </a:solidFill>
                <a:effectLst/>
                <a:latin typeface="PT Sans" panose="020B0503020203020204" pitchFamily="34" charset="77"/>
              </a:rPr>
              <a:t> to inform that the method returns only existing objects</a:t>
            </a:r>
          </a:p>
        </p:txBody>
      </p:sp>
    </p:spTree>
    <p:extLst>
      <p:ext uri="{BB962C8B-B14F-4D97-AF65-F5344CB8AC3E}">
        <p14:creationId xmlns:p14="http://schemas.microsoft.com/office/powerpoint/2010/main" val="34283304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dirty="0">
                <a:solidFill>
                  <a:srgbClr val="FFFFFF"/>
                </a:solidFill>
              </a:rPr>
              <a:t>Replace Constructor with Factory Method</a:t>
            </a:r>
          </a:p>
        </p:txBody>
      </p:sp>
    </p:spTree>
    <p:extLst>
      <p:ext uri="{BB962C8B-B14F-4D97-AF65-F5344CB8AC3E}">
        <p14:creationId xmlns:p14="http://schemas.microsoft.com/office/powerpoint/2010/main" val="34049919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A0DDAF7-11EA-D945-A8F2-72BD978E402C}"/>
              </a:ext>
            </a:extLst>
          </p:cNvPr>
          <p:cNvSpPr txBox="1">
            <a:spLocks/>
          </p:cNvSpPr>
          <p:nvPr/>
        </p:nvSpPr>
        <p:spPr>
          <a:xfrm>
            <a:off x="174734" y="264017"/>
            <a:ext cx="1689538" cy="906627"/>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Simplifying Method Calls</a:t>
            </a:r>
            <a:endParaRPr lang="en-EG" sz="1200" dirty="0"/>
          </a:p>
        </p:txBody>
      </p:sp>
      <p:sp>
        <p:nvSpPr>
          <p:cNvPr id="4" name="Title 1">
            <a:extLst>
              <a:ext uri="{FF2B5EF4-FFF2-40B4-BE49-F238E27FC236}">
                <a16:creationId xmlns:a16="http://schemas.microsoft.com/office/drawing/2014/main" id="{1A5CF460-2CF7-3040-B532-4A0AEE2BAF35}"/>
              </a:ext>
            </a:extLst>
          </p:cNvPr>
          <p:cNvSpPr txBox="1">
            <a:spLocks/>
          </p:cNvSpPr>
          <p:nvPr/>
        </p:nvSpPr>
        <p:spPr>
          <a:xfrm>
            <a:off x="2103382" y="264017"/>
            <a:ext cx="2825970" cy="906627"/>
          </a:xfrm>
          <a:prstGeom prst="rect">
            <a:avLst/>
          </a:prstGeom>
          <a:solidFill>
            <a:schemeClr val="accent2">
              <a:lumMod val="20000"/>
              <a:lumOff val="80000"/>
            </a:schemeClr>
          </a:solidFill>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Replace Constructor with Factory Method</a:t>
            </a:r>
          </a:p>
        </p:txBody>
      </p:sp>
      <p:sp>
        <p:nvSpPr>
          <p:cNvPr id="8" name="TextBox 7">
            <a:extLst>
              <a:ext uri="{FF2B5EF4-FFF2-40B4-BE49-F238E27FC236}">
                <a16:creationId xmlns:a16="http://schemas.microsoft.com/office/drawing/2014/main" id="{B8A4C392-942E-9241-B873-1994CB532278}"/>
              </a:ext>
            </a:extLst>
          </p:cNvPr>
          <p:cNvSpPr txBox="1"/>
          <p:nvPr/>
        </p:nvSpPr>
        <p:spPr>
          <a:xfrm>
            <a:off x="174734" y="1443841"/>
            <a:ext cx="4092466" cy="5078313"/>
          </a:xfrm>
          <a:prstGeom prst="rect">
            <a:avLst/>
          </a:prstGeom>
          <a:noFill/>
        </p:spPr>
        <p:txBody>
          <a:bodyPr wrap="square">
            <a:spAutoFit/>
          </a:bodyPr>
          <a:lstStyle/>
          <a:p>
            <a:pPr algn="l"/>
            <a:r>
              <a:rPr lang="en-US" b="1" i="0" dirty="0">
                <a:solidFill>
                  <a:srgbClr val="444444"/>
                </a:solidFill>
                <a:effectLst/>
                <a:latin typeface="PT Sans" panose="020B0503020203020204" pitchFamily="34" charset="77"/>
              </a:rPr>
              <a:t>Problem</a:t>
            </a:r>
          </a:p>
          <a:p>
            <a:pPr algn="l"/>
            <a:r>
              <a:rPr lang="en-US" b="0" i="0" dirty="0">
                <a:solidFill>
                  <a:srgbClr val="444444"/>
                </a:solidFill>
                <a:effectLst/>
                <a:latin typeface="PT Sans" panose="020B0503020203020204" pitchFamily="34" charset="77"/>
              </a:rPr>
              <a:t>You have a complex constructor that does something more than just setting parameter values in object fields.</a:t>
            </a:r>
          </a:p>
          <a:p>
            <a:pPr algn="l"/>
            <a:r>
              <a:rPr lang="en-US" b="1" i="0" dirty="0">
                <a:solidFill>
                  <a:srgbClr val="444444"/>
                </a:solidFill>
                <a:effectLst/>
                <a:latin typeface="PT Sans" panose="020B0503020203020204" pitchFamily="34" charset="77"/>
              </a:rPr>
              <a:t>Solution</a:t>
            </a:r>
          </a:p>
          <a:p>
            <a:pPr algn="l"/>
            <a:r>
              <a:rPr lang="en-US" b="0" i="0" dirty="0">
                <a:solidFill>
                  <a:srgbClr val="444444"/>
                </a:solidFill>
                <a:effectLst/>
                <a:latin typeface="PT Sans" panose="020B0503020203020204" pitchFamily="34" charset="77"/>
              </a:rPr>
              <a:t>Create a factory method and use it to replace constructor calls.</a:t>
            </a:r>
          </a:p>
          <a:p>
            <a:pPr algn="ctr"/>
            <a:r>
              <a:rPr lang="en-US" b="1" i="0" u="none" strike="noStrike" dirty="0" err="1">
                <a:solidFill>
                  <a:srgbClr val="444444"/>
                </a:solidFill>
                <a:effectLst/>
                <a:latin typeface="PT Sans" panose="020B0503020203020204" pitchFamily="34" charset="77"/>
                <a:hlinkClick r:id="rId2"/>
              </a:rPr>
              <a:t>Java</a:t>
            </a:r>
            <a:r>
              <a:rPr lang="en-US" b="0" i="0" u="none" strike="noStrike" dirty="0" err="1">
                <a:solidFill>
                  <a:srgbClr val="444444"/>
                </a:solidFill>
                <a:effectLst/>
                <a:latin typeface="PT Sans" panose="020B0503020203020204" pitchFamily="34" charset="77"/>
                <a:hlinkClick r:id="rId3"/>
              </a:rPr>
              <a:t>C#</a:t>
            </a:r>
            <a:r>
              <a:rPr lang="en-US" b="0" i="0" u="none" strike="noStrike" dirty="0" err="1">
                <a:solidFill>
                  <a:srgbClr val="444444"/>
                </a:solidFill>
                <a:effectLst/>
                <a:latin typeface="PT Sans" panose="020B0503020203020204" pitchFamily="34" charset="77"/>
                <a:hlinkClick r:id="rId4"/>
              </a:rPr>
              <a:t>PHP</a:t>
            </a:r>
            <a:r>
              <a:rPr lang="en-US" b="0" i="0" u="none" strike="noStrike" dirty="0" err="1">
                <a:solidFill>
                  <a:srgbClr val="444444"/>
                </a:solidFill>
                <a:effectLst/>
                <a:latin typeface="PT Sans" panose="020B0503020203020204" pitchFamily="34" charset="77"/>
                <a:hlinkClick r:id="rId5"/>
              </a:rPr>
              <a:t>Python</a:t>
            </a:r>
            <a:r>
              <a:rPr lang="en-US" b="0" i="0" u="none" strike="noStrike" dirty="0" err="1">
                <a:solidFill>
                  <a:srgbClr val="444444"/>
                </a:solidFill>
                <a:effectLst/>
                <a:latin typeface="PT Sans" panose="020B0503020203020204" pitchFamily="34" charset="77"/>
                <a:hlinkClick r:id="rId6"/>
              </a:rPr>
              <a:t>TypeScript</a:t>
            </a:r>
            <a:endParaRPr lang="en-US" b="0" i="0" dirty="0">
              <a:solidFill>
                <a:srgbClr val="444444"/>
              </a:solidFill>
              <a:effectLst/>
              <a:latin typeface="PT Sans" panose="020B0503020203020204" pitchFamily="34" charset="77"/>
            </a:endParaRPr>
          </a:p>
          <a:p>
            <a:pPr algn="l"/>
            <a:r>
              <a:rPr lang="en-US" b="1" i="0" dirty="0">
                <a:solidFill>
                  <a:srgbClr val="000000"/>
                </a:solidFill>
                <a:effectLst/>
                <a:latin typeface="PT Sans" panose="020B0503020203020204" pitchFamily="34" charset="77"/>
              </a:rPr>
              <a:t>class</a:t>
            </a:r>
            <a:r>
              <a:rPr lang="en-US" b="0" i="0" dirty="0">
                <a:solidFill>
                  <a:srgbClr val="444444"/>
                </a:solidFill>
                <a:effectLst/>
                <a:latin typeface="PT Sans" panose="020B0503020203020204" pitchFamily="34" charset="77"/>
              </a:rPr>
              <a:t> </a:t>
            </a:r>
            <a:r>
              <a:rPr lang="en-US" b="1" i="0" dirty="0">
                <a:solidFill>
                  <a:srgbClr val="990000"/>
                </a:solidFill>
                <a:effectLst/>
                <a:latin typeface="PT Sans" panose="020B0503020203020204" pitchFamily="34" charset="77"/>
              </a:rPr>
              <a:t>Employee</a:t>
            </a:r>
            <a:r>
              <a:rPr lang="en-US" b="0" i="0" dirty="0">
                <a:solidFill>
                  <a:srgbClr val="444444"/>
                </a:solidFill>
                <a:effectLst/>
                <a:latin typeface="PT Sans" panose="020B0503020203020204" pitchFamily="34" charset="77"/>
              </a:rPr>
              <a:t> { </a:t>
            </a:r>
            <a:r>
              <a:rPr lang="en-US" b="0" i="0" dirty="0">
                <a:solidFill>
                  <a:srgbClr val="000000"/>
                </a:solidFill>
                <a:effectLst/>
                <a:latin typeface="PT Sans" panose="020B0503020203020204" pitchFamily="34" charset="77"/>
              </a:rPr>
              <a:t>Employee</a:t>
            </a:r>
            <a:r>
              <a:rPr lang="en-US" b="0" i="0" dirty="0">
                <a:solidFill>
                  <a:srgbClr val="444444"/>
                </a:solidFill>
                <a:effectLst/>
                <a:latin typeface="PT Sans" panose="020B0503020203020204" pitchFamily="34" charset="77"/>
              </a:rPr>
              <a:t>(</a:t>
            </a:r>
            <a:r>
              <a:rPr lang="en-US" b="1" i="0" dirty="0">
                <a:solidFill>
                  <a:srgbClr val="000000"/>
                </a:solidFill>
                <a:effectLst/>
                <a:latin typeface="PT Sans" panose="020B0503020203020204" pitchFamily="34" charset="77"/>
              </a:rPr>
              <a:t>int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type</a:t>
            </a:r>
            <a:r>
              <a:rPr lang="en-US" b="0" i="0" dirty="0">
                <a:solidFill>
                  <a:srgbClr val="444444"/>
                </a:solidFill>
                <a:effectLst/>
                <a:latin typeface="PT Sans" panose="020B0503020203020204" pitchFamily="34" charset="77"/>
              </a:rPr>
              <a:t>) { </a:t>
            </a:r>
            <a:r>
              <a:rPr lang="en-US" b="1" i="0" dirty="0" err="1">
                <a:solidFill>
                  <a:srgbClr val="000000"/>
                </a:solidFill>
                <a:effectLst/>
                <a:latin typeface="PT Sans" panose="020B0503020203020204" pitchFamily="34" charset="77"/>
              </a:rPr>
              <a:t>this</a:t>
            </a:r>
            <a:r>
              <a:rPr lang="en-US" b="0" i="0" dirty="0" err="1">
                <a:solidFill>
                  <a:srgbClr val="444444"/>
                </a:solidFill>
                <a:effectLst/>
                <a:latin typeface="PT Sans" panose="020B0503020203020204" pitchFamily="34" charset="77"/>
              </a:rPr>
              <a:t>.</a:t>
            </a:r>
            <a:r>
              <a:rPr lang="en-US" b="0" i="0" dirty="0" err="1">
                <a:solidFill>
                  <a:srgbClr val="000000"/>
                </a:solidFill>
                <a:effectLst/>
                <a:latin typeface="PT Sans" panose="020B0503020203020204" pitchFamily="34" charset="77"/>
              </a:rPr>
              <a:t>type</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type</a:t>
            </a:r>
            <a:r>
              <a:rPr lang="en-US" b="0" i="0" dirty="0">
                <a:solidFill>
                  <a:srgbClr val="444444"/>
                </a:solidFill>
                <a:effectLst/>
                <a:latin typeface="PT Sans" panose="020B0503020203020204" pitchFamily="34" charset="77"/>
              </a:rPr>
              <a:t>; } </a:t>
            </a:r>
            <a:r>
              <a:rPr lang="en-US" b="0" i="0" dirty="0">
                <a:solidFill>
                  <a:srgbClr val="009900"/>
                </a:solidFill>
                <a:effectLst/>
                <a:latin typeface="PT Sans" panose="020B0503020203020204" pitchFamily="34" charset="77"/>
              </a:rPr>
              <a:t>// ...</a:t>
            </a:r>
            <a:r>
              <a:rPr lang="en-US" b="0" i="0" dirty="0">
                <a:solidFill>
                  <a:srgbClr val="444444"/>
                </a:solidFill>
                <a:effectLst/>
                <a:latin typeface="PT Sans" panose="020B0503020203020204" pitchFamily="34" charset="77"/>
              </a:rPr>
              <a:t> }</a:t>
            </a:r>
          </a:p>
          <a:p>
            <a:pPr algn="l"/>
            <a:endParaRPr lang="en-US" dirty="0">
              <a:solidFill>
                <a:srgbClr val="444444"/>
              </a:solidFill>
              <a:latin typeface="PT Sans" panose="020B0503020203020204" pitchFamily="34" charset="77"/>
            </a:endParaRPr>
          </a:p>
          <a:p>
            <a:pPr algn="l"/>
            <a:endParaRPr lang="en-US" b="0" i="0" dirty="0">
              <a:solidFill>
                <a:srgbClr val="444444"/>
              </a:solidFill>
              <a:effectLst/>
              <a:latin typeface="PT Sans" panose="020B0503020203020204" pitchFamily="34" charset="77"/>
            </a:endParaRPr>
          </a:p>
          <a:p>
            <a:pPr algn="l"/>
            <a:r>
              <a:rPr lang="en-US" b="1" i="0" dirty="0">
                <a:solidFill>
                  <a:srgbClr val="000000"/>
                </a:solidFill>
                <a:effectLst/>
                <a:latin typeface="PT Sans" panose="020B0503020203020204" pitchFamily="34" charset="77"/>
              </a:rPr>
              <a:t>class</a:t>
            </a:r>
            <a:r>
              <a:rPr lang="en-US" b="0" i="0" dirty="0">
                <a:solidFill>
                  <a:srgbClr val="444444"/>
                </a:solidFill>
                <a:effectLst/>
                <a:latin typeface="PT Sans" panose="020B0503020203020204" pitchFamily="34" charset="77"/>
              </a:rPr>
              <a:t> </a:t>
            </a:r>
            <a:r>
              <a:rPr lang="en-US" b="1" i="0" dirty="0">
                <a:solidFill>
                  <a:srgbClr val="990000"/>
                </a:solidFill>
                <a:effectLst/>
                <a:latin typeface="PT Sans" panose="020B0503020203020204" pitchFamily="34" charset="77"/>
              </a:rPr>
              <a:t>Employee</a:t>
            </a:r>
            <a:r>
              <a:rPr lang="en-US" b="0" i="0" dirty="0">
                <a:solidFill>
                  <a:srgbClr val="444444"/>
                </a:solidFill>
                <a:effectLst/>
                <a:latin typeface="PT Sans" panose="020B0503020203020204" pitchFamily="34" charset="77"/>
              </a:rPr>
              <a:t> { </a:t>
            </a:r>
            <a:r>
              <a:rPr lang="en-US" b="1" i="0" dirty="0">
                <a:solidFill>
                  <a:srgbClr val="000000"/>
                </a:solidFill>
                <a:effectLst/>
                <a:latin typeface="PT Sans" panose="020B0503020203020204" pitchFamily="34" charset="77"/>
              </a:rPr>
              <a:t>static</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Employee</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create</a:t>
            </a:r>
            <a:r>
              <a:rPr lang="en-US" b="0" i="0" dirty="0">
                <a:solidFill>
                  <a:srgbClr val="444444"/>
                </a:solidFill>
                <a:effectLst/>
                <a:latin typeface="PT Sans" panose="020B0503020203020204" pitchFamily="34" charset="77"/>
              </a:rPr>
              <a:t>(</a:t>
            </a:r>
            <a:r>
              <a:rPr lang="en-US" b="1" i="0" dirty="0">
                <a:solidFill>
                  <a:srgbClr val="000000"/>
                </a:solidFill>
                <a:effectLst/>
                <a:latin typeface="PT Sans" panose="020B0503020203020204" pitchFamily="34" charset="77"/>
              </a:rPr>
              <a:t>int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type</a:t>
            </a:r>
            <a:r>
              <a:rPr lang="en-US" b="0" i="0" dirty="0">
                <a:solidFill>
                  <a:srgbClr val="444444"/>
                </a:solidFill>
                <a:effectLst/>
                <a:latin typeface="PT Sans" panose="020B0503020203020204" pitchFamily="34" charset="77"/>
              </a:rPr>
              <a:t>) { </a:t>
            </a:r>
            <a:r>
              <a:rPr lang="en-US" b="0" i="0" dirty="0">
                <a:solidFill>
                  <a:srgbClr val="000000"/>
                </a:solidFill>
                <a:effectLst/>
                <a:latin typeface="PT Sans" panose="020B0503020203020204" pitchFamily="34" charset="77"/>
              </a:rPr>
              <a:t>employee</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1" i="0" dirty="0">
                <a:solidFill>
                  <a:srgbClr val="000000"/>
                </a:solidFill>
                <a:effectLst/>
                <a:latin typeface="PT Sans" panose="020B0503020203020204" pitchFamily="34" charset="77"/>
              </a:rPr>
              <a:t>new</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Employee</a:t>
            </a:r>
            <a:r>
              <a:rPr lang="en-US" b="0" i="0" dirty="0">
                <a:solidFill>
                  <a:srgbClr val="444444"/>
                </a:solidFill>
                <a:effectLst/>
                <a:latin typeface="PT Sans" panose="020B0503020203020204" pitchFamily="34" charset="77"/>
              </a:rPr>
              <a:t>(</a:t>
            </a:r>
            <a:r>
              <a:rPr lang="en-US" b="0" i="0" dirty="0">
                <a:solidFill>
                  <a:srgbClr val="000000"/>
                </a:solidFill>
                <a:effectLst/>
                <a:latin typeface="PT Sans" panose="020B0503020203020204" pitchFamily="34" charset="77"/>
              </a:rPr>
              <a:t>type</a:t>
            </a:r>
            <a:r>
              <a:rPr lang="en-US" b="0" i="0" dirty="0">
                <a:solidFill>
                  <a:srgbClr val="444444"/>
                </a:solidFill>
                <a:effectLst/>
                <a:latin typeface="PT Sans" panose="020B0503020203020204" pitchFamily="34" charset="77"/>
              </a:rPr>
              <a:t>); </a:t>
            </a:r>
            <a:r>
              <a:rPr lang="en-US" b="0" i="0" dirty="0">
                <a:solidFill>
                  <a:srgbClr val="009900"/>
                </a:solidFill>
                <a:effectLst/>
                <a:latin typeface="PT Sans" panose="020B0503020203020204" pitchFamily="34" charset="77"/>
              </a:rPr>
              <a:t>// do some heavy lifting.</a:t>
            </a:r>
            <a:r>
              <a:rPr lang="en-US" b="0" i="0" dirty="0">
                <a:solidFill>
                  <a:srgbClr val="444444"/>
                </a:solidFill>
                <a:effectLst/>
                <a:latin typeface="PT Sans" panose="020B0503020203020204" pitchFamily="34" charset="77"/>
              </a:rPr>
              <a:t> </a:t>
            </a:r>
            <a:r>
              <a:rPr lang="en-US" b="1" i="0" dirty="0">
                <a:solidFill>
                  <a:srgbClr val="000000"/>
                </a:solidFill>
                <a:effectLst/>
                <a:latin typeface="PT Sans" panose="020B0503020203020204" pitchFamily="34" charset="77"/>
              </a:rPr>
              <a:t>return</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employee</a:t>
            </a:r>
            <a:r>
              <a:rPr lang="en-US" b="0" i="0" dirty="0">
                <a:solidFill>
                  <a:srgbClr val="444444"/>
                </a:solidFill>
                <a:effectLst/>
                <a:latin typeface="PT Sans" panose="020B0503020203020204" pitchFamily="34" charset="77"/>
              </a:rPr>
              <a:t>; } </a:t>
            </a:r>
            <a:r>
              <a:rPr lang="en-US" b="0" i="0" dirty="0">
                <a:solidFill>
                  <a:srgbClr val="009900"/>
                </a:solidFill>
                <a:effectLst/>
                <a:latin typeface="PT Sans" panose="020B0503020203020204" pitchFamily="34" charset="77"/>
              </a:rPr>
              <a:t>// ...</a:t>
            </a:r>
            <a:r>
              <a:rPr lang="en-US" b="0" i="0" dirty="0">
                <a:solidFill>
                  <a:srgbClr val="444444"/>
                </a:solidFill>
                <a:effectLst/>
                <a:latin typeface="PT Sans" panose="020B0503020203020204" pitchFamily="34" charset="77"/>
              </a:rPr>
              <a:t> }</a:t>
            </a:r>
          </a:p>
          <a:p>
            <a:br>
              <a:rPr lang="en-US" dirty="0"/>
            </a:br>
            <a:endParaRPr lang="en-EG" dirty="0"/>
          </a:p>
        </p:txBody>
      </p:sp>
      <p:sp>
        <p:nvSpPr>
          <p:cNvPr id="11" name="TextBox 10">
            <a:extLst>
              <a:ext uri="{FF2B5EF4-FFF2-40B4-BE49-F238E27FC236}">
                <a16:creationId xmlns:a16="http://schemas.microsoft.com/office/drawing/2014/main" id="{2F8AC9A5-F633-8F42-86C0-887146D842FE}"/>
              </a:ext>
            </a:extLst>
          </p:cNvPr>
          <p:cNvSpPr txBox="1"/>
          <p:nvPr/>
        </p:nvSpPr>
        <p:spPr>
          <a:xfrm>
            <a:off x="5168462" y="643438"/>
            <a:ext cx="6138040" cy="4324261"/>
          </a:xfrm>
          <a:prstGeom prst="rect">
            <a:avLst/>
          </a:prstGeom>
          <a:noFill/>
        </p:spPr>
        <p:txBody>
          <a:bodyPr wrap="square">
            <a:spAutoFit/>
          </a:bodyPr>
          <a:lstStyle/>
          <a:p>
            <a:pPr algn="l"/>
            <a:r>
              <a:rPr lang="en-US" sz="1100" b="1" i="0" dirty="0">
                <a:solidFill>
                  <a:srgbClr val="444444"/>
                </a:solidFill>
                <a:effectLst/>
                <a:latin typeface="PT Sans" panose="020B0503020203020204" pitchFamily="34" charset="77"/>
              </a:rPr>
              <a:t>Why Refactor</a:t>
            </a:r>
          </a:p>
          <a:p>
            <a:pPr algn="l"/>
            <a:r>
              <a:rPr lang="en-US" sz="1100" b="0" i="0" dirty="0">
                <a:solidFill>
                  <a:srgbClr val="444444"/>
                </a:solidFill>
                <a:effectLst/>
                <a:latin typeface="PT Sans" panose="020B0503020203020204" pitchFamily="34" charset="77"/>
              </a:rPr>
              <a:t>The most obvious reason for using this refactoring technique is related to </a:t>
            </a:r>
            <a:r>
              <a:rPr lang="en-US" sz="1100" b="1" i="0" u="none" strike="noStrike" dirty="0">
                <a:solidFill>
                  <a:srgbClr val="444444"/>
                </a:solidFill>
                <a:effectLst/>
                <a:latin typeface="PT Sans" panose="020B0503020203020204" pitchFamily="34" charset="77"/>
                <a:hlinkClick r:id="rId7"/>
              </a:rPr>
              <a:t>Replace Type Code with Subclasses</a:t>
            </a:r>
            <a:r>
              <a:rPr lang="en-US" sz="1100" b="0" i="0" dirty="0">
                <a:solidFill>
                  <a:srgbClr val="444444"/>
                </a:solidFill>
                <a:effectLst/>
                <a:latin typeface="PT Sans" panose="020B0503020203020204" pitchFamily="34" charset="77"/>
              </a:rPr>
              <a:t>.</a:t>
            </a:r>
          </a:p>
          <a:p>
            <a:pPr algn="l"/>
            <a:r>
              <a:rPr lang="en-US" sz="1100" b="0" i="0" dirty="0">
                <a:solidFill>
                  <a:srgbClr val="444444"/>
                </a:solidFill>
                <a:effectLst/>
                <a:latin typeface="PT Sans" panose="020B0503020203020204" pitchFamily="34" charset="77"/>
              </a:rPr>
              <a:t>You have code in which a object was previously created and the value of the coded type was passed to it. After use of the refactoring method, several subclasses have appeared and from them you need to create objects depending on the value of the coded type. Changing the original constructor to make it return subclass objects is impossible, so instead we create a static factory method that will return objects of the necessary classes, after which it replaces all calls to the original constructor.</a:t>
            </a:r>
          </a:p>
          <a:p>
            <a:pPr algn="l"/>
            <a:r>
              <a:rPr lang="en-US" sz="1100" b="0" i="0" dirty="0">
                <a:solidFill>
                  <a:srgbClr val="444444"/>
                </a:solidFill>
                <a:effectLst/>
                <a:latin typeface="PT Sans" panose="020B0503020203020204" pitchFamily="34" charset="77"/>
              </a:rPr>
              <a:t>Factory methods can be used in other situations as well, when constructors aren’t up to the task. They can be important when attempting to </a:t>
            </a:r>
            <a:r>
              <a:rPr lang="en-US" sz="1100" b="1" i="0" u="none" strike="noStrike" dirty="0">
                <a:solidFill>
                  <a:srgbClr val="444444"/>
                </a:solidFill>
                <a:effectLst/>
                <a:latin typeface="PT Sans" panose="020B0503020203020204" pitchFamily="34" charset="77"/>
                <a:hlinkClick r:id="rId8"/>
              </a:rPr>
              <a:t>Change Value to Reference</a:t>
            </a:r>
            <a:r>
              <a:rPr lang="en-US" sz="1100" b="0" i="0" dirty="0">
                <a:solidFill>
                  <a:srgbClr val="444444"/>
                </a:solidFill>
                <a:effectLst/>
                <a:latin typeface="PT Sans" panose="020B0503020203020204" pitchFamily="34" charset="77"/>
              </a:rPr>
              <a:t>. They can also be used to set various creation modes that go beyond the number and types of parameters.</a:t>
            </a:r>
          </a:p>
          <a:p>
            <a:pPr algn="l"/>
            <a:r>
              <a:rPr lang="en-US" sz="1100" b="1" i="0" dirty="0">
                <a:solidFill>
                  <a:srgbClr val="444444"/>
                </a:solidFill>
                <a:effectLst/>
                <a:latin typeface="PT Sans" panose="020B0503020203020204" pitchFamily="34" charset="77"/>
              </a:rPr>
              <a:t>Benefits</a:t>
            </a:r>
          </a:p>
          <a:p>
            <a:pPr algn="l">
              <a:buFont typeface="Arial" panose="020B0604020202020204" pitchFamily="34" charset="0"/>
              <a:buChar char="•"/>
            </a:pPr>
            <a:r>
              <a:rPr lang="en-US" sz="1100" b="0" i="0" dirty="0">
                <a:solidFill>
                  <a:srgbClr val="444444"/>
                </a:solidFill>
                <a:effectLst/>
                <a:latin typeface="PT Sans" panose="020B0503020203020204" pitchFamily="34" charset="77"/>
              </a:rPr>
              <a:t>A factory method doesn’t necessarily return an object of the class in which it was called. Often these could be its subclasses, selected based on the arguments given to the method.</a:t>
            </a:r>
          </a:p>
          <a:p>
            <a:pPr algn="l">
              <a:buFont typeface="Arial" panose="020B0604020202020204" pitchFamily="34" charset="0"/>
              <a:buChar char="•"/>
            </a:pPr>
            <a:r>
              <a:rPr lang="en-US" sz="1100" b="0" i="0" dirty="0">
                <a:solidFill>
                  <a:srgbClr val="444444"/>
                </a:solidFill>
                <a:effectLst/>
                <a:latin typeface="PT Sans" panose="020B0503020203020204" pitchFamily="34" charset="77"/>
              </a:rPr>
              <a:t>A factory method can have a better name that describes what and how it returns what it does, for example Troops::</a:t>
            </a:r>
            <a:r>
              <a:rPr lang="en-US" sz="1100" b="0" i="0" dirty="0" err="1">
                <a:solidFill>
                  <a:srgbClr val="444444"/>
                </a:solidFill>
                <a:effectLst/>
                <a:latin typeface="PT Sans" panose="020B0503020203020204" pitchFamily="34" charset="77"/>
              </a:rPr>
              <a:t>GetCrew</a:t>
            </a:r>
            <a:r>
              <a:rPr lang="en-US" sz="1100" b="0" i="0" dirty="0">
                <a:solidFill>
                  <a:srgbClr val="444444"/>
                </a:solidFill>
                <a:effectLst/>
                <a:latin typeface="PT Sans" panose="020B0503020203020204" pitchFamily="34" charset="77"/>
              </a:rPr>
              <a:t>(</a:t>
            </a:r>
            <a:r>
              <a:rPr lang="en-US" sz="1100" b="0" i="0" dirty="0" err="1">
                <a:solidFill>
                  <a:srgbClr val="444444"/>
                </a:solidFill>
                <a:effectLst/>
                <a:latin typeface="PT Sans" panose="020B0503020203020204" pitchFamily="34" charset="77"/>
              </a:rPr>
              <a:t>myTank</a:t>
            </a:r>
            <a:r>
              <a:rPr lang="en-US" sz="1100" b="0" i="0" dirty="0">
                <a:solidFill>
                  <a:srgbClr val="444444"/>
                </a:solidFill>
                <a:effectLst/>
                <a:latin typeface="PT Sans" panose="020B0503020203020204" pitchFamily="34" charset="77"/>
              </a:rPr>
              <a:t>).</a:t>
            </a:r>
          </a:p>
          <a:p>
            <a:pPr algn="l">
              <a:buFont typeface="Arial" panose="020B0604020202020204" pitchFamily="34" charset="0"/>
              <a:buChar char="•"/>
            </a:pPr>
            <a:r>
              <a:rPr lang="en-US" sz="1100" b="0" i="0" dirty="0">
                <a:solidFill>
                  <a:srgbClr val="444444"/>
                </a:solidFill>
                <a:effectLst/>
                <a:latin typeface="PT Sans" panose="020B0503020203020204" pitchFamily="34" charset="77"/>
              </a:rPr>
              <a:t>A factory method can return an already created object, unlike a constructor, which always creates a new instance.</a:t>
            </a:r>
          </a:p>
          <a:p>
            <a:pPr algn="l"/>
            <a:r>
              <a:rPr lang="en-US" sz="1100" b="1" i="0" dirty="0">
                <a:solidFill>
                  <a:srgbClr val="444444"/>
                </a:solidFill>
                <a:effectLst/>
                <a:latin typeface="PT Sans" panose="020B0503020203020204" pitchFamily="34" charset="77"/>
              </a:rPr>
              <a:t>How to Refactor</a:t>
            </a:r>
          </a:p>
          <a:p>
            <a:pPr algn="l">
              <a:buFont typeface="+mj-lt"/>
              <a:buAutoNum type="arabicPeriod"/>
            </a:pPr>
            <a:r>
              <a:rPr lang="en-US" sz="1100" b="0" i="0" dirty="0">
                <a:solidFill>
                  <a:srgbClr val="444444"/>
                </a:solidFill>
                <a:effectLst/>
                <a:latin typeface="PT Sans" panose="020B0503020203020204" pitchFamily="34" charset="77"/>
              </a:rPr>
              <a:t>Create a factory method. Place a call to the current constructor in it.</a:t>
            </a:r>
          </a:p>
          <a:p>
            <a:pPr algn="l">
              <a:buFont typeface="+mj-lt"/>
              <a:buAutoNum type="arabicPeriod"/>
            </a:pPr>
            <a:r>
              <a:rPr lang="en-US" sz="1100" b="0" i="0" dirty="0">
                <a:solidFill>
                  <a:srgbClr val="444444"/>
                </a:solidFill>
                <a:effectLst/>
                <a:latin typeface="PT Sans" panose="020B0503020203020204" pitchFamily="34" charset="77"/>
              </a:rPr>
              <a:t>Replace all constructor calls with calls to the factory method.</a:t>
            </a:r>
          </a:p>
          <a:p>
            <a:pPr algn="l">
              <a:buFont typeface="+mj-lt"/>
              <a:buAutoNum type="arabicPeriod"/>
            </a:pPr>
            <a:r>
              <a:rPr lang="en-US" sz="1100" b="0" i="0" dirty="0">
                <a:solidFill>
                  <a:srgbClr val="444444"/>
                </a:solidFill>
                <a:effectLst/>
                <a:latin typeface="PT Sans" panose="020B0503020203020204" pitchFamily="34" charset="77"/>
              </a:rPr>
              <a:t>Declare the constructor private.</a:t>
            </a:r>
          </a:p>
          <a:p>
            <a:pPr algn="l">
              <a:buFont typeface="+mj-lt"/>
              <a:buAutoNum type="arabicPeriod"/>
            </a:pPr>
            <a:r>
              <a:rPr lang="en-US" sz="1100" b="0" i="0" dirty="0">
                <a:solidFill>
                  <a:srgbClr val="444444"/>
                </a:solidFill>
                <a:effectLst/>
                <a:latin typeface="PT Sans" panose="020B0503020203020204" pitchFamily="34" charset="77"/>
              </a:rPr>
              <a:t>Investigate the constructor code and try to isolate the code not directly related to constructing an object of the current class, moving such code to the factory method.</a:t>
            </a:r>
          </a:p>
        </p:txBody>
      </p:sp>
    </p:spTree>
    <p:extLst>
      <p:ext uri="{BB962C8B-B14F-4D97-AF65-F5344CB8AC3E}">
        <p14:creationId xmlns:p14="http://schemas.microsoft.com/office/powerpoint/2010/main" val="4255599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kern="1200" dirty="0">
                <a:solidFill>
                  <a:srgbClr val="FFFFFF"/>
                </a:solidFill>
                <a:latin typeface="+mj-lt"/>
                <a:ea typeface="+mj-ea"/>
                <a:cs typeface="+mj-cs"/>
              </a:rPr>
              <a:t>Introduce Parameter Object</a:t>
            </a:r>
            <a:endParaRPr lang="en-US" kern="1200" dirty="0">
              <a:solidFill>
                <a:srgbClr val="FFFFFF"/>
              </a:solidFill>
              <a:latin typeface="+mj-lt"/>
              <a:ea typeface="+mj-ea"/>
              <a:cs typeface="+mj-cs"/>
            </a:endParaRPr>
          </a:p>
        </p:txBody>
      </p:sp>
      <p:pic>
        <p:nvPicPr>
          <p:cNvPr id="5" name="Picture 4">
            <a:extLst>
              <a:ext uri="{FF2B5EF4-FFF2-40B4-BE49-F238E27FC236}">
                <a16:creationId xmlns:a16="http://schemas.microsoft.com/office/drawing/2014/main" id="{EBBB8EA4-80D1-D24D-A85D-825C73DDD602}"/>
              </a:ext>
            </a:extLst>
          </p:cNvPr>
          <p:cNvPicPr>
            <a:picLocks noChangeAspect="1"/>
          </p:cNvPicPr>
          <p:nvPr/>
        </p:nvPicPr>
        <p:blipFill>
          <a:blip r:embed="rId3"/>
          <a:stretch>
            <a:fillRect/>
          </a:stretch>
        </p:blipFill>
        <p:spPr>
          <a:xfrm>
            <a:off x="5704387" y="710317"/>
            <a:ext cx="6229908" cy="1836924"/>
          </a:xfrm>
          <a:prstGeom prst="rect">
            <a:avLst/>
          </a:prstGeom>
        </p:spPr>
      </p:pic>
      <p:pic>
        <p:nvPicPr>
          <p:cNvPr id="6" name="Picture 5">
            <a:extLst>
              <a:ext uri="{FF2B5EF4-FFF2-40B4-BE49-F238E27FC236}">
                <a16:creationId xmlns:a16="http://schemas.microsoft.com/office/drawing/2014/main" id="{1DED23C2-26A5-7C44-9E39-7FA69279CF4B}"/>
              </a:ext>
            </a:extLst>
          </p:cNvPr>
          <p:cNvPicPr>
            <a:picLocks noChangeAspect="1"/>
          </p:cNvPicPr>
          <p:nvPr/>
        </p:nvPicPr>
        <p:blipFill>
          <a:blip r:embed="rId4"/>
          <a:stretch>
            <a:fillRect/>
          </a:stretch>
        </p:blipFill>
        <p:spPr>
          <a:xfrm>
            <a:off x="5546760" y="2956728"/>
            <a:ext cx="6545162" cy="2092671"/>
          </a:xfrm>
          <a:prstGeom prst="rect">
            <a:avLst/>
          </a:prstGeom>
        </p:spPr>
      </p:pic>
    </p:spTree>
    <p:extLst>
      <p:ext uri="{BB962C8B-B14F-4D97-AF65-F5344CB8AC3E}">
        <p14:creationId xmlns:p14="http://schemas.microsoft.com/office/powerpoint/2010/main" val="32015830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88164F68-7596-CC43-BB85-BC7F958A66F3}"/>
              </a:ext>
            </a:extLst>
          </p:cNvPr>
          <p:cNvSpPr txBox="1"/>
          <p:nvPr/>
        </p:nvSpPr>
        <p:spPr>
          <a:xfrm>
            <a:off x="1406769" y="1460908"/>
            <a:ext cx="9088559" cy="30008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Why Refactor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Identical groups of parameters are often encountered in multiple methods. This causes code duplication of both the parameters themselves and of related operations. By consolidating parameters in a single class, you can also move the methods for handling this data there as well, freeing the other methods from this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Benefits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More readable code. Instead of a hodgepodge of parameters, you see a single object with a comprehensible name.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Identical groups of parameters scattered here and there create their own kind of code duplication: while identical code isn’t being called, identical groups of parameters and arguments are constantly encountered.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Drawbacks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If you move only data to a new class and don’t plan to move any behaviors or related operations there, this begins to smell of a </a:t>
            </a:r>
            <a:r>
              <a:rPr kumimoji="0" lang="en-US" sz="105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hlinkClick r:id="rId2"/>
              </a:rPr>
              <a:t>Data Class</a:t>
            </a:r>
            <a:r>
              <a:rPr kumimoji="0" lang="en-US" sz="105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How to Refactor</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05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Create a new class that will represent your group of parameters. Make the class immutable.</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05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In the method that you want to refactor, use </a:t>
            </a:r>
            <a:r>
              <a:rPr kumimoji="0" lang="en-US" sz="105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hlinkClick r:id="rId3"/>
              </a:rPr>
              <a:t>Add Parameter</a:t>
            </a:r>
            <a:r>
              <a:rPr kumimoji="0" lang="en-US" sz="105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 which is where your parameter object will be passed. In all method calls, pass the object created from old method parameters to this parameter.</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05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Now start deleting old parameters from the method one by one, replacing them in the code with fields of the parameter object. Test the program after each parameter replacement.</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05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When done, see whether there’s any point in moving a part of the method (or sometimes even the whole method) to a parameter object class. If so, use </a:t>
            </a:r>
            <a:r>
              <a:rPr kumimoji="0" lang="en-US" sz="105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hlinkClick r:id="rId4"/>
              </a:rPr>
              <a:t>Move Method</a:t>
            </a:r>
            <a:r>
              <a:rPr kumimoji="0" lang="en-US" sz="105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 or </a:t>
            </a:r>
            <a:r>
              <a:rPr kumimoji="0" lang="en-US" sz="105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hlinkClick r:id="rId5"/>
              </a:rPr>
              <a:t>Extract Method</a:t>
            </a:r>
            <a:r>
              <a:rPr kumimoji="0" lang="en-US" sz="105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a:t>
            </a:r>
          </a:p>
        </p:txBody>
      </p:sp>
    </p:spTree>
    <p:extLst>
      <p:ext uri="{BB962C8B-B14F-4D97-AF65-F5344CB8AC3E}">
        <p14:creationId xmlns:p14="http://schemas.microsoft.com/office/powerpoint/2010/main" val="2574959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210207" y="365125"/>
            <a:ext cx="1453055" cy="906627"/>
          </a:xfrm>
          <a:solidFill>
            <a:schemeClr val="accent2">
              <a:lumMod val="20000"/>
              <a:lumOff val="80000"/>
            </a:schemeClr>
          </a:solidFill>
        </p:spPr>
        <p:txBody>
          <a:bodyPr>
            <a:normAutofit/>
          </a:bodyPr>
          <a:lstStyle/>
          <a:p>
            <a:pPr algn="ctr"/>
            <a:r>
              <a:rPr lang="en-US" sz="1200" b="1" dirty="0"/>
              <a:t>Composing Methods</a:t>
            </a:r>
            <a:endParaRPr lang="en-EG" sz="1200" dirty="0"/>
          </a:p>
        </p:txBody>
      </p:sp>
      <p:sp>
        <p:nvSpPr>
          <p:cNvPr id="4" name="Title 1">
            <a:extLst>
              <a:ext uri="{FF2B5EF4-FFF2-40B4-BE49-F238E27FC236}">
                <a16:creationId xmlns:a16="http://schemas.microsoft.com/office/drawing/2014/main" id="{69AF4F30-759B-7E47-B38D-557BFB3508A2}"/>
              </a:ext>
            </a:extLst>
          </p:cNvPr>
          <p:cNvSpPr txBox="1">
            <a:spLocks/>
          </p:cNvSpPr>
          <p:nvPr/>
        </p:nvSpPr>
        <p:spPr>
          <a:xfrm>
            <a:off x="1739463" y="365124"/>
            <a:ext cx="2288627" cy="906627"/>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Moving Features between Objects</a:t>
            </a:r>
            <a:endParaRPr lang="en-EG" sz="1200" dirty="0"/>
          </a:p>
        </p:txBody>
      </p:sp>
      <p:sp>
        <p:nvSpPr>
          <p:cNvPr id="5" name="Title 1">
            <a:extLst>
              <a:ext uri="{FF2B5EF4-FFF2-40B4-BE49-F238E27FC236}">
                <a16:creationId xmlns:a16="http://schemas.microsoft.com/office/drawing/2014/main" id="{07E56FD3-F347-3F48-8529-9F834F809ED4}"/>
              </a:ext>
            </a:extLst>
          </p:cNvPr>
          <p:cNvSpPr txBox="1">
            <a:spLocks/>
          </p:cNvSpPr>
          <p:nvPr/>
        </p:nvSpPr>
        <p:spPr>
          <a:xfrm>
            <a:off x="4104291" y="365124"/>
            <a:ext cx="1374227" cy="906627"/>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Organizing Data</a:t>
            </a:r>
            <a:endParaRPr lang="en-EG" sz="1200" dirty="0"/>
          </a:p>
        </p:txBody>
      </p:sp>
      <p:sp>
        <p:nvSpPr>
          <p:cNvPr id="6" name="Title 1">
            <a:extLst>
              <a:ext uri="{FF2B5EF4-FFF2-40B4-BE49-F238E27FC236}">
                <a16:creationId xmlns:a16="http://schemas.microsoft.com/office/drawing/2014/main" id="{44B31CFC-70C2-CB49-BBE9-413ED16DF9D6}"/>
              </a:ext>
            </a:extLst>
          </p:cNvPr>
          <p:cNvSpPr txBox="1">
            <a:spLocks/>
          </p:cNvSpPr>
          <p:nvPr/>
        </p:nvSpPr>
        <p:spPr>
          <a:xfrm>
            <a:off x="5554719" y="365124"/>
            <a:ext cx="2288627" cy="906627"/>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Simplifying Condition Expressions</a:t>
            </a:r>
            <a:endParaRPr lang="en-EG" sz="1200" dirty="0"/>
          </a:p>
        </p:txBody>
      </p:sp>
      <p:sp>
        <p:nvSpPr>
          <p:cNvPr id="7" name="Title 1">
            <a:extLst>
              <a:ext uri="{FF2B5EF4-FFF2-40B4-BE49-F238E27FC236}">
                <a16:creationId xmlns:a16="http://schemas.microsoft.com/office/drawing/2014/main" id="{DA0DDAF7-11EA-D945-A8F2-72BD978E402C}"/>
              </a:ext>
            </a:extLst>
          </p:cNvPr>
          <p:cNvSpPr txBox="1">
            <a:spLocks/>
          </p:cNvSpPr>
          <p:nvPr/>
        </p:nvSpPr>
        <p:spPr>
          <a:xfrm>
            <a:off x="7919547" y="365124"/>
            <a:ext cx="1689538" cy="906627"/>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Simplifying Method Calls</a:t>
            </a:r>
            <a:endParaRPr lang="en-EG" sz="1200" dirty="0"/>
          </a:p>
        </p:txBody>
      </p:sp>
      <p:sp>
        <p:nvSpPr>
          <p:cNvPr id="8" name="Title 1">
            <a:extLst>
              <a:ext uri="{FF2B5EF4-FFF2-40B4-BE49-F238E27FC236}">
                <a16:creationId xmlns:a16="http://schemas.microsoft.com/office/drawing/2014/main" id="{FF274172-5DC6-A247-A13C-1641F36C7D58}"/>
              </a:ext>
            </a:extLst>
          </p:cNvPr>
          <p:cNvSpPr txBox="1">
            <a:spLocks/>
          </p:cNvSpPr>
          <p:nvPr/>
        </p:nvSpPr>
        <p:spPr>
          <a:xfrm>
            <a:off x="9685286" y="365124"/>
            <a:ext cx="2288627" cy="906627"/>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Dealing with Generalization</a:t>
            </a:r>
            <a:endParaRPr lang="en-EG" sz="1200" dirty="0"/>
          </a:p>
        </p:txBody>
      </p:sp>
    </p:spTree>
    <p:extLst>
      <p:ext uri="{BB962C8B-B14F-4D97-AF65-F5344CB8AC3E}">
        <p14:creationId xmlns:p14="http://schemas.microsoft.com/office/powerpoint/2010/main" val="27939137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kern="1200" dirty="0">
                <a:solidFill>
                  <a:srgbClr val="FFFFFF"/>
                </a:solidFill>
                <a:latin typeface="+mj-lt"/>
                <a:ea typeface="+mj-ea"/>
                <a:cs typeface="+mj-cs"/>
              </a:rPr>
              <a:t>Preserve Whole Object</a:t>
            </a:r>
            <a:endParaRPr lang="en-US" kern="1200" dirty="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67D7415D-0BC5-F14F-9F2C-2FFD786A591D}"/>
              </a:ext>
            </a:extLst>
          </p:cNvPr>
          <p:cNvPicPr>
            <a:picLocks noChangeAspect="1"/>
          </p:cNvPicPr>
          <p:nvPr/>
        </p:nvPicPr>
        <p:blipFill>
          <a:blip r:embed="rId3"/>
          <a:stretch>
            <a:fillRect/>
          </a:stretch>
        </p:blipFill>
        <p:spPr>
          <a:xfrm>
            <a:off x="5508738" y="3347079"/>
            <a:ext cx="6604075" cy="2792464"/>
          </a:xfrm>
          <a:prstGeom prst="rect">
            <a:avLst/>
          </a:prstGeom>
        </p:spPr>
      </p:pic>
      <p:pic>
        <p:nvPicPr>
          <p:cNvPr id="7" name="Picture 6">
            <a:extLst>
              <a:ext uri="{FF2B5EF4-FFF2-40B4-BE49-F238E27FC236}">
                <a16:creationId xmlns:a16="http://schemas.microsoft.com/office/drawing/2014/main" id="{310320B5-D74B-2C4A-AED7-BCA321049291}"/>
              </a:ext>
            </a:extLst>
          </p:cNvPr>
          <p:cNvPicPr>
            <a:picLocks noChangeAspect="1"/>
          </p:cNvPicPr>
          <p:nvPr/>
        </p:nvPicPr>
        <p:blipFill>
          <a:blip r:embed="rId4"/>
          <a:stretch>
            <a:fillRect/>
          </a:stretch>
        </p:blipFill>
        <p:spPr>
          <a:xfrm>
            <a:off x="5508737" y="266281"/>
            <a:ext cx="6521667" cy="2949192"/>
          </a:xfrm>
          <a:prstGeom prst="rect">
            <a:avLst/>
          </a:prstGeom>
        </p:spPr>
      </p:pic>
    </p:spTree>
    <p:extLst>
      <p:ext uri="{BB962C8B-B14F-4D97-AF65-F5344CB8AC3E}">
        <p14:creationId xmlns:p14="http://schemas.microsoft.com/office/powerpoint/2010/main" val="27046525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9201459-BCAD-3C4F-B6A8-20C958769EEA}"/>
              </a:ext>
            </a:extLst>
          </p:cNvPr>
          <p:cNvSpPr txBox="1"/>
          <p:nvPr/>
        </p:nvSpPr>
        <p:spPr>
          <a:xfrm>
            <a:off x="401934" y="582067"/>
            <a:ext cx="11527306" cy="35394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Why Refactor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The problem is that each time before your method is called, the methods of the future parameter object must be called. If these methods or the quantity of data obtained for the method are changed, you will need to carefully find a dozen such places in the program and implement these changes in each of them.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After you apply this refactoring technique, the code for getting all necessary data will be stored in one place—the method itself.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Benefits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Instead of a hodgepodge of parameters, you see a single object with a comprehensible name.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If the method needs more data from an object, you won’t need to rewrite all the places where the method is used—merely inside the method itself.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Drawbacks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Sometimes this transformation causes a method to become less flexible: previously the method could get data from many different sources but now, because of refactoring, we’re limiting its use to only objects with a particular interface.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How to Refactor</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Create a parameter in the method for the object from which you can get the necessary values.</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Now start removing the old parameters from the method one by one, replacing them with calls to the relevant methods of the parameter object. Test the program after each replacement of a parameter.</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Delete the getter code from the parameter object that had preceded the method call.</a:t>
            </a:r>
          </a:p>
        </p:txBody>
      </p:sp>
    </p:spTree>
    <p:extLst>
      <p:ext uri="{BB962C8B-B14F-4D97-AF65-F5344CB8AC3E}">
        <p14:creationId xmlns:p14="http://schemas.microsoft.com/office/powerpoint/2010/main" val="29343042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kern="1200" dirty="0">
                <a:solidFill>
                  <a:srgbClr val="FFFFFF"/>
                </a:solidFill>
                <a:latin typeface="+mj-lt"/>
                <a:ea typeface="+mj-ea"/>
                <a:cs typeface="+mj-cs"/>
              </a:rPr>
              <a:t>Replace Type Code with Class</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1501083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7E56FD3-F347-3F48-8529-9F834F809ED4}"/>
              </a:ext>
            </a:extLst>
          </p:cNvPr>
          <p:cNvSpPr txBox="1">
            <a:spLocks/>
          </p:cNvSpPr>
          <p:nvPr/>
        </p:nvSpPr>
        <p:spPr>
          <a:xfrm>
            <a:off x="216775" y="416416"/>
            <a:ext cx="1374227" cy="906627"/>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Organizing Data</a:t>
            </a:r>
            <a:endParaRPr lang="en-EG" sz="1200" dirty="0"/>
          </a:p>
        </p:txBody>
      </p:sp>
      <p:sp>
        <p:nvSpPr>
          <p:cNvPr id="4" name="Title 1">
            <a:extLst>
              <a:ext uri="{FF2B5EF4-FFF2-40B4-BE49-F238E27FC236}">
                <a16:creationId xmlns:a16="http://schemas.microsoft.com/office/drawing/2014/main" id="{F765E001-A22C-8740-A4E9-F332EF9E9E9F}"/>
              </a:ext>
            </a:extLst>
          </p:cNvPr>
          <p:cNvSpPr txBox="1">
            <a:spLocks/>
          </p:cNvSpPr>
          <p:nvPr/>
        </p:nvSpPr>
        <p:spPr>
          <a:xfrm>
            <a:off x="1671146" y="416417"/>
            <a:ext cx="2701158" cy="906627"/>
          </a:xfrm>
          <a:prstGeom prst="rect">
            <a:avLst/>
          </a:prstGeom>
          <a:solidFill>
            <a:schemeClr val="accent2">
              <a:lumMod val="20000"/>
              <a:lumOff val="80000"/>
            </a:schemeClr>
          </a:solidFill>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Replace Type Code with Class</a:t>
            </a:r>
          </a:p>
        </p:txBody>
      </p:sp>
      <p:sp>
        <p:nvSpPr>
          <p:cNvPr id="9" name="TextBox 8">
            <a:extLst>
              <a:ext uri="{FF2B5EF4-FFF2-40B4-BE49-F238E27FC236}">
                <a16:creationId xmlns:a16="http://schemas.microsoft.com/office/drawing/2014/main" id="{F4A34D09-8DE5-924D-BE71-19FCB9F6806B}"/>
              </a:ext>
            </a:extLst>
          </p:cNvPr>
          <p:cNvSpPr txBox="1"/>
          <p:nvPr/>
        </p:nvSpPr>
        <p:spPr>
          <a:xfrm>
            <a:off x="4372303" y="168881"/>
            <a:ext cx="7602921" cy="1477328"/>
          </a:xfrm>
          <a:prstGeom prst="rect">
            <a:avLst/>
          </a:prstGeom>
          <a:noFill/>
        </p:spPr>
        <p:txBody>
          <a:bodyPr wrap="square">
            <a:spAutoFit/>
          </a:bodyPr>
          <a:lstStyle/>
          <a:p>
            <a:r>
              <a:rPr lang="en-US" b="1" dirty="0">
                <a:effectLst/>
              </a:rPr>
              <a:t>What’s type code?</a:t>
            </a:r>
            <a:r>
              <a:rPr lang="en-US" dirty="0">
                <a:effectLst/>
              </a:rPr>
              <a:t> Type code occurs when, instead of a separate data type, you have a set of numbers or strings that form a list of allowable values for some entity. Often these specific numbers and strings are given understandable names via constants, which is the reason for why such type code is encountered so much.</a:t>
            </a:r>
          </a:p>
        </p:txBody>
      </p:sp>
      <p:sp>
        <p:nvSpPr>
          <p:cNvPr id="10" name="TextBox 9">
            <a:extLst>
              <a:ext uri="{FF2B5EF4-FFF2-40B4-BE49-F238E27FC236}">
                <a16:creationId xmlns:a16="http://schemas.microsoft.com/office/drawing/2014/main" id="{2910B62A-DE99-514E-BA25-3317FC4554AD}"/>
              </a:ext>
            </a:extLst>
          </p:cNvPr>
          <p:cNvSpPr txBox="1"/>
          <p:nvPr/>
        </p:nvSpPr>
        <p:spPr>
          <a:xfrm>
            <a:off x="216775" y="1734318"/>
            <a:ext cx="4155528" cy="2862322"/>
          </a:xfrm>
          <a:prstGeom prst="rect">
            <a:avLst/>
          </a:prstGeom>
          <a:noFill/>
        </p:spPr>
        <p:txBody>
          <a:bodyPr wrap="square">
            <a:spAutoFit/>
          </a:bodyPr>
          <a:lstStyle/>
          <a:p>
            <a:pPr algn="l"/>
            <a:r>
              <a:rPr lang="en-US" b="1" i="0" dirty="0">
                <a:solidFill>
                  <a:srgbClr val="444444"/>
                </a:solidFill>
                <a:effectLst/>
                <a:latin typeface="PT Sans" panose="020B0503020203020204" pitchFamily="34" charset="77"/>
              </a:rPr>
              <a:t>Problem</a:t>
            </a:r>
          </a:p>
          <a:p>
            <a:pPr algn="l"/>
            <a:r>
              <a:rPr lang="en-US" b="0" i="0" dirty="0">
                <a:solidFill>
                  <a:srgbClr val="444444"/>
                </a:solidFill>
                <a:effectLst/>
                <a:latin typeface="PT Sans" panose="020B0503020203020204" pitchFamily="34" charset="77"/>
              </a:rPr>
              <a:t>A class has a field that contains type code. The values of this type aren’t used in operator conditions and don’t affect the behavior of the program.</a:t>
            </a:r>
          </a:p>
          <a:p>
            <a:pPr algn="l"/>
            <a:r>
              <a:rPr lang="en-US" b="1" i="0" dirty="0">
                <a:solidFill>
                  <a:srgbClr val="444444"/>
                </a:solidFill>
                <a:effectLst/>
                <a:latin typeface="PT Sans" panose="020B0503020203020204" pitchFamily="34" charset="77"/>
              </a:rPr>
              <a:t>Solution</a:t>
            </a:r>
          </a:p>
          <a:p>
            <a:pPr algn="l"/>
            <a:r>
              <a:rPr lang="en-US" b="0" i="0" dirty="0">
                <a:solidFill>
                  <a:srgbClr val="444444"/>
                </a:solidFill>
                <a:effectLst/>
                <a:latin typeface="PT Sans" panose="020B0503020203020204" pitchFamily="34" charset="77"/>
              </a:rPr>
              <a:t>Create a new class and use its objects instead of the type code values.</a:t>
            </a:r>
          </a:p>
          <a:p>
            <a:pPr algn="l"/>
            <a:br>
              <a:rPr lang="en-US" b="0" i="0" dirty="0">
                <a:solidFill>
                  <a:srgbClr val="444444"/>
                </a:solidFill>
                <a:effectLst/>
                <a:latin typeface="PT Sans" panose="020B0503020203020204" pitchFamily="34" charset="77"/>
              </a:rPr>
            </a:br>
            <a:endParaRPr lang="en-US" b="0" i="0" dirty="0">
              <a:solidFill>
                <a:srgbClr val="444444"/>
              </a:solidFill>
              <a:effectLst/>
              <a:latin typeface="PT Sans" panose="020B0503020203020204" pitchFamily="34" charset="77"/>
            </a:endParaRPr>
          </a:p>
        </p:txBody>
      </p:sp>
      <p:pic>
        <p:nvPicPr>
          <p:cNvPr id="7" name="Picture 6">
            <a:extLst>
              <a:ext uri="{FF2B5EF4-FFF2-40B4-BE49-F238E27FC236}">
                <a16:creationId xmlns:a16="http://schemas.microsoft.com/office/drawing/2014/main" id="{22712447-8E03-F04A-AB19-EF97EAEB6633}"/>
              </a:ext>
            </a:extLst>
          </p:cNvPr>
          <p:cNvPicPr>
            <a:picLocks noChangeAspect="1"/>
          </p:cNvPicPr>
          <p:nvPr/>
        </p:nvPicPr>
        <p:blipFill>
          <a:blip r:embed="rId2"/>
          <a:stretch>
            <a:fillRect/>
          </a:stretch>
        </p:blipFill>
        <p:spPr>
          <a:xfrm>
            <a:off x="797034" y="4310090"/>
            <a:ext cx="2692400" cy="1988234"/>
          </a:xfrm>
          <a:prstGeom prst="rect">
            <a:avLst/>
          </a:prstGeom>
        </p:spPr>
      </p:pic>
      <p:sp>
        <p:nvSpPr>
          <p:cNvPr id="13" name="TextBox 12">
            <a:extLst>
              <a:ext uri="{FF2B5EF4-FFF2-40B4-BE49-F238E27FC236}">
                <a16:creationId xmlns:a16="http://schemas.microsoft.com/office/drawing/2014/main" id="{CCB68980-78F9-A743-BC2D-8BCDC2451397}"/>
              </a:ext>
            </a:extLst>
          </p:cNvPr>
          <p:cNvSpPr txBox="1"/>
          <p:nvPr/>
        </p:nvSpPr>
        <p:spPr>
          <a:xfrm>
            <a:off x="5465380" y="1325671"/>
            <a:ext cx="6138040" cy="5078313"/>
          </a:xfrm>
          <a:prstGeom prst="rect">
            <a:avLst/>
          </a:prstGeom>
          <a:noFill/>
        </p:spPr>
        <p:txBody>
          <a:bodyPr wrap="square">
            <a:spAutoFit/>
          </a:bodyPr>
          <a:lstStyle/>
          <a:p>
            <a:pPr algn="l"/>
            <a:r>
              <a:rPr lang="en-US" sz="900" b="1" i="0" dirty="0">
                <a:solidFill>
                  <a:srgbClr val="444444"/>
                </a:solidFill>
                <a:effectLst/>
                <a:latin typeface="PT Sans" panose="020B0503020203020204" pitchFamily="34" charset="77"/>
              </a:rPr>
              <a:t>Why Refactor</a:t>
            </a:r>
          </a:p>
          <a:p>
            <a:pPr algn="l"/>
            <a:r>
              <a:rPr lang="en-US" sz="900" b="0" i="0" dirty="0">
                <a:solidFill>
                  <a:srgbClr val="444444"/>
                </a:solidFill>
                <a:effectLst/>
                <a:latin typeface="PT Sans" panose="020B0503020203020204" pitchFamily="34" charset="77"/>
              </a:rPr>
              <a:t>One of the most common reasons for type code is working with databases, when a database has fields in which some complex concept is coded with a number or string.</a:t>
            </a:r>
          </a:p>
          <a:p>
            <a:pPr algn="l"/>
            <a:r>
              <a:rPr lang="en-US" sz="900" b="0" i="0" dirty="0">
                <a:solidFill>
                  <a:srgbClr val="444444"/>
                </a:solidFill>
                <a:effectLst/>
                <a:latin typeface="PT Sans" panose="020B0503020203020204" pitchFamily="34" charset="77"/>
              </a:rPr>
              <a:t>For example, you have the class User with the field </a:t>
            </a:r>
            <a:r>
              <a:rPr lang="en-US" sz="900" b="0" i="0" dirty="0" err="1">
                <a:solidFill>
                  <a:srgbClr val="444444"/>
                </a:solidFill>
                <a:effectLst/>
                <a:latin typeface="PT Sans" panose="020B0503020203020204" pitchFamily="34" charset="77"/>
              </a:rPr>
              <a:t>user_role</a:t>
            </a:r>
            <a:r>
              <a:rPr lang="en-US" sz="900" b="0" i="0" dirty="0">
                <a:solidFill>
                  <a:srgbClr val="444444"/>
                </a:solidFill>
                <a:effectLst/>
                <a:latin typeface="PT Sans" panose="020B0503020203020204" pitchFamily="34" charset="77"/>
              </a:rPr>
              <a:t>, which contains information about the access privileges of each user, whether administrator, editor, or ordinary user. So in this case, this information is coded in the field as A, E, and U respectively.</a:t>
            </a:r>
          </a:p>
          <a:p>
            <a:pPr algn="l"/>
            <a:r>
              <a:rPr lang="en-US" sz="900" b="0" i="0" dirty="0">
                <a:solidFill>
                  <a:srgbClr val="444444"/>
                </a:solidFill>
                <a:effectLst/>
                <a:latin typeface="PT Sans" panose="020B0503020203020204" pitchFamily="34" charset="77"/>
              </a:rPr>
              <a:t>What are the shortcomings of this approach? The field setters often don’t check which value is sent, which can cause big problems when someone sends unintended or wrong values to these fields.</a:t>
            </a:r>
          </a:p>
          <a:p>
            <a:pPr algn="l"/>
            <a:r>
              <a:rPr lang="en-US" sz="900" b="0" i="0" dirty="0">
                <a:solidFill>
                  <a:srgbClr val="444444"/>
                </a:solidFill>
                <a:effectLst/>
                <a:latin typeface="PT Sans" panose="020B0503020203020204" pitchFamily="34" charset="77"/>
              </a:rPr>
              <a:t>In addition, type verification is impossible for these fields. It’s possible to send any number or string to them, which won’t be type checked by your IDE and even allow your program to run (and crash later).</a:t>
            </a:r>
          </a:p>
          <a:p>
            <a:pPr algn="l"/>
            <a:r>
              <a:rPr lang="en-US" sz="900" b="1" i="0" dirty="0">
                <a:solidFill>
                  <a:srgbClr val="444444"/>
                </a:solidFill>
                <a:effectLst/>
                <a:latin typeface="PT Sans" panose="020B0503020203020204" pitchFamily="34" charset="77"/>
              </a:rPr>
              <a:t>Benefits</a:t>
            </a:r>
          </a:p>
          <a:p>
            <a:pPr algn="l">
              <a:buFont typeface="Arial" panose="020B0604020202020204" pitchFamily="34" charset="0"/>
              <a:buChar char="•"/>
            </a:pPr>
            <a:r>
              <a:rPr lang="en-US" sz="900" b="0" i="0" dirty="0">
                <a:solidFill>
                  <a:srgbClr val="444444"/>
                </a:solidFill>
                <a:effectLst/>
                <a:latin typeface="PT Sans" panose="020B0503020203020204" pitchFamily="34" charset="77"/>
              </a:rPr>
              <a:t>We want to turn sets of primitive values—which is what coded types are—into full-fledged classes with all the benefits that object-oriented programming has to offer.</a:t>
            </a:r>
          </a:p>
          <a:p>
            <a:pPr algn="l">
              <a:buFont typeface="Arial" panose="020B0604020202020204" pitchFamily="34" charset="0"/>
              <a:buChar char="•"/>
            </a:pPr>
            <a:r>
              <a:rPr lang="en-US" sz="900" b="0" i="0" dirty="0">
                <a:solidFill>
                  <a:srgbClr val="444444"/>
                </a:solidFill>
                <a:effectLst/>
                <a:latin typeface="PT Sans" panose="020B0503020203020204" pitchFamily="34" charset="77"/>
              </a:rPr>
              <a:t>By replacing type code with classes, we allow type hinting for values passed to methods and fields at the level of the programming language.</a:t>
            </a:r>
          </a:p>
          <a:p>
            <a:pPr algn="l">
              <a:buFont typeface="Arial" panose="020B0604020202020204" pitchFamily="34" charset="0"/>
              <a:buChar char="•"/>
            </a:pPr>
            <a:r>
              <a:rPr lang="en-US" sz="900" b="0" i="0" dirty="0">
                <a:solidFill>
                  <a:srgbClr val="444444"/>
                </a:solidFill>
                <a:effectLst/>
                <a:latin typeface="PT Sans" panose="020B0503020203020204" pitchFamily="34" charset="77"/>
              </a:rPr>
              <a:t>For example, while the compiler previously didn’t see difference between your numeric constant and some arbitrary number when a value is passed to a method, now when data that doesn’t fit the indicated type class is passed, you’re warned of the error inside your IDE.</a:t>
            </a:r>
          </a:p>
          <a:p>
            <a:pPr algn="l">
              <a:buFont typeface="Arial" panose="020B0604020202020204" pitchFamily="34" charset="0"/>
              <a:buChar char="•"/>
            </a:pPr>
            <a:r>
              <a:rPr lang="en-US" sz="900" b="0" i="0" dirty="0">
                <a:solidFill>
                  <a:srgbClr val="444444"/>
                </a:solidFill>
                <a:effectLst/>
                <a:latin typeface="PT Sans" panose="020B0503020203020204" pitchFamily="34" charset="77"/>
              </a:rPr>
              <a:t>Thus we make it possible to move code to the classes of the type. If you needed to perform complex manipulations with type values throughout the whole program, now this code can “live” inside one or multiple type classes.</a:t>
            </a:r>
          </a:p>
          <a:p>
            <a:pPr algn="l"/>
            <a:r>
              <a:rPr lang="en-US" sz="900" b="1" i="0" dirty="0">
                <a:solidFill>
                  <a:srgbClr val="444444"/>
                </a:solidFill>
                <a:effectLst/>
                <a:latin typeface="PT Sans" panose="020B0503020203020204" pitchFamily="34" charset="77"/>
              </a:rPr>
              <a:t>When Not to Use</a:t>
            </a:r>
          </a:p>
          <a:p>
            <a:pPr algn="l"/>
            <a:r>
              <a:rPr lang="en-US" sz="900" b="0" i="0" dirty="0">
                <a:solidFill>
                  <a:srgbClr val="444444"/>
                </a:solidFill>
                <a:effectLst/>
                <a:latin typeface="PT Sans" panose="020B0503020203020204" pitchFamily="34" charset="77"/>
              </a:rPr>
              <a:t>If the values of a coded type are used inside control flow structures (if, switch, etc.) and control a class behavior, you should use one of the two refactoring techniques for type code:</a:t>
            </a:r>
          </a:p>
          <a:p>
            <a:pPr algn="l">
              <a:buFont typeface="Arial" panose="020B0604020202020204" pitchFamily="34" charset="0"/>
              <a:buChar char="•"/>
            </a:pPr>
            <a:r>
              <a:rPr lang="en-US" sz="900" b="1" i="0" u="none" strike="noStrike" dirty="0">
                <a:solidFill>
                  <a:srgbClr val="444444"/>
                </a:solidFill>
                <a:effectLst/>
                <a:latin typeface="PT Sans" panose="020B0503020203020204" pitchFamily="34" charset="77"/>
                <a:hlinkClick r:id="rId3"/>
              </a:rPr>
              <a:t>Replace Type Code with Subclasses</a:t>
            </a:r>
            <a:endParaRPr lang="en-US" sz="900" b="0" i="0" dirty="0">
              <a:solidFill>
                <a:srgbClr val="444444"/>
              </a:solidFill>
              <a:effectLst/>
              <a:latin typeface="PT Sans" panose="020B0503020203020204" pitchFamily="34" charset="77"/>
            </a:endParaRPr>
          </a:p>
          <a:p>
            <a:pPr algn="l">
              <a:buFont typeface="Arial" panose="020B0604020202020204" pitchFamily="34" charset="0"/>
              <a:buChar char="•"/>
            </a:pPr>
            <a:r>
              <a:rPr lang="en-US" sz="900" b="1" i="0" u="none" strike="noStrike" dirty="0">
                <a:solidFill>
                  <a:srgbClr val="444444"/>
                </a:solidFill>
                <a:effectLst/>
                <a:latin typeface="PT Sans" panose="020B0503020203020204" pitchFamily="34" charset="77"/>
                <a:hlinkClick r:id="rId4"/>
              </a:rPr>
              <a:t>Replace Type Code with State/Strategy</a:t>
            </a:r>
            <a:endParaRPr lang="en-US" sz="900" b="0" i="0" dirty="0">
              <a:solidFill>
                <a:srgbClr val="444444"/>
              </a:solidFill>
              <a:effectLst/>
              <a:latin typeface="PT Sans" panose="020B0503020203020204" pitchFamily="34" charset="77"/>
            </a:endParaRPr>
          </a:p>
          <a:p>
            <a:pPr algn="l"/>
            <a:r>
              <a:rPr lang="en-US" sz="900" b="1" i="0" dirty="0">
                <a:solidFill>
                  <a:srgbClr val="444444"/>
                </a:solidFill>
                <a:effectLst/>
                <a:latin typeface="PT Sans" panose="020B0503020203020204" pitchFamily="34" charset="77"/>
              </a:rPr>
              <a:t>How to Refactor</a:t>
            </a:r>
          </a:p>
          <a:p>
            <a:pPr algn="l">
              <a:buFont typeface="+mj-lt"/>
              <a:buAutoNum type="arabicPeriod"/>
            </a:pPr>
            <a:r>
              <a:rPr lang="en-US" sz="900" b="0" i="0" dirty="0">
                <a:solidFill>
                  <a:srgbClr val="444444"/>
                </a:solidFill>
                <a:effectLst/>
                <a:latin typeface="PT Sans" panose="020B0503020203020204" pitchFamily="34" charset="77"/>
              </a:rPr>
              <a:t>Create a new class and give it a new name that corresponds to the purpose of the coded type. Here we’ll call it </a:t>
            </a:r>
            <a:r>
              <a:rPr lang="en-US" sz="900" b="0" i="1" dirty="0">
                <a:solidFill>
                  <a:srgbClr val="444444"/>
                </a:solidFill>
                <a:effectLst/>
                <a:latin typeface="PT Sans" panose="020B0503020203020204" pitchFamily="34" charset="77"/>
              </a:rPr>
              <a:t>type class</a:t>
            </a:r>
            <a:r>
              <a:rPr lang="en-US" sz="900" b="0" i="0" dirty="0">
                <a:solidFill>
                  <a:srgbClr val="444444"/>
                </a:solidFill>
                <a:effectLst/>
                <a:latin typeface="PT Sans" panose="020B0503020203020204" pitchFamily="34" charset="77"/>
              </a:rPr>
              <a:t>.</a:t>
            </a:r>
          </a:p>
          <a:p>
            <a:pPr algn="l">
              <a:buFont typeface="+mj-lt"/>
              <a:buAutoNum type="arabicPeriod"/>
            </a:pPr>
            <a:r>
              <a:rPr lang="en-US" sz="900" b="0" i="0" dirty="0">
                <a:solidFill>
                  <a:srgbClr val="444444"/>
                </a:solidFill>
                <a:effectLst/>
                <a:latin typeface="PT Sans" panose="020B0503020203020204" pitchFamily="34" charset="77"/>
              </a:rPr>
              <a:t>Copy the field containing type code to the </a:t>
            </a:r>
            <a:r>
              <a:rPr lang="en-US" sz="900" b="0" i="1" dirty="0">
                <a:solidFill>
                  <a:srgbClr val="444444"/>
                </a:solidFill>
                <a:effectLst/>
                <a:latin typeface="PT Sans" panose="020B0503020203020204" pitchFamily="34" charset="77"/>
              </a:rPr>
              <a:t>type class</a:t>
            </a:r>
            <a:r>
              <a:rPr lang="en-US" sz="900" b="0" i="0" dirty="0">
                <a:solidFill>
                  <a:srgbClr val="444444"/>
                </a:solidFill>
                <a:effectLst/>
                <a:latin typeface="PT Sans" panose="020B0503020203020204" pitchFamily="34" charset="77"/>
              </a:rPr>
              <a:t> and make it private. Then create a getter for the field. A value will be set for this field only from the constructor.</a:t>
            </a:r>
          </a:p>
          <a:p>
            <a:pPr algn="l">
              <a:buFont typeface="+mj-lt"/>
              <a:buAutoNum type="arabicPeriod"/>
            </a:pPr>
            <a:r>
              <a:rPr lang="en-US" sz="900" b="0" i="0" dirty="0">
                <a:solidFill>
                  <a:srgbClr val="444444"/>
                </a:solidFill>
                <a:effectLst/>
                <a:latin typeface="PT Sans" panose="020B0503020203020204" pitchFamily="34" charset="77"/>
              </a:rPr>
              <a:t>For each value of the coded type, create a static method in </a:t>
            </a:r>
            <a:r>
              <a:rPr lang="en-US" sz="900" b="0" i="1" dirty="0">
                <a:solidFill>
                  <a:srgbClr val="444444"/>
                </a:solidFill>
                <a:effectLst/>
                <a:latin typeface="PT Sans" panose="020B0503020203020204" pitchFamily="34" charset="77"/>
              </a:rPr>
              <a:t>type class</a:t>
            </a:r>
            <a:r>
              <a:rPr lang="en-US" sz="900" b="0" i="0" dirty="0">
                <a:solidFill>
                  <a:srgbClr val="444444"/>
                </a:solidFill>
                <a:effectLst/>
                <a:latin typeface="PT Sans" panose="020B0503020203020204" pitchFamily="34" charset="77"/>
              </a:rPr>
              <a:t>. It’ll be creating a new </a:t>
            </a:r>
            <a:r>
              <a:rPr lang="en-US" sz="900" b="0" i="1" dirty="0">
                <a:solidFill>
                  <a:srgbClr val="444444"/>
                </a:solidFill>
                <a:effectLst/>
                <a:latin typeface="PT Sans" panose="020B0503020203020204" pitchFamily="34" charset="77"/>
              </a:rPr>
              <a:t>type class</a:t>
            </a:r>
            <a:r>
              <a:rPr lang="en-US" sz="900" b="0" i="0" dirty="0">
                <a:solidFill>
                  <a:srgbClr val="444444"/>
                </a:solidFill>
                <a:effectLst/>
                <a:latin typeface="PT Sans" panose="020B0503020203020204" pitchFamily="34" charset="77"/>
              </a:rPr>
              <a:t> object corresponding to this value of the coded type.</a:t>
            </a:r>
          </a:p>
          <a:p>
            <a:pPr algn="l">
              <a:buFont typeface="+mj-lt"/>
              <a:buAutoNum type="arabicPeriod"/>
            </a:pPr>
            <a:r>
              <a:rPr lang="en-US" sz="900" b="0" i="0" dirty="0">
                <a:solidFill>
                  <a:srgbClr val="444444"/>
                </a:solidFill>
                <a:effectLst/>
                <a:latin typeface="PT Sans" panose="020B0503020203020204" pitchFamily="34" charset="77"/>
              </a:rPr>
              <a:t>In the original class, replace the type of the coded field with </a:t>
            </a:r>
            <a:r>
              <a:rPr lang="en-US" sz="900" b="0" i="1" dirty="0">
                <a:solidFill>
                  <a:srgbClr val="444444"/>
                </a:solidFill>
                <a:effectLst/>
                <a:latin typeface="PT Sans" panose="020B0503020203020204" pitchFamily="34" charset="77"/>
              </a:rPr>
              <a:t>type class</a:t>
            </a:r>
            <a:r>
              <a:rPr lang="en-US" sz="900" b="0" i="0" dirty="0">
                <a:solidFill>
                  <a:srgbClr val="444444"/>
                </a:solidFill>
                <a:effectLst/>
                <a:latin typeface="PT Sans" panose="020B0503020203020204" pitchFamily="34" charset="77"/>
              </a:rPr>
              <a:t>. Create a new object of this type in the constructor as well as in the field setter. Change the field getter so that it calls the </a:t>
            </a:r>
            <a:r>
              <a:rPr lang="en-US" sz="900" b="0" i="1" dirty="0">
                <a:solidFill>
                  <a:srgbClr val="444444"/>
                </a:solidFill>
                <a:effectLst/>
                <a:latin typeface="PT Sans" panose="020B0503020203020204" pitchFamily="34" charset="77"/>
              </a:rPr>
              <a:t>type class</a:t>
            </a:r>
            <a:r>
              <a:rPr lang="en-US" sz="900" b="0" i="0" dirty="0">
                <a:solidFill>
                  <a:srgbClr val="444444"/>
                </a:solidFill>
                <a:effectLst/>
                <a:latin typeface="PT Sans" panose="020B0503020203020204" pitchFamily="34" charset="77"/>
              </a:rPr>
              <a:t> getter.</a:t>
            </a:r>
          </a:p>
          <a:p>
            <a:pPr algn="l">
              <a:buFont typeface="+mj-lt"/>
              <a:buAutoNum type="arabicPeriod"/>
            </a:pPr>
            <a:r>
              <a:rPr lang="en-US" sz="900" b="0" i="0" dirty="0">
                <a:solidFill>
                  <a:srgbClr val="444444"/>
                </a:solidFill>
                <a:effectLst/>
                <a:latin typeface="PT Sans" panose="020B0503020203020204" pitchFamily="34" charset="77"/>
              </a:rPr>
              <a:t>Replace any mentions of values of the coded type with calls of the relevant </a:t>
            </a:r>
            <a:r>
              <a:rPr lang="en-US" sz="900" b="0" i="1" dirty="0">
                <a:solidFill>
                  <a:srgbClr val="444444"/>
                </a:solidFill>
                <a:effectLst/>
                <a:latin typeface="PT Sans" panose="020B0503020203020204" pitchFamily="34" charset="77"/>
              </a:rPr>
              <a:t>type class</a:t>
            </a:r>
            <a:r>
              <a:rPr lang="en-US" sz="900" b="0" i="0" dirty="0">
                <a:solidFill>
                  <a:srgbClr val="444444"/>
                </a:solidFill>
                <a:effectLst/>
                <a:latin typeface="PT Sans" panose="020B0503020203020204" pitchFamily="34" charset="77"/>
              </a:rPr>
              <a:t> static methods.</a:t>
            </a:r>
          </a:p>
          <a:p>
            <a:pPr algn="l">
              <a:buFont typeface="+mj-lt"/>
              <a:buAutoNum type="arabicPeriod"/>
            </a:pPr>
            <a:r>
              <a:rPr lang="en-US" sz="900" b="0" i="0" dirty="0">
                <a:solidFill>
                  <a:srgbClr val="444444"/>
                </a:solidFill>
                <a:effectLst/>
                <a:latin typeface="PT Sans" panose="020B0503020203020204" pitchFamily="34" charset="77"/>
              </a:rPr>
              <a:t>Remove the coded type constants from the original class</a:t>
            </a:r>
          </a:p>
        </p:txBody>
      </p:sp>
    </p:spTree>
    <p:extLst>
      <p:ext uri="{BB962C8B-B14F-4D97-AF65-F5344CB8AC3E}">
        <p14:creationId xmlns:p14="http://schemas.microsoft.com/office/powerpoint/2010/main" val="13966928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kern="1200" dirty="0">
                <a:solidFill>
                  <a:srgbClr val="FFFFFF"/>
                </a:solidFill>
                <a:latin typeface="+mj-lt"/>
                <a:ea typeface="+mj-ea"/>
                <a:cs typeface="+mj-cs"/>
              </a:rPr>
              <a:t>Replace Type Code with Subclasses</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9788408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7E56FD3-F347-3F48-8529-9F834F809ED4}"/>
              </a:ext>
            </a:extLst>
          </p:cNvPr>
          <p:cNvSpPr txBox="1">
            <a:spLocks/>
          </p:cNvSpPr>
          <p:nvPr/>
        </p:nvSpPr>
        <p:spPr>
          <a:xfrm>
            <a:off x="216775" y="416416"/>
            <a:ext cx="1374227" cy="906627"/>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Organizing Data</a:t>
            </a:r>
            <a:endParaRPr lang="en-EG" sz="1200" dirty="0"/>
          </a:p>
        </p:txBody>
      </p:sp>
      <p:sp>
        <p:nvSpPr>
          <p:cNvPr id="4" name="Title 1">
            <a:extLst>
              <a:ext uri="{FF2B5EF4-FFF2-40B4-BE49-F238E27FC236}">
                <a16:creationId xmlns:a16="http://schemas.microsoft.com/office/drawing/2014/main" id="{F765E001-A22C-8740-A4E9-F332EF9E9E9F}"/>
              </a:ext>
            </a:extLst>
          </p:cNvPr>
          <p:cNvSpPr txBox="1">
            <a:spLocks/>
          </p:cNvSpPr>
          <p:nvPr/>
        </p:nvSpPr>
        <p:spPr>
          <a:xfrm>
            <a:off x="1671146" y="416417"/>
            <a:ext cx="2701158" cy="906627"/>
          </a:xfrm>
          <a:prstGeom prst="rect">
            <a:avLst/>
          </a:prstGeom>
          <a:solidFill>
            <a:schemeClr val="accent2">
              <a:lumMod val="20000"/>
              <a:lumOff val="80000"/>
            </a:schemeClr>
          </a:solidFill>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Replace Type Code with Subclasses</a:t>
            </a:r>
          </a:p>
        </p:txBody>
      </p:sp>
      <p:sp>
        <p:nvSpPr>
          <p:cNvPr id="11" name="TextBox 10">
            <a:extLst>
              <a:ext uri="{FF2B5EF4-FFF2-40B4-BE49-F238E27FC236}">
                <a16:creationId xmlns:a16="http://schemas.microsoft.com/office/drawing/2014/main" id="{A6725D96-7321-EA4B-A0A6-3164A6CB9742}"/>
              </a:ext>
            </a:extLst>
          </p:cNvPr>
          <p:cNvSpPr txBox="1"/>
          <p:nvPr/>
        </p:nvSpPr>
        <p:spPr>
          <a:xfrm>
            <a:off x="4372303" y="86058"/>
            <a:ext cx="7602921" cy="1477328"/>
          </a:xfrm>
          <a:prstGeom prst="rect">
            <a:avLst/>
          </a:prstGeom>
          <a:noFill/>
        </p:spPr>
        <p:txBody>
          <a:bodyPr wrap="square">
            <a:spAutoFit/>
          </a:bodyPr>
          <a:lstStyle/>
          <a:p>
            <a:r>
              <a:rPr lang="en-US" b="1" dirty="0">
                <a:effectLst/>
              </a:rPr>
              <a:t>What’s type code?</a:t>
            </a:r>
            <a:r>
              <a:rPr lang="en-US" dirty="0">
                <a:effectLst/>
              </a:rPr>
              <a:t> Type code occurs when, instead of a separate data type, you have a set of numbers or strings that form a list of allowable values for some entity. Often these specific numbers and strings are given understandable names via constants, which is the reason for why such type code is encountered so much.</a:t>
            </a:r>
          </a:p>
        </p:txBody>
      </p:sp>
      <p:sp>
        <p:nvSpPr>
          <p:cNvPr id="12" name="TextBox 11">
            <a:extLst>
              <a:ext uri="{FF2B5EF4-FFF2-40B4-BE49-F238E27FC236}">
                <a16:creationId xmlns:a16="http://schemas.microsoft.com/office/drawing/2014/main" id="{7FE6270A-D457-0447-ADA1-305A0C459EAC}"/>
              </a:ext>
            </a:extLst>
          </p:cNvPr>
          <p:cNvSpPr txBox="1"/>
          <p:nvPr/>
        </p:nvSpPr>
        <p:spPr>
          <a:xfrm>
            <a:off x="216775" y="1653402"/>
            <a:ext cx="4155528" cy="3139321"/>
          </a:xfrm>
          <a:prstGeom prst="rect">
            <a:avLst/>
          </a:prstGeom>
          <a:noFill/>
        </p:spPr>
        <p:txBody>
          <a:bodyPr wrap="square">
            <a:spAutoFit/>
          </a:bodyPr>
          <a:lstStyle/>
          <a:p>
            <a:pPr algn="l"/>
            <a:r>
              <a:rPr lang="en-US" b="1" i="0" dirty="0">
                <a:solidFill>
                  <a:srgbClr val="444444"/>
                </a:solidFill>
                <a:effectLst/>
                <a:latin typeface="PT Sans" panose="020B0503020203020204" pitchFamily="34" charset="77"/>
              </a:rPr>
              <a:t>Problem</a:t>
            </a:r>
          </a:p>
          <a:p>
            <a:pPr algn="l"/>
            <a:r>
              <a:rPr lang="en-US" b="0" i="0" dirty="0">
                <a:solidFill>
                  <a:srgbClr val="444444"/>
                </a:solidFill>
                <a:effectLst/>
                <a:latin typeface="PT Sans" panose="020B0503020203020204" pitchFamily="34" charset="77"/>
              </a:rPr>
              <a:t>You have a coded type that directly affects program behavior (values of this field trigger various code in conditionals).</a:t>
            </a:r>
          </a:p>
          <a:p>
            <a:pPr algn="l"/>
            <a:r>
              <a:rPr lang="en-US" b="1" i="0" dirty="0">
                <a:solidFill>
                  <a:srgbClr val="444444"/>
                </a:solidFill>
                <a:effectLst/>
                <a:latin typeface="PT Sans" panose="020B0503020203020204" pitchFamily="34" charset="77"/>
              </a:rPr>
              <a:t>Solution</a:t>
            </a:r>
          </a:p>
          <a:p>
            <a:pPr algn="l"/>
            <a:r>
              <a:rPr lang="en-US" b="0" i="0" dirty="0">
                <a:solidFill>
                  <a:srgbClr val="444444"/>
                </a:solidFill>
                <a:effectLst/>
                <a:latin typeface="PT Sans" panose="020B0503020203020204" pitchFamily="34" charset="77"/>
              </a:rPr>
              <a:t>Create subclasses for each value of the coded type. Then extract the relevant behaviors from the original class to these subclasses. Replace the control flow code with polymorphism.</a:t>
            </a:r>
          </a:p>
        </p:txBody>
      </p:sp>
      <p:pic>
        <p:nvPicPr>
          <p:cNvPr id="6" name="Picture 5">
            <a:extLst>
              <a:ext uri="{FF2B5EF4-FFF2-40B4-BE49-F238E27FC236}">
                <a16:creationId xmlns:a16="http://schemas.microsoft.com/office/drawing/2014/main" id="{A53B048F-8591-6540-9DA1-DF448DF4E244}"/>
              </a:ext>
            </a:extLst>
          </p:cNvPr>
          <p:cNvPicPr>
            <a:picLocks noChangeAspect="1"/>
          </p:cNvPicPr>
          <p:nvPr/>
        </p:nvPicPr>
        <p:blipFill>
          <a:blip r:embed="rId2"/>
          <a:stretch>
            <a:fillRect/>
          </a:stretch>
        </p:blipFill>
        <p:spPr>
          <a:xfrm>
            <a:off x="317937" y="4792723"/>
            <a:ext cx="4054366" cy="1729068"/>
          </a:xfrm>
          <a:prstGeom prst="rect">
            <a:avLst/>
          </a:prstGeom>
        </p:spPr>
      </p:pic>
      <p:sp>
        <p:nvSpPr>
          <p:cNvPr id="14" name="TextBox 13">
            <a:extLst>
              <a:ext uri="{FF2B5EF4-FFF2-40B4-BE49-F238E27FC236}">
                <a16:creationId xmlns:a16="http://schemas.microsoft.com/office/drawing/2014/main" id="{D6FDEFB7-67B6-4E4B-BA6D-926B52F47FEB}"/>
              </a:ext>
            </a:extLst>
          </p:cNvPr>
          <p:cNvSpPr txBox="1"/>
          <p:nvPr/>
        </p:nvSpPr>
        <p:spPr>
          <a:xfrm>
            <a:off x="5517931" y="1323043"/>
            <a:ext cx="6138040" cy="4647426"/>
          </a:xfrm>
          <a:prstGeom prst="rect">
            <a:avLst/>
          </a:prstGeom>
          <a:noFill/>
        </p:spPr>
        <p:txBody>
          <a:bodyPr wrap="square">
            <a:spAutoFit/>
          </a:bodyPr>
          <a:lstStyle/>
          <a:p>
            <a:pPr algn="l"/>
            <a:r>
              <a:rPr lang="en-US" sz="800" b="1" i="0" dirty="0">
                <a:solidFill>
                  <a:srgbClr val="444444"/>
                </a:solidFill>
                <a:effectLst/>
                <a:latin typeface="PT Sans" panose="020B0503020203020204" pitchFamily="34" charset="77"/>
              </a:rPr>
              <a:t>Why Refactor</a:t>
            </a:r>
          </a:p>
          <a:p>
            <a:pPr algn="l"/>
            <a:r>
              <a:rPr lang="en-US" sz="800" b="0" i="0" dirty="0">
                <a:solidFill>
                  <a:srgbClr val="444444"/>
                </a:solidFill>
                <a:effectLst/>
                <a:latin typeface="PT Sans" panose="020B0503020203020204" pitchFamily="34" charset="77"/>
              </a:rPr>
              <a:t>This refactoring technique is a more complicated twist on </a:t>
            </a:r>
            <a:r>
              <a:rPr lang="en-US" sz="800" b="1" i="0" u="none" strike="noStrike" dirty="0">
                <a:solidFill>
                  <a:srgbClr val="444444"/>
                </a:solidFill>
                <a:effectLst/>
                <a:latin typeface="PT Sans" panose="020B0503020203020204" pitchFamily="34" charset="77"/>
                <a:hlinkClick r:id="rId3"/>
              </a:rPr>
              <a:t>Replace Type Code with Class</a:t>
            </a:r>
            <a:r>
              <a:rPr lang="en-US" sz="800" b="0" i="0" dirty="0">
                <a:solidFill>
                  <a:srgbClr val="444444"/>
                </a:solidFill>
                <a:effectLst/>
                <a:latin typeface="PT Sans" panose="020B0503020203020204" pitchFamily="34" charset="77"/>
              </a:rPr>
              <a:t>.</a:t>
            </a:r>
          </a:p>
          <a:p>
            <a:pPr algn="l"/>
            <a:r>
              <a:rPr lang="en-US" sz="800" b="0" i="0" dirty="0">
                <a:solidFill>
                  <a:srgbClr val="444444"/>
                </a:solidFill>
                <a:effectLst/>
                <a:latin typeface="PT Sans" panose="020B0503020203020204" pitchFamily="34" charset="77"/>
              </a:rPr>
              <a:t>As in the first refactoring method, you have a set of simple values that constitute all the allowed values for a field. Although these values are often specified as constants and have understandable names, their use makes your code very error-prone since they’re still primitives in effect. For example, you have a method that accepts one of these values in the parameters. At a certain moment, instead of the constant USER_TYPE_ADMIN with the value "ADMIN", the method receives the same string in lower case ("admin"), which will cause execution of something else that the author (you) didn’t intend.</a:t>
            </a:r>
          </a:p>
          <a:p>
            <a:pPr algn="l"/>
            <a:r>
              <a:rPr lang="en-US" sz="800" b="0" i="0" dirty="0">
                <a:solidFill>
                  <a:srgbClr val="444444"/>
                </a:solidFill>
                <a:effectLst/>
                <a:latin typeface="PT Sans" panose="020B0503020203020204" pitchFamily="34" charset="77"/>
              </a:rPr>
              <a:t>Here we’re dealing with control flow code such as the conditionals if, switch and ?:. In other words, fields with coded values (such as $user-&gt;type === self::USER_TYPE_ADMIN) are used inside the conditions of these operators. If we were to use </a:t>
            </a:r>
            <a:r>
              <a:rPr lang="en-US" sz="800" b="1" i="0" u="none" strike="noStrike" dirty="0">
                <a:solidFill>
                  <a:srgbClr val="444444"/>
                </a:solidFill>
                <a:effectLst/>
                <a:latin typeface="PT Sans" panose="020B0503020203020204" pitchFamily="34" charset="77"/>
                <a:hlinkClick r:id="rId3"/>
              </a:rPr>
              <a:t>Replace Type Code with Class</a:t>
            </a:r>
            <a:r>
              <a:rPr lang="en-US" sz="800" b="0" i="0" dirty="0">
                <a:solidFill>
                  <a:srgbClr val="444444"/>
                </a:solidFill>
                <a:effectLst/>
                <a:latin typeface="PT Sans" panose="020B0503020203020204" pitchFamily="34" charset="77"/>
              </a:rPr>
              <a:t> here, all these control flow constructions would be best moved to a class responsible for the data type. Ultimately, this would of course create a type class very similar to the original one, with the same problems as well.</a:t>
            </a:r>
          </a:p>
          <a:p>
            <a:pPr algn="l"/>
            <a:r>
              <a:rPr lang="en-US" sz="800" b="1" i="0" dirty="0">
                <a:solidFill>
                  <a:srgbClr val="444444"/>
                </a:solidFill>
                <a:effectLst/>
                <a:latin typeface="PT Sans" panose="020B0503020203020204" pitchFamily="34" charset="77"/>
              </a:rPr>
              <a:t>Benefits</a:t>
            </a:r>
          </a:p>
          <a:p>
            <a:pPr algn="l">
              <a:buFont typeface="Arial" panose="020B0604020202020204" pitchFamily="34" charset="0"/>
              <a:buChar char="•"/>
            </a:pPr>
            <a:r>
              <a:rPr lang="en-US" sz="800" b="0" i="0" dirty="0">
                <a:solidFill>
                  <a:srgbClr val="444444"/>
                </a:solidFill>
                <a:effectLst/>
                <a:latin typeface="PT Sans" panose="020B0503020203020204" pitchFamily="34" charset="77"/>
              </a:rPr>
              <a:t>Delete the control flow code. Instead of a bulky switch in the original class, move the code to appropriate subclasses. This improves adherence to the </a:t>
            </a:r>
            <a:r>
              <a:rPr lang="en-US" sz="800" b="0" i="1" dirty="0">
                <a:solidFill>
                  <a:srgbClr val="444444"/>
                </a:solidFill>
                <a:effectLst/>
                <a:latin typeface="PT Sans" panose="020B0503020203020204" pitchFamily="34" charset="77"/>
              </a:rPr>
              <a:t>Single Responsibility Principle</a:t>
            </a:r>
            <a:r>
              <a:rPr lang="en-US" sz="800" b="0" i="0" dirty="0">
                <a:solidFill>
                  <a:srgbClr val="444444"/>
                </a:solidFill>
                <a:effectLst/>
                <a:latin typeface="PT Sans" panose="020B0503020203020204" pitchFamily="34" charset="77"/>
              </a:rPr>
              <a:t> and makes the program more readable in general.</a:t>
            </a:r>
          </a:p>
          <a:p>
            <a:pPr algn="l">
              <a:buFont typeface="Arial" panose="020B0604020202020204" pitchFamily="34" charset="0"/>
              <a:buChar char="•"/>
            </a:pPr>
            <a:r>
              <a:rPr lang="en-US" sz="800" b="0" i="0" dirty="0">
                <a:solidFill>
                  <a:srgbClr val="444444"/>
                </a:solidFill>
                <a:effectLst/>
                <a:latin typeface="PT Sans" panose="020B0503020203020204" pitchFamily="34" charset="77"/>
              </a:rPr>
              <a:t>If you need to add a new value for a coded type, all you need to do is add a new subclass without touching the existing code (cf. the </a:t>
            </a:r>
            <a:r>
              <a:rPr lang="en-US" sz="800" b="0" i="1" dirty="0">
                <a:solidFill>
                  <a:srgbClr val="444444"/>
                </a:solidFill>
                <a:effectLst/>
                <a:latin typeface="PT Sans" panose="020B0503020203020204" pitchFamily="34" charset="77"/>
              </a:rPr>
              <a:t>Open/Closed Principle</a:t>
            </a:r>
            <a:r>
              <a:rPr lang="en-US" sz="800" b="0" i="0" dirty="0">
                <a:solidFill>
                  <a:srgbClr val="444444"/>
                </a:solidFill>
                <a:effectLst/>
                <a:latin typeface="PT Sans" panose="020B0503020203020204" pitchFamily="34" charset="77"/>
              </a:rPr>
              <a:t>).</a:t>
            </a:r>
          </a:p>
          <a:p>
            <a:pPr algn="l">
              <a:buFont typeface="Arial" panose="020B0604020202020204" pitchFamily="34" charset="0"/>
              <a:buChar char="•"/>
            </a:pPr>
            <a:r>
              <a:rPr lang="en-US" sz="800" b="0" i="0" dirty="0">
                <a:solidFill>
                  <a:srgbClr val="444444"/>
                </a:solidFill>
                <a:effectLst/>
                <a:latin typeface="PT Sans" panose="020B0503020203020204" pitchFamily="34" charset="77"/>
              </a:rPr>
              <a:t>By replacing type code with classes, we pave the way for type hinting for methods and fields at the level of the programming language. This wouldn’t be possible using simple numeric or string values contained in a coded type.</a:t>
            </a:r>
          </a:p>
          <a:p>
            <a:pPr algn="l"/>
            <a:r>
              <a:rPr lang="en-US" sz="800" b="1" i="0" dirty="0">
                <a:solidFill>
                  <a:srgbClr val="444444"/>
                </a:solidFill>
                <a:effectLst/>
                <a:latin typeface="PT Sans" panose="020B0503020203020204" pitchFamily="34" charset="77"/>
              </a:rPr>
              <a:t>When Not to Use</a:t>
            </a:r>
          </a:p>
          <a:p>
            <a:pPr algn="l">
              <a:buFont typeface="Arial" panose="020B0604020202020204" pitchFamily="34" charset="0"/>
              <a:buChar char="•"/>
            </a:pPr>
            <a:r>
              <a:rPr lang="en-US" sz="800" b="0" i="0" dirty="0">
                <a:solidFill>
                  <a:srgbClr val="444444"/>
                </a:solidFill>
                <a:effectLst/>
                <a:latin typeface="PT Sans" panose="020B0503020203020204" pitchFamily="34" charset="77"/>
              </a:rPr>
              <a:t>This technique isn’t applicable if you already have a class hierarchy. You can’t create a dual hierarchy via inheritance in object-oriented programming. Still, you can replace type code via composition instead of inheritance. To do so, use </a:t>
            </a:r>
            <a:r>
              <a:rPr lang="en-US" sz="800" b="1" i="0" u="none" strike="noStrike" dirty="0">
                <a:solidFill>
                  <a:srgbClr val="444444"/>
                </a:solidFill>
                <a:effectLst/>
                <a:latin typeface="PT Sans" panose="020B0503020203020204" pitchFamily="34" charset="77"/>
                <a:hlinkClick r:id="rId4"/>
              </a:rPr>
              <a:t>Replace Type Code with State/Strategy</a:t>
            </a:r>
            <a:r>
              <a:rPr lang="en-US" sz="800" b="0" i="0" dirty="0">
                <a:solidFill>
                  <a:srgbClr val="444444"/>
                </a:solidFill>
                <a:effectLst/>
                <a:latin typeface="PT Sans" panose="020B0503020203020204" pitchFamily="34" charset="77"/>
              </a:rPr>
              <a:t>.</a:t>
            </a:r>
          </a:p>
          <a:p>
            <a:pPr algn="l">
              <a:buFont typeface="Arial" panose="020B0604020202020204" pitchFamily="34" charset="0"/>
              <a:buChar char="•"/>
            </a:pPr>
            <a:r>
              <a:rPr lang="en-US" sz="800" b="0" i="0" dirty="0">
                <a:solidFill>
                  <a:srgbClr val="444444"/>
                </a:solidFill>
                <a:effectLst/>
                <a:latin typeface="PT Sans" panose="020B0503020203020204" pitchFamily="34" charset="77"/>
              </a:rPr>
              <a:t>If the values of type code can change after an object is created, avoid this technique. We would have to somehow replace the class of the object itself on the fly, which isn’t possible. Still, an alternative in this case too would be </a:t>
            </a:r>
            <a:r>
              <a:rPr lang="en-US" sz="800" b="1" i="0" u="none" strike="noStrike" dirty="0">
                <a:solidFill>
                  <a:srgbClr val="444444"/>
                </a:solidFill>
                <a:effectLst/>
                <a:latin typeface="PT Sans" panose="020B0503020203020204" pitchFamily="34" charset="77"/>
                <a:hlinkClick r:id="rId4"/>
              </a:rPr>
              <a:t>Replace Type Code with State/Strategy</a:t>
            </a:r>
            <a:r>
              <a:rPr lang="en-US" sz="800" b="0" i="0" dirty="0">
                <a:solidFill>
                  <a:srgbClr val="444444"/>
                </a:solidFill>
                <a:effectLst/>
                <a:latin typeface="PT Sans" panose="020B0503020203020204" pitchFamily="34" charset="77"/>
              </a:rPr>
              <a:t>.</a:t>
            </a:r>
          </a:p>
          <a:p>
            <a:pPr algn="l"/>
            <a:r>
              <a:rPr lang="en-US" sz="800" b="1" i="0" dirty="0">
                <a:solidFill>
                  <a:srgbClr val="444444"/>
                </a:solidFill>
                <a:effectLst/>
                <a:latin typeface="PT Sans" panose="020B0503020203020204" pitchFamily="34" charset="77"/>
              </a:rPr>
              <a:t>How to Refactor</a:t>
            </a:r>
          </a:p>
          <a:p>
            <a:pPr algn="l">
              <a:buFont typeface="+mj-lt"/>
              <a:buAutoNum type="arabicPeriod"/>
            </a:pPr>
            <a:r>
              <a:rPr lang="en-US" sz="800" b="0" i="0" dirty="0">
                <a:solidFill>
                  <a:srgbClr val="444444"/>
                </a:solidFill>
                <a:effectLst/>
                <a:latin typeface="PT Sans" panose="020B0503020203020204" pitchFamily="34" charset="77"/>
              </a:rPr>
              <a:t>Use </a:t>
            </a:r>
            <a:r>
              <a:rPr lang="en-US" sz="800" b="1" i="0" u="none" strike="noStrike" dirty="0">
                <a:solidFill>
                  <a:srgbClr val="444444"/>
                </a:solidFill>
                <a:effectLst/>
                <a:latin typeface="PT Sans" panose="020B0503020203020204" pitchFamily="34" charset="77"/>
                <a:hlinkClick r:id="rId5"/>
              </a:rPr>
              <a:t>Self Encapsulate Field</a:t>
            </a:r>
            <a:r>
              <a:rPr lang="en-US" sz="800" b="0" i="0" dirty="0">
                <a:solidFill>
                  <a:srgbClr val="444444"/>
                </a:solidFill>
                <a:effectLst/>
                <a:latin typeface="PT Sans" panose="020B0503020203020204" pitchFamily="34" charset="77"/>
              </a:rPr>
              <a:t> to create a getter for the field that contains type code.</a:t>
            </a:r>
          </a:p>
          <a:p>
            <a:pPr algn="l">
              <a:buFont typeface="+mj-lt"/>
              <a:buAutoNum type="arabicPeriod"/>
            </a:pPr>
            <a:r>
              <a:rPr lang="en-US" sz="800" b="0" i="0" dirty="0">
                <a:solidFill>
                  <a:srgbClr val="444444"/>
                </a:solidFill>
                <a:effectLst/>
                <a:latin typeface="PT Sans" panose="020B0503020203020204" pitchFamily="34" charset="77"/>
              </a:rPr>
              <a:t>Make the superclass constructor private. Create a static factory method with the same parameters as the superclass constructor. It must contain the parameter that will take the starting values of the coded type. Depending on this parameter, the factory method will create objects of various subclasses. To do so, in its code you must create a large conditional but, at least, it’ll be the only one when it’s truly necessary; otherwise, subclasses and polymorphism will do.</a:t>
            </a:r>
          </a:p>
          <a:p>
            <a:pPr algn="l">
              <a:buFont typeface="+mj-lt"/>
              <a:buAutoNum type="arabicPeriod"/>
            </a:pPr>
            <a:r>
              <a:rPr lang="en-US" sz="800" b="0" i="0" dirty="0">
                <a:solidFill>
                  <a:srgbClr val="444444"/>
                </a:solidFill>
                <a:effectLst/>
                <a:latin typeface="PT Sans" panose="020B0503020203020204" pitchFamily="34" charset="77"/>
              </a:rPr>
              <a:t>Create a unique subclass for each value of the coded type. In it, redefine the getter of the coded type so that it returns the corresponding value of the coded type.</a:t>
            </a:r>
          </a:p>
          <a:p>
            <a:pPr algn="l">
              <a:buFont typeface="+mj-lt"/>
              <a:buAutoNum type="arabicPeriod"/>
            </a:pPr>
            <a:r>
              <a:rPr lang="en-US" sz="800" b="0" i="0" dirty="0">
                <a:solidFill>
                  <a:srgbClr val="444444"/>
                </a:solidFill>
                <a:effectLst/>
                <a:latin typeface="PT Sans" panose="020B0503020203020204" pitchFamily="34" charset="77"/>
              </a:rPr>
              <a:t>Delete the field with type code from the superclass. Make its getter abstract.</a:t>
            </a:r>
          </a:p>
          <a:p>
            <a:pPr algn="l">
              <a:buFont typeface="+mj-lt"/>
              <a:buAutoNum type="arabicPeriod"/>
            </a:pPr>
            <a:r>
              <a:rPr lang="en-US" sz="800" b="0" i="0" dirty="0">
                <a:solidFill>
                  <a:srgbClr val="444444"/>
                </a:solidFill>
                <a:effectLst/>
                <a:latin typeface="PT Sans" panose="020B0503020203020204" pitchFamily="34" charset="77"/>
              </a:rPr>
              <a:t>Now that you have subclasses, you can start to move the fields and methods from the superclass to corresponding subclasses (with the help of </a:t>
            </a:r>
            <a:r>
              <a:rPr lang="en-US" sz="800" b="1" i="0" u="none" strike="noStrike" dirty="0">
                <a:solidFill>
                  <a:srgbClr val="444444"/>
                </a:solidFill>
                <a:effectLst/>
                <a:latin typeface="PT Sans" panose="020B0503020203020204" pitchFamily="34" charset="77"/>
                <a:hlinkClick r:id="rId6"/>
              </a:rPr>
              <a:t>Push Down Field</a:t>
            </a:r>
            <a:r>
              <a:rPr lang="en-US" sz="800" b="0" i="0" dirty="0">
                <a:solidFill>
                  <a:srgbClr val="444444"/>
                </a:solidFill>
                <a:effectLst/>
                <a:latin typeface="PT Sans" panose="020B0503020203020204" pitchFamily="34" charset="77"/>
              </a:rPr>
              <a:t> and </a:t>
            </a:r>
            <a:r>
              <a:rPr lang="en-US" sz="800" b="1" i="0" u="none" strike="noStrike" dirty="0">
                <a:solidFill>
                  <a:srgbClr val="444444"/>
                </a:solidFill>
                <a:effectLst/>
                <a:latin typeface="PT Sans" panose="020B0503020203020204" pitchFamily="34" charset="77"/>
                <a:hlinkClick r:id="rId7"/>
              </a:rPr>
              <a:t>Push Down Method</a:t>
            </a:r>
            <a:r>
              <a:rPr lang="en-US" sz="800" b="0" i="0" dirty="0">
                <a:solidFill>
                  <a:srgbClr val="444444"/>
                </a:solidFill>
                <a:effectLst/>
                <a:latin typeface="PT Sans" panose="020B0503020203020204" pitchFamily="34" charset="77"/>
              </a:rPr>
              <a:t>).</a:t>
            </a:r>
          </a:p>
          <a:p>
            <a:pPr algn="l">
              <a:buFont typeface="+mj-lt"/>
              <a:buAutoNum type="arabicPeriod"/>
            </a:pPr>
            <a:r>
              <a:rPr lang="en-US" sz="800" b="0" i="0" dirty="0">
                <a:solidFill>
                  <a:srgbClr val="444444"/>
                </a:solidFill>
                <a:effectLst/>
                <a:latin typeface="PT Sans" panose="020B0503020203020204" pitchFamily="34" charset="77"/>
              </a:rPr>
              <a:t>When everything possible has been moved, use </a:t>
            </a:r>
            <a:r>
              <a:rPr lang="en-US" sz="800" b="1" i="0" u="none" strike="noStrike" dirty="0">
                <a:solidFill>
                  <a:srgbClr val="444444"/>
                </a:solidFill>
                <a:effectLst/>
                <a:latin typeface="PT Sans" panose="020B0503020203020204" pitchFamily="34" charset="77"/>
                <a:hlinkClick r:id="rId8"/>
              </a:rPr>
              <a:t>Replace Conditional with Polymorphism</a:t>
            </a:r>
            <a:r>
              <a:rPr lang="en-US" sz="800" b="0" i="0" dirty="0">
                <a:solidFill>
                  <a:srgbClr val="444444"/>
                </a:solidFill>
                <a:effectLst/>
                <a:latin typeface="PT Sans" panose="020B0503020203020204" pitchFamily="34" charset="77"/>
              </a:rPr>
              <a:t> in order to get rid of conditions that use the type code once and for all</a:t>
            </a:r>
          </a:p>
        </p:txBody>
      </p:sp>
    </p:spTree>
    <p:extLst>
      <p:ext uri="{BB962C8B-B14F-4D97-AF65-F5344CB8AC3E}">
        <p14:creationId xmlns:p14="http://schemas.microsoft.com/office/powerpoint/2010/main" val="37356571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kern="1200" dirty="0">
                <a:solidFill>
                  <a:srgbClr val="FFFFFF"/>
                </a:solidFill>
                <a:latin typeface="+mj-lt"/>
                <a:ea typeface="+mj-ea"/>
                <a:cs typeface="+mj-cs"/>
              </a:rPr>
              <a:t>Replace Type Code with State/Strategy</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14731660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7E56FD3-F347-3F48-8529-9F834F809ED4}"/>
              </a:ext>
            </a:extLst>
          </p:cNvPr>
          <p:cNvSpPr txBox="1">
            <a:spLocks/>
          </p:cNvSpPr>
          <p:nvPr/>
        </p:nvSpPr>
        <p:spPr>
          <a:xfrm>
            <a:off x="216775" y="416416"/>
            <a:ext cx="1374227" cy="906627"/>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Organizing Data</a:t>
            </a:r>
            <a:endParaRPr lang="en-EG" sz="1200" dirty="0"/>
          </a:p>
        </p:txBody>
      </p:sp>
      <p:sp>
        <p:nvSpPr>
          <p:cNvPr id="4" name="Title 1">
            <a:extLst>
              <a:ext uri="{FF2B5EF4-FFF2-40B4-BE49-F238E27FC236}">
                <a16:creationId xmlns:a16="http://schemas.microsoft.com/office/drawing/2014/main" id="{F765E001-A22C-8740-A4E9-F332EF9E9E9F}"/>
              </a:ext>
            </a:extLst>
          </p:cNvPr>
          <p:cNvSpPr txBox="1">
            <a:spLocks/>
          </p:cNvSpPr>
          <p:nvPr/>
        </p:nvSpPr>
        <p:spPr>
          <a:xfrm>
            <a:off x="1671146" y="416417"/>
            <a:ext cx="2701158" cy="906627"/>
          </a:xfrm>
          <a:prstGeom prst="rect">
            <a:avLst/>
          </a:prstGeom>
          <a:solidFill>
            <a:schemeClr val="accent2">
              <a:lumMod val="20000"/>
              <a:lumOff val="80000"/>
            </a:schemeClr>
          </a:solidFill>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Replace Type Code with State/Strategy</a:t>
            </a:r>
          </a:p>
        </p:txBody>
      </p:sp>
      <p:sp>
        <p:nvSpPr>
          <p:cNvPr id="9" name="TextBox 8">
            <a:extLst>
              <a:ext uri="{FF2B5EF4-FFF2-40B4-BE49-F238E27FC236}">
                <a16:creationId xmlns:a16="http://schemas.microsoft.com/office/drawing/2014/main" id="{35954947-2585-B943-A574-F29F9B1B8CDF}"/>
              </a:ext>
            </a:extLst>
          </p:cNvPr>
          <p:cNvSpPr txBox="1"/>
          <p:nvPr/>
        </p:nvSpPr>
        <p:spPr>
          <a:xfrm>
            <a:off x="4382814" y="0"/>
            <a:ext cx="7809186" cy="1477328"/>
          </a:xfrm>
          <a:prstGeom prst="rect">
            <a:avLst/>
          </a:prstGeom>
          <a:noFill/>
        </p:spPr>
        <p:txBody>
          <a:bodyPr wrap="square">
            <a:spAutoFit/>
          </a:bodyPr>
          <a:lstStyle/>
          <a:p>
            <a:r>
              <a:rPr lang="en-US" b="1" dirty="0">
                <a:effectLst/>
              </a:rPr>
              <a:t>What’s type code?</a:t>
            </a:r>
            <a:r>
              <a:rPr lang="en-US" dirty="0">
                <a:effectLst/>
              </a:rPr>
              <a:t> Type code occurs when, instead of a separate data type, you have a set of numbers or strings that form a list of allowable values for some entity. Often these specific numbers and strings are given understandable names via constants, which is the reason for why such type code is encountered so much.</a:t>
            </a:r>
          </a:p>
        </p:txBody>
      </p:sp>
      <p:sp>
        <p:nvSpPr>
          <p:cNvPr id="13" name="TextBox 12">
            <a:extLst>
              <a:ext uri="{FF2B5EF4-FFF2-40B4-BE49-F238E27FC236}">
                <a16:creationId xmlns:a16="http://schemas.microsoft.com/office/drawing/2014/main" id="{96EA5834-ECE5-394F-BDEC-0EB419B90DD6}"/>
              </a:ext>
            </a:extLst>
          </p:cNvPr>
          <p:cNvSpPr txBox="1"/>
          <p:nvPr/>
        </p:nvSpPr>
        <p:spPr>
          <a:xfrm>
            <a:off x="216775" y="1397675"/>
            <a:ext cx="4166039" cy="2585323"/>
          </a:xfrm>
          <a:prstGeom prst="rect">
            <a:avLst/>
          </a:prstGeom>
          <a:noFill/>
        </p:spPr>
        <p:txBody>
          <a:bodyPr wrap="square">
            <a:spAutoFit/>
          </a:bodyPr>
          <a:lstStyle/>
          <a:p>
            <a:pPr algn="l"/>
            <a:r>
              <a:rPr lang="en-US" b="1" i="0" dirty="0">
                <a:solidFill>
                  <a:srgbClr val="444444"/>
                </a:solidFill>
                <a:effectLst/>
                <a:latin typeface="PT Sans" panose="020B0503020203020204" pitchFamily="34" charset="77"/>
              </a:rPr>
              <a:t>Problem</a:t>
            </a:r>
          </a:p>
          <a:p>
            <a:pPr algn="l"/>
            <a:r>
              <a:rPr lang="en-US" b="0" i="0" dirty="0">
                <a:solidFill>
                  <a:srgbClr val="444444"/>
                </a:solidFill>
                <a:effectLst/>
                <a:latin typeface="PT Sans" panose="020B0503020203020204" pitchFamily="34" charset="77"/>
              </a:rPr>
              <a:t>You have a coded type that affects behavior but you can’t use subclasses to get rid of it.</a:t>
            </a:r>
          </a:p>
          <a:p>
            <a:pPr algn="l"/>
            <a:r>
              <a:rPr lang="en-US" b="1" i="0" dirty="0">
                <a:solidFill>
                  <a:srgbClr val="444444"/>
                </a:solidFill>
                <a:effectLst/>
                <a:latin typeface="PT Sans" panose="020B0503020203020204" pitchFamily="34" charset="77"/>
              </a:rPr>
              <a:t>Solution</a:t>
            </a:r>
          </a:p>
          <a:p>
            <a:pPr algn="l"/>
            <a:r>
              <a:rPr lang="en-US" b="0" i="0" dirty="0">
                <a:solidFill>
                  <a:srgbClr val="444444"/>
                </a:solidFill>
                <a:effectLst/>
                <a:latin typeface="PT Sans" panose="020B0503020203020204" pitchFamily="34" charset="77"/>
              </a:rPr>
              <a:t>Replace type code with a state object. If it’s necessary to replace a field value with type code, another state object is “plugged in”.</a:t>
            </a:r>
          </a:p>
        </p:txBody>
      </p:sp>
      <p:pic>
        <p:nvPicPr>
          <p:cNvPr id="7" name="Picture 6">
            <a:extLst>
              <a:ext uri="{FF2B5EF4-FFF2-40B4-BE49-F238E27FC236}">
                <a16:creationId xmlns:a16="http://schemas.microsoft.com/office/drawing/2014/main" id="{EC6DCC3B-1AE8-B046-9ED2-9C67C4A0C85D}"/>
              </a:ext>
            </a:extLst>
          </p:cNvPr>
          <p:cNvPicPr>
            <a:picLocks noChangeAspect="1"/>
          </p:cNvPicPr>
          <p:nvPr/>
        </p:nvPicPr>
        <p:blipFill>
          <a:blip r:embed="rId2"/>
          <a:stretch>
            <a:fillRect/>
          </a:stretch>
        </p:blipFill>
        <p:spPr>
          <a:xfrm>
            <a:off x="216775" y="4207215"/>
            <a:ext cx="4022616" cy="1497712"/>
          </a:xfrm>
          <a:prstGeom prst="rect">
            <a:avLst/>
          </a:prstGeom>
        </p:spPr>
      </p:pic>
      <p:sp>
        <p:nvSpPr>
          <p:cNvPr id="15" name="TextBox 14">
            <a:extLst>
              <a:ext uri="{FF2B5EF4-FFF2-40B4-BE49-F238E27FC236}">
                <a16:creationId xmlns:a16="http://schemas.microsoft.com/office/drawing/2014/main" id="{A4B03EA1-3E15-6C48-A1CD-352D503607FA}"/>
              </a:ext>
            </a:extLst>
          </p:cNvPr>
          <p:cNvSpPr txBox="1"/>
          <p:nvPr/>
        </p:nvSpPr>
        <p:spPr>
          <a:xfrm>
            <a:off x="5218387" y="1269274"/>
            <a:ext cx="6138040" cy="4939814"/>
          </a:xfrm>
          <a:prstGeom prst="rect">
            <a:avLst/>
          </a:prstGeom>
          <a:noFill/>
        </p:spPr>
        <p:txBody>
          <a:bodyPr wrap="square">
            <a:spAutoFit/>
          </a:bodyPr>
          <a:lstStyle/>
          <a:p>
            <a:pPr algn="l"/>
            <a:r>
              <a:rPr lang="en-US" sz="900" b="1" i="0" dirty="0">
                <a:solidFill>
                  <a:srgbClr val="444444"/>
                </a:solidFill>
                <a:effectLst/>
                <a:latin typeface="PT Sans" panose="020B0503020203020204" pitchFamily="34" charset="77"/>
              </a:rPr>
              <a:t>Why Refactor</a:t>
            </a:r>
          </a:p>
          <a:p>
            <a:pPr algn="l"/>
            <a:r>
              <a:rPr lang="en-US" sz="900" b="0" i="0" dirty="0">
                <a:solidFill>
                  <a:srgbClr val="444444"/>
                </a:solidFill>
                <a:effectLst/>
                <a:latin typeface="PT Sans" panose="020B0503020203020204" pitchFamily="34" charset="77"/>
              </a:rPr>
              <a:t>You have type code and it affects the behavior of a class, therefore we can’t use </a:t>
            </a:r>
            <a:r>
              <a:rPr lang="en-US" sz="900" b="1" i="0" u="none" strike="noStrike" dirty="0">
                <a:solidFill>
                  <a:srgbClr val="444444"/>
                </a:solidFill>
                <a:effectLst/>
                <a:latin typeface="PT Sans" panose="020B0503020203020204" pitchFamily="34" charset="77"/>
                <a:hlinkClick r:id="rId3"/>
              </a:rPr>
              <a:t>Replace Type Code with Class</a:t>
            </a:r>
            <a:r>
              <a:rPr lang="en-US" sz="900" b="0" i="0" dirty="0">
                <a:solidFill>
                  <a:srgbClr val="444444"/>
                </a:solidFill>
                <a:effectLst/>
                <a:latin typeface="PT Sans" panose="020B0503020203020204" pitchFamily="34" charset="77"/>
              </a:rPr>
              <a:t>.</a:t>
            </a:r>
          </a:p>
          <a:p>
            <a:pPr algn="l"/>
            <a:r>
              <a:rPr lang="en-US" sz="900" b="0" i="0" dirty="0">
                <a:solidFill>
                  <a:srgbClr val="444444"/>
                </a:solidFill>
                <a:effectLst/>
                <a:latin typeface="PT Sans" panose="020B0503020203020204" pitchFamily="34" charset="77"/>
              </a:rPr>
              <a:t>Type code affects the behavior of a class but we can’t create subclasses for the coded type due to the existing class hierarchy or other reasons. Thus means that we can’t apply </a:t>
            </a:r>
            <a:r>
              <a:rPr lang="en-US" sz="900" b="1" i="0" u="none" strike="noStrike" dirty="0">
                <a:solidFill>
                  <a:srgbClr val="444444"/>
                </a:solidFill>
                <a:effectLst/>
                <a:latin typeface="PT Sans" panose="020B0503020203020204" pitchFamily="34" charset="77"/>
                <a:hlinkClick r:id="rId4"/>
              </a:rPr>
              <a:t>Replace Type Code with Subclasses</a:t>
            </a:r>
            <a:r>
              <a:rPr lang="en-US" sz="900" b="0" i="0" dirty="0">
                <a:solidFill>
                  <a:srgbClr val="444444"/>
                </a:solidFill>
                <a:effectLst/>
                <a:latin typeface="PT Sans" panose="020B0503020203020204" pitchFamily="34" charset="77"/>
              </a:rPr>
              <a:t>.</a:t>
            </a:r>
          </a:p>
          <a:p>
            <a:pPr algn="l"/>
            <a:r>
              <a:rPr lang="en-US" sz="900" b="1" i="0" dirty="0">
                <a:solidFill>
                  <a:srgbClr val="444444"/>
                </a:solidFill>
                <a:effectLst/>
                <a:latin typeface="PT Sans" panose="020B0503020203020204" pitchFamily="34" charset="77"/>
              </a:rPr>
              <a:t>Benefits</a:t>
            </a:r>
          </a:p>
          <a:p>
            <a:pPr algn="l">
              <a:buFont typeface="Arial" panose="020B0604020202020204" pitchFamily="34" charset="0"/>
              <a:buChar char="•"/>
            </a:pPr>
            <a:r>
              <a:rPr lang="en-US" sz="900" b="0" i="0" dirty="0">
                <a:solidFill>
                  <a:srgbClr val="444444"/>
                </a:solidFill>
                <a:effectLst/>
                <a:latin typeface="PT Sans" panose="020B0503020203020204" pitchFamily="34" charset="77"/>
              </a:rPr>
              <a:t>This refactoring technique is a way out of situations when a field with a coded type changes its value during the object’s lifetime. In this case, replacement of the value is made via replacement of the state object to which the original class refers.</a:t>
            </a:r>
          </a:p>
          <a:p>
            <a:pPr algn="l">
              <a:buFont typeface="Arial" panose="020B0604020202020204" pitchFamily="34" charset="0"/>
              <a:buChar char="•"/>
            </a:pPr>
            <a:r>
              <a:rPr lang="en-US" sz="900" b="0" i="0" dirty="0">
                <a:solidFill>
                  <a:srgbClr val="444444"/>
                </a:solidFill>
                <a:effectLst/>
                <a:latin typeface="PT Sans" panose="020B0503020203020204" pitchFamily="34" charset="77"/>
              </a:rPr>
              <a:t>If you need to add a new value of a coded type, all you need to do is to add a new state subclass without altering the existing code (cf. the </a:t>
            </a:r>
            <a:r>
              <a:rPr lang="en-US" sz="900" b="0" i="1" dirty="0">
                <a:solidFill>
                  <a:srgbClr val="444444"/>
                </a:solidFill>
                <a:effectLst/>
                <a:latin typeface="PT Sans" panose="020B0503020203020204" pitchFamily="34" charset="77"/>
              </a:rPr>
              <a:t>Open/Closed Principle</a:t>
            </a:r>
            <a:r>
              <a:rPr lang="en-US" sz="900" b="0" i="0" dirty="0">
                <a:solidFill>
                  <a:srgbClr val="444444"/>
                </a:solidFill>
                <a:effectLst/>
                <a:latin typeface="PT Sans" panose="020B0503020203020204" pitchFamily="34" charset="77"/>
              </a:rPr>
              <a:t>).</a:t>
            </a:r>
          </a:p>
          <a:p>
            <a:pPr algn="l"/>
            <a:r>
              <a:rPr lang="en-US" sz="900" b="1" i="0" dirty="0">
                <a:solidFill>
                  <a:srgbClr val="444444"/>
                </a:solidFill>
                <a:effectLst/>
                <a:latin typeface="PT Sans" panose="020B0503020203020204" pitchFamily="34" charset="77"/>
              </a:rPr>
              <a:t>Drawbacks</a:t>
            </a:r>
          </a:p>
          <a:p>
            <a:pPr algn="l">
              <a:buFont typeface="Arial" panose="020B0604020202020204" pitchFamily="34" charset="0"/>
              <a:buChar char="•"/>
            </a:pPr>
            <a:r>
              <a:rPr lang="en-US" sz="900" b="0" i="0" dirty="0">
                <a:solidFill>
                  <a:srgbClr val="444444"/>
                </a:solidFill>
                <a:effectLst/>
                <a:latin typeface="PT Sans" panose="020B0503020203020204" pitchFamily="34" charset="77"/>
              </a:rPr>
              <a:t>If you have a simple case of type code but you use this refactoring technique anyway, you will have many extra (and unneeded) classes.</a:t>
            </a:r>
          </a:p>
          <a:p>
            <a:pPr algn="l"/>
            <a:r>
              <a:rPr lang="en-US" sz="900" b="1" i="0" dirty="0">
                <a:solidFill>
                  <a:srgbClr val="444444"/>
                </a:solidFill>
                <a:effectLst/>
                <a:latin typeface="PT Sans" panose="020B0503020203020204" pitchFamily="34" charset="77"/>
              </a:rPr>
              <a:t>Good to Know</a:t>
            </a:r>
          </a:p>
          <a:p>
            <a:pPr algn="l"/>
            <a:r>
              <a:rPr lang="en-US" sz="900" b="0" i="0" dirty="0">
                <a:solidFill>
                  <a:srgbClr val="444444"/>
                </a:solidFill>
                <a:effectLst/>
                <a:latin typeface="PT Sans" panose="020B0503020203020204" pitchFamily="34" charset="77"/>
              </a:rPr>
              <a:t>Implementation of this refactoring technique can make use of one of two design patterns: </a:t>
            </a:r>
            <a:r>
              <a:rPr lang="en-US" sz="900" b="1" i="0" dirty="0">
                <a:solidFill>
                  <a:srgbClr val="444444"/>
                </a:solidFill>
                <a:effectLst/>
                <a:latin typeface="PT Sans" panose="020B0503020203020204" pitchFamily="34" charset="77"/>
              </a:rPr>
              <a:t>State</a:t>
            </a:r>
            <a:r>
              <a:rPr lang="en-US" sz="900" b="0" i="0" dirty="0">
                <a:solidFill>
                  <a:srgbClr val="444444"/>
                </a:solidFill>
                <a:effectLst/>
                <a:latin typeface="PT Sans" panose="020B0503020203020204" pitchFamily="34" charset="77"/>
              </a:rPr>
              <a:t> or </a:t>
            </a:r>
            <a:r>
              <a:rPr lang="en-US" sz="900" b="1" i="0" dirty="0">
                <a:solidFill>
                  <a:srgbClr val="444444"/>
                </a:solidFill>
                <a:effectLst/>
                <a:latin typeface="PT Sans" panose="020B0503020203020204" pitchFamily="34" charset="77"/>
              </a:rPr>
              <a:t>Strategy</a:t>
            </a:r>
            <a:r>
              <a:rPr lang="en-US" sz="900" b="0" i="0" dirty="0">
                <a:solidFill>
                  <a:srgbClr val="444444"/>
                </a:solidFill>
                <a:effectLst/>
                <a:latin typeface="PT Sans" panose="020B0503020203020204" pitchFamily="34" charset="77"/>
              </a:rPr>
              <a:t>. Implementation is the same no matter which pattern you choose. So which pattern should you pick in a particular situation?</a:t>
            </a:r>
          </a:p>
          <a:p>
            <a:pPr algn="l"/>
            <a:r>
              <a:rPr lang="en-US" sz="900" b="0" i="0" dirty="0">
                <a:solidFill>
                  <a:srgbClr val="444444"/>
                </a:solidFill>
                <a:effectLst/>
                <a:latin typeface="PT Sans" panose="020B0503020203020204" pitchFamily="34" charset="77"/>
              </a:rPr>
              <a:t>If you’re trying to split a conditional that controls the selection of algorithms, use Strategy.</a:t>
            </a:r>
          </a:p>
          <a:p>
            <a:pPr algn="l"/>
            <a:r>
              <a:rPr lang="en-US" sz="900" b="0" i="0" dirty="0">
                <a:solidFill>
                  <a:srgbClr val="444444"/>
                </a:solidFill>
                <a:effectLst/>
                <a:latin typeface="PT Sans" panose="020B0503020203020204" pitchFamily="34" charset="77"/>
              </a:rPr>
              <a:t>But if each value of the coded type is responsible not only for selecting an algorithm but for the whole condition of the class, class state, field values, and many other actions, State is better for the job.</a:t>
            </a:r>
          </a:p>
          <a:p>
            <a:pPr algn="l"/>
            <a:r>
              <a:rPr lang="en-US" sz="900" b="1" i="0" dirty="0">
                <a:solidFill>
                  <a:srgbClr val="444444"/>
                </a:solidFill>
                <a:effectLst/>
                <a:latin typeface="PT Sans" panose="020B0503020203020204" pitchFamily="34" charset="77"/>
              </a:rPr>
              <a:t>How to Refactor</a:t>
            </a:r>
          </a:p>
          <a:p>
            <a:pPr algn="l">
              <a:buFont typeface="+mj-lt"/>
              <a:buAutoNum type="arabicPeriod"/>
            </a:pPr>
            <a:r>
              <a:rPr lang="en-US" sz="900" b="0" i="0" dirty="0">
                <a:solidFill>
                  <a:srgbClr val="444444"/>
                </a:solidFill>
                <a:effectLst/>
                <a:latin typeface="PT Sans" panose="020B0503020203020204" pitchFamily="34" charset="77"/>
              </a:rPr>
              <a:t>Use </a:t>
            </a:r>
            <a:r>
              <a:rPr lang="en-US" sz="900" b="1" i="0" u="none" strike="noStrike" dirty="0">
                <a:solidFill>
                  <a:srgbClr val="444444"/>
                </a:solidFill>
                <a:effectLst/>
                <a:latin typeface="PT Sans" panose="020B0503020203020204" pitchFamily="34" charset="77"/>
                <a:hlinkClick r:id="rId5"/>
              </a:rPr>
              <a:t>Self Encapsulate Field</a:t>
            </a:r>
            <a:r>
              <a:rPr lang="en-US" sz="900" b="0" i="0" dirty="0">
                <a:solidFill>
                  <a:srgbClr val="444444"/>
                </a:solidFill>
                <a:effectLst/>
                <a:latin typeface="PT Sans" panose="020B0503020203020204" pitchFamily="34" charset="77"/>
              </a:rPr>
              <a:t> to create a getter for the field that contains type code.</a:t>
            </a:r>
          </a:p>
          <a:p>
            <a:pPr algn="l">
              <a:buFont typeface="+mj-lt"/>
              <a:buAutoNum type="arabicPeriod"/>
            </a:pPr>
            <a:r>
              <a:rPr lang="en-US" sz="900" b="0" i="0" dirty="0">
                <a:solidFill>
                  <a:srgbClr val="444444"/>
                </a:solidFill>
                <a:effectLst/>
                <a:latin typeface="PT Sans" panose="020B0503020203020204" pitchFamily="34" charset="77"/>
              </a:rPr>
              <a:t>Create a new class and give it an understandable name that fits the purpose of the type code. This class will be playing the role of </a:t>
            </a:r>
            <a:r>
              <a:rPr lang="en-US" sz="900" b="0" i="1" dirty="0">
                <a:solidFill>
                  <a:srgbClr val="444444"/>
                </a:solidFill>
                <a:effectLst/>
                <a:latin typeface="PT Sans" panose="020B0503020203020204" pitchFamily="34" charset="77"/>
              </a:rPr>
              <a:t>state</a:t>
            </a:r>
            <a:r>
              <a:rPr lang="en-US" sz="900" b="0" i="0" dirty="0">
                <a:solidFill>
                  <a:srgbClr val="444444"/>
                </a:solidFill>
                <a:effectLst/>
                <a:latin typeface="PT Sans" panose="020B0503020203020204" pitchFamily="34" charset="77"/>
              </a:rPr>
              <a:t> (or </a:t>
            </a:r>
            <a:r>
              <a:rPr lang="en-US" sz="900" b="0" i="1" dirty="0">
                <a:solidFill>
                  <a:srgbClr val="444444"/>
                </a:solidFill>
                <a:effectLst/>
                <a:latin typeface="PT Sans" panose="020B0503020203020204" pitchFamily="34" charset="77"/>
              </a:rPr>
              <a:t>strategy</a:t>
            </a:r>
            <a:r>
              <a:rPr lang="en-US" sz="900" b="0" i="0" dirty="0">
                <a:solidFill>
                  <a:srgbClr val="444444"/>
                </a:solidFill>
                <a:effectLst/>
                <a:latin typeface="PT Sans" panose="020B0503020203020204" pitchFamily="34" charset="77"/>
              </a:rPr>
              <a:t>). In it, create an abstract coded field getter.</a:t>
            </a:r>
          </a:p>
          <a:p>
            <a:pPr algn="l">
              <a:buFont typeface="+mj-lt"/>
              <a:buAutoNum type="arabicPeriod"/>
            </a:pPr>
            <a:r>
              <a:rPr lang="en-US" sz="900" b="0" i="0" dirty="0">
                <a:solidFill>
                  <a:srgbClr val="444444"/>
                </a:solidFill>
                <a:effectLst/>
                <a:latin typeface="PT Sans" panose="020B0503020203020204" pitchFamily="34" charset="77"/>
              </a:rPr>
              <a:t>Create subclasses of the state class for each value of the coded type. In each subclass, redefine the getter of the coded field so that it returns the corresponding value of the coded type.</a:t>
            </a:r>
          </a:p>
          <a:p>
            <a:pPr algn="l">
              <a:buFont typeface="+mj-lt"/>
              <a:buAutoNum type="arabicPeriod"/>
            </a:pPr>
            <a:r>
              <a:rPr lang="en-US" sz="900" b="0" i="0" dirty="0">
                <a:solidFill>
                  <a:srgbClr val="444444"/>
                </a:solidFill>
                <a:effectLst/>
                <a:latin typeface="PT Sans" panose="020B0503020203020204" pitchFamily="34" charset="77"/>
              </a:rPr>
              <a:t>In the abstract state class, create a static factory method that accepts the value of the coded type as a parameter. Depending on this parameter, the factory method will create objects of various states. For this, in its code create a large conditional; it’ll be the only one when refactoring is complete.</a:t>
            </a:r>
          </a:p>
          <a:p>
            <a:pPr algn="l">
              <a:buFont typeface="+mj-lt"/>
              <a:buAutoNum type="arabicPeriod"/>
            </a:pPr>
            <a:r>
              <a:rPr lang="en-US" sz="900" b="0" i="0" dirty="0">
                <a:solidFill>
                  <a:srgbClr val="444444"/>
                </a:solidFill>
                <a:effectLst/>
                <a:latin typeface="PT Sans" panose="020B0503020203020204" pitchFamily="34" charset="77"/>
              </a:rPr>
              <a:t>In the original class, change the type of the coded field to the state class. In the field’s setter, call the factory state method for getting new state objects.</a:t>
            </a:r>
          </a:p>
          <a:p>
            <a:pPr algn="l">
              <a:buFont typeface="+mj-lt"/>
              <a:buAutoNum type="arabicPeriod"/>
            </a:pPr>
            <a:r>
              <a:rPr lang="en-US" sz="900" b="0" i="0" dirty="0">
                <a:solidFill>
                  <a:srgbClr val="444444"/>
                </a:solidFill>
                <a:effectLst/>
                <a:latin typeface="PT Sans" panose="020B0503020203020204" pitchFamily="34" charset="77"/>
              </a:rPr>
              <a:t>Now you can start to move the fields and methods from the superclass to the corresponding state subclasses (using </a:t>
            </a:r>
            <a:r>
              <a:rPr lang="en-US" sz="900" b="1" i="0" u="none" strike="noStrike" dirty="0">
                <a:solidFill>
                  <a:srgbClr val="444444"/>
                </a:solidFill>
                <a:effectLst/>
                <a:latin typeface="PT Sans" panose="020B0503020203020204" pitchFamily="34" charset="77"/>
                <a:hlinkClick r:id="rId6"/>
              </a:rPr>
              <a:t>Push Down Field</a:t>
            </a:r>
            <a:r>
              <a:rPr lang="en-US" sz="900" b="0" i="0" dirty="0">
                <a:solidFill>
                  <a:srgbClr val="444444"/>
                </a:solidFill>
                <a:effectLst/>
                <a:latin typeface="PT Sans" panose="020B0503020203020204" pitchFamily="34" charset="77"/>
              </a:rPr>
              <a:t> and </a:t>
            </a:r>
            <a:r>
              <a:rPr lang="en-US" sz="900" b="1" i="0" u="none" strike="noStrike" dirty="0">
                <a:solidFill>
                  <a:srgbClr val="444444"/>
                </a:solidFill>
                <a:effectLst/>
                <a:latin typeface="PT Sans" panose="020B0503020203020204" pitchFamily="34" charset="77"/>
                <a:hlinkClick r:id="rId7"/>
              </a:rPr>
              <a:t>Push Down Method</a:t>
            </a:r>
            <a:r>
              <a:rPr lang="en-US" sz="900" b="0" i="0" dirty="0">
                <a:solidFill>
                  <a:srgbClr val="444444"/>
                </a:solidFill>
                <a:effectLst/>
                <a:latin typeface="PT Sans" panose="020B0503020203020204" pitchFamily="34" charset="77"/>
              </a:rPr>
              <a:t>).</a:t>
            </a:r>
          </a:p>
          <a:p>
            <a:pPr algn="l">
              <a:buFont typeface="+mj-lt"/>
              <a:buAutoNum type="arabicPeriod"/>
            </a:pPr>
            <a:r>
              <a:rPr lang="en-US" sz="900" b="0" i="0" dirty="0">
                <a:solidFill>
                  <a:srgbClr val="444444"/>
                </a:solidFill>
                <a:effectLst/>
                <a:latin typeface="PT Sans" panose="020B0503020203020204" pitchFamily="34" charset="77"/>
              </a:rPr>
              <a:t>When everything moveable has been moved, use </a:t>
            </a:r>
            <a:r>
              <a:rPr lang="en-US" sz="900" b="1" i="0" u="none" strike="noStrike" dirty="0">
                <a:solidFill>
                  <a:srgbClr val="444444"/>
                </a:solidFill>
                <a:effectLst/>
                <a:latin typeface="PT Sans" panose="020B0503020203020204" pitchFamily="34" charset="77"/>
                <a:hlinkClick r:id="rId8"/>
              </a:rPr>
              <a:t>Replace Conditional with Polymorphism</a:t>
            </a:r>
            <a:r>
              <a:rPr lang="en-US" sz="900" b="0" i="0" dirty="0">
                <a:solidFill>
                  <a:srgbClr val="444444"/>
                </a:solidFill>
                <a:effectLst/>
                <a:latin typeface="PT Sans" panose="020B0503020203020204" pitchFamily="34" charset="77"/>
              </a:rPr>
              <a:t> in order to get rid of conditionals that use type code once and for all.</a:t>
            </a:r>
          </a:p>
        </p:txBody>
      </p:sp>
    </p:spTree>
    <p:extLst>
      <p:ext uri="{BB962C8B-B14F-4D97-AF65-F5344CB8AC3E}">
        <p14:creationId xmlns:p14="http://schemas.microsoft.com/office/powerpoint/2010/main" val="9024577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kern="1200" dirty="0">
                <a:solidFill>
                  <a:srgbClr val="FFFFFF"/>
                </a:solidFill>
                <a:latin typeface="+mj-lt"/>
                <a:ea typeface="+mj-ea"/>
                <a:cs typeface="+mj-cs"/>
              </a:rPr>
              <a:t>Replace Array with Object</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40755630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7E56FD3-F347-3F48-8529-9F834F809ED4}"/>
              </a:ext>
            </a:extLst>
          </p:cNvPr>
          <p:cNvSpPr txBox="1">
            <a:spLocks/>
          </p:cNvSpPr>
          <p:nvPr/>
        </p:nvSpPr>
        <p:spPr>
          <a:xfrm>
            <a:off x="216775" y="416416"/>
            <a:ext cx="1374227" cy="906627"/>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Organizing Data</a:t>
            </a:r>
            <a:endParaRPr lang="en-EG" sz="1200" dirty="0"/>
          </a:p>
        </p:txBody>
      </p:sp>
      <p:sp>
        <p:nvSpPr>
          <p:cNvPr id="4" name="Title 1">
            <a:extLst>
              <a:ext uri="{FF2B5EF4-FFF2-40B4-BE49-F238E27FC236}">
                <a16:creationId xmlns:a16="http://schemas.microsoft.com/office/drawing/2014/main" id="{F765E001-A22C-8740-A4E9-F332EF9E9E9F}"/>
              </a:ext>
            </a:extLst>
          </p:cNvPr>
          <p:cNvSpPr txBox="1">
            <a:spLocks/>
          </p:cNvSpPr>
          <p:nvPr/>
        </p:nvSpPr>
        <p:spPr>
          <a:xfrm>
            <a:off x="2597369" y="416417"/>
            <a:ext cx="1774934" cy="906627"/>
          </a:xfrm>
          <a:prstGeom prst="rect">
            <a:avLst/>
          </a:prstGeom>
          <a:solidFill>
            <a:schemeClr val="accent2">
              <a:lumMod val="20000"/>
              <a:lumOff val="80000"/>
            </a:schemeClr>
          </a:solidFill>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Replace Array with Object</a:t>
            </a:r>
          </a:p>
        </p:txBody>
      </p:sp>
      <p:sp>
        <p:nvSpPr>
          <p:cNvPr id="8" name="TextBox 7">
            <a:extLst>
              <a:ext uri="{FF2B5EF4-FFF2-40B4-BE49-F238E27FC236}">
                <a16:creationId xmlns:a16="http://schemas.microsoft.com/office/drawing/2014/main" id="{89FCCF31-C802-2B43-A3A3-E6C32458CAFA}"/>
              </a:ext>
            </a:extLst>
          </p:cNvPr>
          <p:cNvSpPr txBox="1"/>
          <p:nvPr/>
        </p:nvSpPr>
        <p:spPr>
          <a:xfrm>
            <a:off x="4487917" y="269564"/>
            <a:ext cx="6138040" cy="1200329"/>
          </a:xfrm>
          <a:prstGeom prst="rect">
            <a:avLst/>
          </a:prstGeom>
          <a:noFill/>
        </p:spPr>
        <p:txBody>
          <a:bodyPr wrap="square">
            <a:spAutoFit/>
          </a:bodyPr>
          <a:lstStyle/>
          <a:p>
            <a:r>
              <a:rPr lang="en-US" dirty="0">
                <a:effectLst/>
              </a:rPr>
              <a:t>This refactoring technique is a special case of </a:t>
            </a:r>
            <a:r>
              <a:rPr lang="en-US" b="1" u="none" strike="noStrike" dirty="0">
                <a:solidFill>
                  <a:srgbClr val="444444"/>
                </a:solidFill>
                <a:effectLst/>
                <a:hlinkClick r:id="rId2"/>
              </a:rPr>
              <a:t>Replace Data Value with Object</a:t>
            </a:r>
            <a:r>
              <a:rPr lang="en-US" dirty="0">
                <a:effectLst/>
              </a:rPr>
              <a:t>.</a:t>
            </a:r>
          </a:p>
          <a:p>
            <a:pPr algn="l"/>
            <a:br>
              <a:rPr lang="en-US" b="0" i="0" dirty="0">
                <a:solidFill>
                  <a:srgbClr val="444444"/>
                </a:solidFill>
                <a:effectLst/>
                <a:latin typeface="PT Sans" panose="020B0503020203020204" pitchFamily="34" charset="77"/>
              </a:rPr>
            </a:br>
            <a:endParaRPr lang="en-US" b="0" i="0" dirty="0">
              <a:solidFill>
                <a:srgbClr val="444444"/>
              </a:solidFill>
              <a:effectLst/>
              <a:latin typeface="PT Sans" panose="020B0503020203020204" pitchFamily="34" charset="77"/>
            </a:endParaRPr>
          </a:p>
        </p:txBody>
      </p:sp>
      <p:sp>
        <p:nvSpPr>
          <p:cNvPr id="11" name="TextBox 10">
            <a:extLst>
              <a:ext uri="{FF2B5EF4-FFF2-40B4-BE49-F238E27FC236}">
                <a16:creationId xmlns:a16="http://schemas.microsoft.com/office/drawing/2014/main" id="{40DDDC0F-2F5E-5048-8B06-599ABDEBF395}"/>
              </a:ext>
            </a:extLst>
          </p:cNvPr>
          <p:cNvSpPr txBox="1"/>
          <p:nvPr/>
        </p:nvSpPr>
        <p:spPr>
          <a:xfrm>
            <a:off x="216775" y="1469893"/>
            <a:ext cx="4775639" cy="3693319"/>
          </a:xfrm>
          <a:prstGeom prst="rect">
            <a:avLst/>
          </a:prstGeom>
          <a:noFill/>
        </p:spPr>
        <p:txBody>
          <a:bodyPr wrap="square">
            <a:spAutoFit/>
          </a:bodyPr>
          <a:lstStyle/>
          <a:p>
            <a:pPr algn="l"/>
            <a:r>
              <a:rPr lang="en-US" b="1" i="0" dirty="0">
                <a:solidFill>
                  <a:srgbClr val="444444"/>
                </a:solidFill>
                <a:effectLst/>
                <a:latin typeface="PT Sans" panose="020B0503020203020204" pitchFamily="34" charset="77"/>
              </a:rPr>
              <a:t>Problem</a:t>
            </a:r>
          </a:p>
          <a:p>
            <a:pPr algn="l"/>
            <a:r>
              <a:rPr lang="en-US" b="0" i="0" dirty="0">
                <a:solidFill>
                  <a:srgbClr val="444444"/>
                </a:solidFill>
                <a:effectLst/>
                <a:latin typeface="PT Sans" panose="020B0503020203020204" pitchFamily="34" charset="77"/>
              </a:rPr>
              <a:t>You have an array that contains various types of data.</a:t>
            </a:r>
          </a:p>
          <a:p>
            <a:pPr algn="l"/>
            <a:r>
              <a:rPr lang="en-US" b="1" i="0" dirty="0">
                <a:solidFill>
                  <a:srgbClr val="444444"/>
                </a:solidFill>
                <a:effectLst/>
                <a:latin typeface="PT Sans" panose="020B0503020203020204" pitchFamily="34" charset="77"/>
              </a:rPr>
              <a:t>Solution</a:t>
            </a:r>
          </a:p>
          <a:p>
            <a:pPr algn="l"/>
            <a:r>
              <a:rPr lang="en-US" b="0" i="0" dirty="0">
                <a:solidFill>
                  <a:srgbClr val="444444"/>
                </a:solidFill>
                <a:effectLst/>
                <a:latin typeface="PT Sans" panose="020B0503020203020204" pitchFamily="34" charset="77"/>
              </a:rPr>
              <a:t>Replace the array with an object that will have separate fields for each element.</a:t>
            </a:r>
          </a:p>
          <a:p>
            <a:pPr algn="ctr"/>
            <a:r>
              <a:rPr lang="en-US" b="1" i="0" u="none" strike="noStrike" dirty="0" err="1">
                <a:solidFill>
                  <a:srgbClr val="444444"/>
                </a:solidFill>
                <a:effectLst/>
                <a:latin typeface="PT Sans" panose="020B0503020203020204" pitchFamily="34" charset="77"/>
                <a:hlinkClick r:id="rId3"/>
              </a:rPr>
              <a:t>Java</a:t>
            </a:r>
            <a:r>
              <a:rPr lang="en-US" b="0" i="0" u="none" strike="noStrike" dirty="0" err="1">
                <a:solidFill>
                  <a:srgbClr val="444444"/>
                </a:solidFill>
                <a:effectLst/>
                <a:latin typeface="PT Sans" panose="020B0503020203020204" pitchFamily="34" charset="77"/>
                <a:hlinkClick r:id="rId4"/>
              </a:rPr>
              <a:t>C#</a:t>
            </a:r>
            <a:r>
              <a:rPr lang="en-US" b="0" i="0" u="none" strike="noStrike" dirty="0" err="1">
                <a:solidFill>
                  <a:srgbClr val="444444"/>
                </a:solidFill>
                <a:effectLst/>
                <a:latin typeface="PT Sans" panose="020B0503020203020204" pitchFamily="34" charset="77"/>
                <a:hlinkClick r:id="rId5"/>
              </a:rPr>
              <a:t>PHP</a:t>
            </a:r>
            <a:r>
              <a:rPr lang="en-US" b="0" i="0" u="none" strike="noStrike" dirty="0" err="1">
                <a:solidFill>
                  <a:srgbClr val="444444"/>
                </a:solidFill>
                <a:effectLst/>
                <a:latin typeface="PT Sans" panose="020B0503020203020204" pitchFamily="34" charset="77"/>
                <a:hlinkClick r:id="rId6"/>
              </a:rPr>
              <a:t>Python</a:t>
            </a:r>
            <a:r>
              <a:rPr lang="en-US" b="0" i="0" u="none" strike="noStrike" dirty="0" err="1">
                <a:solidFill>
                  <a:srgbClr val="444444"/>
                </a:solidFill>
                <a:effectLst/>
                <a:latin typeface="PT Sans" panose="020B0503020203020204" pitchFamily="34" charset="77"/>
                <a:hlinkClick r:id="rId7"/>
              </a:rPr>
              <a:t>TypeScript</a:t>
            </a:r>
            <a:endParaRPr lang="en-US" b="0" i="0" dirty="0">
              <a:solidFill>
                <a:srgbClr val="444444"/>
              </a:solidFill>
              <a:effectLst/>
              <a:latin typeface="PT Sans" panose="020B0503020203020204" pitchFamily="34" charset="77"/>
            </a:endParaRPr>
          </a:p>
          <a:p>
            <a:pPr algn="l"/>
            <a:r>
              <a:rPr lang="en-US" b="1" i="0" dirty="0">
                <a:solidFill>
                  <a:srgbClr val="000000"/>
                </a:solidFill>
                <a:effectLst/>
                <a:latin typeface="PT Sans" panose="020B0503020203020204" pitchFamily="34" charset="77"/>
              </a:rPr>
              <a:t>String</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row</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1" i="0" dirty="0">
                <a:solidFill>
                  <a:srgbClr val="000000"/>
                </a:solidFill>
                <a:effectLst/>
                <a:latin typeface="PT Sans" panose="020B0503020203020204" pitchFamily="34" charset="77"/>
              </a:rPr>
              <a:t>new</a:t>
            </a:r>
            <a:r>
              <a:rPr lang="en-US" b="0" i="0" dirty="0">
                <a:solidFill>
                  <a:srgbClr val="444444"/>
                </a:solidFill>
                <a:effectLst/>
                <a:latin typeface="PT Sans" panose="020B0503020203020204" pitchFamily="34" charset="77"/>
              </a:rPr>
              <a:t> </a:t>
            </a:r>
            <a:r>
              <a:rPr lang="en-US" b="1" i="0" dirty="0">
                <a:solidFill>
                  <a:srgbClr val="000000"/>
                </a:solidFill>
                <a:effectLst/>
                <a:latin typeface="PT Sans" panose="020B0503020203020204" pitchFamily="34" charset="77"/>
              </a:rPr>
              <a:t>String</a:t>
            </a:r>
            <a:r>
              <a:rPr lang="en-US" b="0" i="0" dirty="0">
                <a:solidFill>
                  <a:srgbClr val="444444"/>
                </a:solidFill>
                <a:effectLst/>
                <a:latin typeface="PT Sans" panose="020B0503020203020204" pitchFamily="34" charset="77"/>
              </a:rPr>
              <a:t>[</a:t>
            </a:r>
            <a:r>
              <a:rPr lang="en-US" b="0" i="0" dirty="0">
                <a:solidFill>
                  <a:srgbClr val="005CC5"/>
                </a:solidFill>
                <a:effectLst/>
                <a:latin typeface="PT Sans" panose="020B0503020203020204" pitchFamily="34" charset="77"/>
              </a:rPr>
              <a:t>2</a:t>
            </a:r>
            <a:r>
              <a:rPr lang="en-US" b="0" i="0" dirty="0">
                <a:solidFill>
                  <a:srgbClr val="444444"/>
                </a:solidFill>
                <a:effectLst/>
                <a:latin typeface="PT Sans" panose="020B0503020203020204" pitchFamily="34" charset="77"/>
              </a:rPr>
              <a:t>]; </a:t>
            </a:r>
          </a:p>
          <a:p>
            <a:pPr algn="l"/>
            <a:r>
              <a:rPr lang="en-US" b="0" i="0" dirty="0">
                <a:solidFill>
                  <a:srgbClr val="000000"/>
                </a:solidFill>
                <a:effectLst/>
                <a:latin typeface="PT Sans" panose="020B0503020203020204" pitchFamily="34" charset="77"/>
              </a:rPr>
              <a:t>row</a:t>
            </a:r>
            <a:r>
              <a:rPr lang="en-US" b="0" i="0" dirty="0">
                <a:solidFill>
                  <a:srgbClr val="444444"/>
                </a:solidFill>
                <a:effectLst/>
                <a:latin typeface="PT Sans" panose="020B0503020203020204" pitchFamily="34" charset="77"/>
              </a:rPr>
              <a:t>[</a:t>
            </a:r>
            <a:r>
              <a:rPr lang="en-US" b="0" i="0" dirty="0">
                <a:solidFill>
                  <a:srgbClr val="005CC5"/>
                </a:solidFill>
                <a:effectLst/>
                <a:latin typeface="PT Sans" panose="020B0503020203020204" pitchFamily="34" charset="77"/>
              </a:rPr>
              <a:t>0</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a:solidFill>
                  <a:srgbClr val="DD1144"/>
                </a:solidFill>
                <a:effectLst/>
                <a:latin typeface="PT Sans" panose="020B0503020203020204" pitchFamily="34" charset="77"/>
              </a:rPr>
              <a:t>"Liverpool"</a:t>
            </a:r>
            <a:r>
              <a:rPr lang="en-US" b="0" i="0" dirty="0">
                <a:solidFill>
                  <a:srgbClr val="444444"/>
                </a:solidFill>
                <a:effectLst/>
                <a:latin typeface="PT Sans" panose="020B0503020203020204" pitchFamily="34" charset="77"/>
              </a:rPr>
              <a:t>; </a:t>
            </a:r>
          </a:p>
          <a:p>
            <a:pPr algn="l"/>
            <a:r>
              <a:rPr lang="en-US" b="0" i="0" dirty="0">
                <a:solidFill>
                  <a:srgbClr val="000000"/>
                </a:solidFill>
                <a:effectLst/>
                <a:latin typeface="PT Sans" panose="020B0503020203020204" pitchFamily="34" charset="77"/>
              </a:rPr>
              <a:t>row</a:t>
            </a:r>
            <a:r>
              <a:rPr lang="en-US" b="0" i="0" dirty="0">
                <a:solidFill>
                  <a:srgbClr val="444444"/>
                </a:solidFill>
                <a:effectLst/>
                <a:latin typeface="PT Sans" panose="020B0503020203020204" pitchFamily="34" charset="77"/>
              </a:rPr>
              <a:t>[</a:t>
            </a:r>
            <a:r>
              <a:rPr lang="en-US" b="0" i="0" dirty="0">
                <a:solidFill>
                  <a:srgbClr val="005CC5"/>
                </a:solidFill>
                <a:effectLst/>
                <a:latin typeface="PT Sans" panose="020B0503020203020204" pitchFamily="34" charset="77"/>
              </a:rPr>
              <a:t>1</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a:solidFill>
                  <a:srgbClr val="DD1144"/>
                </a:solidFill>
                <a:effectLst/>
                <a:latin typeface="PT Sans" panose="020B0503020203020204" pitchFamily="34" charset="77"/>
              </a:rPr>
              <a:t>"15"</a:t>
            </a:r>
            <a:r>
              <a:rPr lang="en-US" b="0" i="0" dirty="0">
                <a:solidFill>
                  <a:srgbClr val="444444"/>
                </a:solidFill>
                <a:effectLst/>
                <a:latin typeface="PT Sans" panose="020B0503020203020204" pitchFamily="34" charset="77"/>
              </a:rPr>
              <a:t>;</a:t>
            </a:r>
          </a:p>
          <a:p>
            <a:pPr algn="l"/>
            <a:endParaRPr lang="en-US" b="0" i="0" dirty="0">
              <a:solidFill>
                <a:srgbClr val="444444"/>
              </a:solidFill>
              <a:effectLst/>
              <a:latin typeface="PT Sans" panose="020B0503020203020204" pitchFamily="34" charset="77"/>
            </a:endParaRPr>
          </a:p>
          <a:p>
            <a:pPr algn="l"/>
            <a:r>
              <a:rPr lang="en-US" b="0" i="0" dirty="0">
                <a:solidFill>
                  <a:srgbClr val="000000"/>
                </a:solidFill>
                <a:effectLst/>
                <a:latin typeface="PT Sans" panose="020B0503020203020204" pitchFamily="34" charset="77"/>
              </a:rPr>
              <a:t>Performance</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row</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1" i="0" dirty="0">
                <a:solidFill>
                  <a:srgbClr val="000000"/>
                </a:solidFill>
                <a:effectLst/>
                <a:latin typeface="PT Sans" panose="020B0503020203020204" pitchFamily="34" charset="77"/>
              </a:rPr>
              <a:t>new</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Performance</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row</a:t>
            </a:r>
            <a:r>
              <a:rPr lang="en-US" b="0" i="0" dirty="0" err="1">
                <a:solidFill>
                  <a:srgbClr val="444444"/>
                </a:solidFill>
                <a:effectLst/>
                <a:latin typeface="PT Sans" panose="020B0503020203020204" pitchFamily="34" charset="77"/>
              </a:rPr>
              <a:t>.</a:t>
            </a:r>
            <a:r>
              <a:rPr lang="en-US" b="0" i="0" dirty="0" err="1">
                <a:solidFill>
                  <a:srgbClr val="000000"/>
                </a:solidFill>
                <a:effectLst/>
                <a:latin typeface="PT Sans" panose="020B0503020203020204" pitchFamily="34" charset="77"/>
              </a:rPr>
              <a:t>setName</a:t>
            </a:r>
            <a:r>
              <a:rPr lang="en-US" b="0" i="0" dirty="0">
                <a:solidFill>
                  <a:srgbClr val="444444"/>
                </a:solidFill>
                <a:effectLst/>
                <a:latin typeface="PT Sans" panose="020B0503020203020204" pitchFamily="34" charset="77"/>
              </a:rPr>
              <a:t>(</a:t>
            </a:r>
            <a:r>
              <a:rPr lang="en-US" b="0" i="0" dirty="0">
                <a:solidFill>
                  <a:srgbClr val="DD1144"/>
                </a:solidFill>
                <a:effectLst/>
                <a:latin typeface="PT Sans" panose="020B0503020203020204" pitchFamily="34" charset="77"/>
              </a:rPr>
              <a:t>"Liverpool"</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row</a:t>
            </a:r>
            <a:r>
              <a:rPr lang="en-US" b="0" i="0" dirty="0" err="1">
                <a:solidFill>
                  <a:srgbClr val="444444"/>
                </a:solidFill>
                <a:effectLst/>
                <a:latin typeface="PT Sans" panose="020B0503020203020204" pitchFamily="34" charset="77"/>
              </a:rPr>
              <a:t>.</a:t>
            </a:r>
            <a:r>
              <a:rPr lang="en-US" b="0" i="0" dirty="0" err="1">
                <a:solidFill>
                  <a:srgbClr val="000000"/>
                </a:solidFill>
                <a:effectLst/>
                <a:latin typeface="PT Sans" panose="020B0503020203020204" pitchFamily="34" charset="77"/>
              </a:rPr>
              <a:t>setWins</a:t>
            </a:r>
            <a:r>
              <a:rPr lang="en-US" b="0" i="0" dirty="0">
                <a:solidFill>
                  <a:srgbClr val="444444"/>
                </a:solidFill>
                <a:effectLst/>
                <a:latin typeface="PT Sans" panose="020B0503020203020204" pitchFamily="34" charset="77"/>
              </a:rPr>
              <a:t>(</a:t>
            </a:r>
            <a:r>
              <a:rPr lang="en-US" b="0" i="0" dirty="0">
                <a:solidFill>
                  <a:srgbClr val="DD1144"/>
                </a:solidFill>
                <a:effectLst/>
                <a:latin typeface="PT Sans" panose="020B0503020203020204" pitchFamily="34" charset="77"/>
              </a:rPr>
              <a:t>"15"</a:t>
            </a:r>
            <a:r>
              <a:rPr lang="en-US" b="0" i="0" dirty="0">
                <a:solidFill>
                  <a:srgbClr val="444444"/>
                </a:solidFill>
                <a:effectLst/>
                <a:latin typeface="PT Sans" panose="020B0503020203020204" pitchFamily="34" charset="77"/>
              </a:rPr>
              <a:t>);</a:t>
            </a:r>
          </a:p>
        </p:txBody>
      </p:sp>
      <p:sp>
        <p:nvSpPr>
          <p:cNvPr id="12" name="TextBox 11">
            <a:extLst>
              <a:ext uri="{FF2B5EF4-FFF2-40B4-BE49-F238E27FC236}">
                <a16:creationId xmlns:a16="http://schemas.microsoft.com/office/drawing/2014/main" id="{A57C73D2-8072-1540-A6DB-EBDF107F5232}"/>
              </a:ext>
            </a:extLst>
          </p:cNvPr>
          <p:cNvSpPr txBox="1"/>
          <p:nvPr/>
        </p:nvSpPr>
        <p:spPr>
          <a:xfrm>
            <a:off x="5574425" y="869728"/>
            <a:ext cx="6138040" cy="5909310"/>
          </a:xfrm>
          <a:prstGeom prst="rect">
            <a:avLst/>
          </a:prstGeom>
          <a:noFill/>
        </p:spPr>
        <p:txBody>
          <a:bodyPr wrap="square">
            <a:spAutoFit/>
          </a:bodyPr>
          <a:lstStyle/>
          <a:p>
            <a:pPr algn="l"/>
            <a:r>
              <a:rPr lang="en-US" sz="1400" b="1" i="0" dirty="0">
                <a:solidFill>
                  <a:srgbClr val="444444"/>
                </a:solidFill>
                <a:effectLst/>
                <a:latin typeface="PT Sans" panose="020B0503020203020204" pitchFamily="34" charset="77"/>
              </a:rPr>
              <a:t>Why Refactor</a:t>
            </a:r>
          </a:p>
          <a:p>
            <a:pPr algn="l"/>
            <a:r>
              <a:rPr lang="en-US" sz="1400" b="0" i="0" dirty="0">
                <a:solidFill>
                  <a:srgbClr val="444444"/>
                </a:solidFill>
                <a:effectLst/>
                <a:latin typeface="PT Sans" panose="020B0503020203020204" pitchFamily="34" charset="77"/>
              </a:rPr>
              <a:t>Arrays are an excellent tool for storing data and collections of a single type. But if you use an array like post office boxes, storing the username in box 1 and the user’s address in box 14, you will someday be very unhappy that you did. This approach leads to catastrophic failures when somebody puts something in the wrong “box” and also requires your time for figuring out which data is stored where.</a:t>
            </a:r>
          </a:p>
          <a:p>
            <a:pPr algn="l"/>
            <a:r>
              <a:rPr lang="en-US" sz="1400" b="1" i="0" dirty="0">
                <a:solidFill>
                  <a:srgbClr val="444444"/>
                </a:solidFill>
                <a:effectLst/>
                <a:latin typeface="PT Sans" panose="020B0503020203020204" pitchFamily="34" charset="77"/>
              </a:rPr>
              <a:t>Benefits</a:t>
            </a:r>
          </a:p>
          <a:p>
            <a:pPr algn="l">
              <a:buFont typeface="Arial" panose="020B0604020202020204" pitchFamily="34" charset="0"/>
              <a:buChar char="•"/>
            </a:pPr>
            <a:r>
              <a:rPr lang="en-US" sz="1400" b="0" i="0" dirty="0">
                <a:solidFill>
                  <a:srgbClr val="444444"/>
                </a:solidFill>
                <a:effectLst/>
                <a:latin typeface="PT Sans" panose="020B0503020203020204" pitchFamily="34" charset="77"/>
              </a:rPr>
              <a:t>In the resulting class, you can place all associated behaviors that had been previously stored in the main class or elsewhere.</a:t>
            </a:r>
          </a:p>
          <a:p>
            <a:pPr algn="l">
              <a:buFont typeface="Arial" panose="020B0604020202020204" pitchFamily="34" charset="0"/>
              <a:buChar char="•"/>
            </a:pPr>
            <a:r>
              <a:rPr lang="en-US" sz="1400" b="0" i="0" dirty="0">
                <a:solidFill>
                  <a:srgbClr val="444444"/>
                </a:solidFill>
                <a:effectLst/>
                <a:latin typeface="PT Sans" panose="020B0503020203020204" pitchFamily="34" charset="77"/>
              </a:rPr>
              <a:t>The fields of a class are much easier to document than the elements of an array.</a:t>
            </a:r>
          </a:p>
          <a:p>
            <a:pPr algn="l"/>
            <a:r>
              <a:rPr lang="en-US" sz="1400" b="1" i="0" dirty="0">
                <a:solidFill>
                  <a:srgbClr val="444444"/>
                </a:solidFill>
                <a:effectLst/>
                <a:latin typeface="PT Sans" panose="020B0503020203020204" pitchFamily="34" charset="77"/>
              </a:rPr>
              <a:t>How to Refactor</a:t>
            </a:r>
          </a:p>
          <a:p>
            <a:pPr algn="l">
              <a:buFont typeface="+mj-lt"/>
              <a:buAutoNum type="arabicPeriod"/>
            </a:pPr>
            <a:r>
              <a:rPr lang="en-US" sz="1400" b="0" i="0" dirty="0">
                <a:solidFill>
                  <a:srgbClr val="444444"/>
                </a:solidFill>
                <a:effectLst/>
                <a:latin typeface="PT Sans" panose="020B0503020203020204" pitchFamily="34" charset="77"/>
              </a:rPr>
              <a:t>Create the new class that will contain the data from the array. Place the array itself in the class as a public field.</a:t>
            </a:r>
          </a:p>
          <a:p>
            <a:pPr algn="l">
              <a:buFont typeface="+mj-lt"/>
              <a:buAutoNum type="arabicPeriod"/>
            </a:pPr>
            <a:r>
              <a:rPr lang="en-US" sz="1400" b="0" i="0" dirty="0">
                <a:solidFill>
                  <a:srgbClr val="444444"/>
                </a:solidFill>
                <a:effectLst/>
                <a:latin typeface="PT Sans" panose="020B0503020203020204" pitchFamily="34" charset="77"/>
              </a:rPr>
              <a:t>Create a field for storing the object of this class in the original class. Don’t forget to also create the object itself in the place where you initiated the data array.</a:t>
            </a:r>
          </a:p>
          <a:p>
            <a:pPr algn="l">
              <a:buFont typeface="+mj-lt"/>
              <a:buAutoNum type="arabicPeriod"/>
            </a:pPr>
            <a:r>
              <a:rPr lang="en-US" sz="1400" b="0" i="0" dirty="0">
                <a:solidFill>
                  <a:srgbClr val="444444"/>
                </a:solidFill>
                <a:effectLst/>
                <a:latin typeface="PT Sans" panose="020B0503020203020204" pitchFamily="34" charset="77"/>
              </a:rPr>
              <a:t>In the new class, create access methods one by one for each of the array elements. Give them self-explanatory names that indicate what they do. At the same time, replace each use of an array element in the main code with the corresponding access method.</a:t>
            </a:r>
          </a:p>
          <a:p>
            <a:pPr algn="l">
              <a:buFont typeface="+mj-lt"/>
              <a:buAutoNum type="arabicPeriod"/>
            </a:pPr>
            <a:r>
              <a:rPr lang="en-US" sz="1400" b="0" i="0" dirty="0">
                <a:solidFill>
                  <a:srgbClr val="444444"/>
                </a:solidFill>
                <a:effectLst/>
                <a:latin typeface="PT Sans" panose="020B0503020203020204" pitchFamily="34" charset="77"/>
              </a:rPr>
              <a:t>When access methods have been created for all elements, make the array private.</a:t>
            </a:r>
          </a:p>
          <a:p>
            <a:pPr algn="l">
              <a:buFont typeface="+mj-lt"/>
              <a:buAutoNum type="arabicPeriod"/>
            </a:pPr>
            <a:r>
              <a:rPr lang="en-US" sz="1400" b="0" i="0" dirty="0">
                <a:solidFill>
                  <a:srgbClr val="444444"/>
                </a:solidFill>
                <a:effectLst/>
                <a:latin typeface="PT Sans" panose="020B0503020203020204" pitchFamily="34" charset="77"/>
              </a:rPr>
              <a:t>For each element of the array, create a private field in the class and then change the access methods so that they use this field instead of the array.</a:t>
            </a:r>
          </a:p>
          <a:p>
            <a:pPr algn="l">
              <a:buFont typeface="+mj-lt"/>
              <a:buAutoNum type="arabicPeriod"/>
            </a:pPr>
            <a:r>
              <a:rPr lang="en-US" sz="1400" b="0" i="0" dirty="0">
                <a:solidFill>
                  <a:srgbClr val="444444"/>
                </a:solidFill>
                <a:effectLst/>
                <a:latin typeface="PT Sans" panose="020B0503020203020204" pitchFamily="34" charset="77"/>
              </a:rPr>
              <a:t>When all data has been moved, delete the array.</a:t>
            </a:r>
          </a:p>
        </p:txBody>
      </p:sp>
    </p:spTree>
    <p:extLst>
      <p:ext uri="{BB962C8B-B14F-4D97-AF65-F5344CB8AC3E}">
        <p14:creationId xmlns:p14="http://schemas.microsoft.com/office/powerpoint/2010/main" val="531764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5369472" y="2975686"/>
            <a:ext cx="1453055" cy="906627"/>
          </a:xfrm>
          <a:solidFill>
            <a:schemeClr val="accent2">
              <a:lumMod val="20000"/>
              <a:lumOff val="80000"/>
            </a:schemeClr>
          </a:solidFill>
        </p:spPr>
        <p:txBody>
          <a:bodyPr>
            <a:normAutofit/>
          </a:bodyPr>
          <a:lstStyle/>
          <a:p>
            <a:pPr algn="ctr"/>
            <a:r>
              <a:rPr lang="en-US" sz="1200" b="1" dirty="0"/>
              <a:t>Composing Methods</a:t>
            </a:r>
            <a:endParaRPr lang="en-EG" sz="1200" dirty="0"/>
          </a:p>
        </p:txBody>
      </p:sp>
      <p:sp>
        <p:nvSpPr>
          <p:cNvPr id="9" name="TextBox 8">
            <a:extLst>
              <a:ext uri="{FF2B5EF4-FFF2-40B4-BE49-F238E27FC236}">
                <a16:creationId xmlns:a16="http://schemas.microsoft.com/office/drawing/2014/main" id="{A34F78DC-5E6A-E54C-A3CA-9705D85E5CF0}"/>
              </a:ext>
            </a:extLst>
          </p:cNvPr>
          <p:cNvSpPr txBox="1"/>
          <p:nvPr/>
        </p:nvSpPr>
        <p:spPr>
          <a:xfrm>
            <a:off x="336331" y="464430"/>
            <a:ext cx="6138040" cy="2308324"/>
          </a:xfrm>
          <a:prstGeom prst="rect">
            <a:avLst/>
          </a:prstGeom>
          <a:noFill/>
        </p:spPr>
        <p:txBody>
          <a:bodyPr wrap="square">
            <a:spAutoFit/>
          </a:bodyPr>
          <a:lstStyle/>
          <a:p>
            <a:pPr algn="l"/>
            <a:r>
              <a:rPr lang="en-US" b="0" i="0" dirty="0">
                <a:solidFill>
                  <a:srgbClr val="444444"/>
                </a:solidFill>
                <a:effectLst/>
                <a:latin typeface="PT Sans" panose="020B0503020203020204" pitchFamily="34" charset="77"/>
              </a:rPr>
              <a:t>Much of refactoring is devoted to correctly composing methods. In most cases, excessively long methods are the root of all evil. The vagaries of code inside these methods conceal the execution logic and make the method extremely hard to understand—and even harder to change.</a:t>
            </a:r>
          </a:p>
          <a:p>
            <a:pPr algn="l"/>
            <a:r>
              <a:rPr lang="en-US" b="0" i="0" dirty="0">
                <a:solidFill>
                  <a:srgbClr val="444444"/>
                </a:solidFill>
                <a:effectLst/>
                <a:latin typeface="PT Sans" panose="020B0503020203020204" pitchFamily="34" charset="77"/>
              </a:rPr>
              <a:t>The refactoring techniques in this group streamline methods, remove code duplication, and pave the way for future improvements.</a:t>
            </a:r>
          </a:p>
        </p:txBody>
      </p:sp>
    </p:spTree>
    <p:extLst>
      <p:ext uri="{BB962C8B-B14F-4D97-AF65-F5344CB8AC3E}">
        <p14:creationId xmlns:p14="http://schemas.microsoft.com/office/powerpoint/2010/main" val="36996388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9">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A69349-6269-3544-8E04-1985D6CECE33}"/>
              </a:ext>
            </a:extLst>
          </p:cNvPr>
          <p:cNvSpPr>
            <a:spLocks noGrp="1"/>
          </p:cNvSpPr>
          <p:nvPr>
            <p:ph type="ctrTitle"/>
          </p:nvPr>
        </p:nvSpPr>
        <p:spPr>
          <a:xfrm>
            <a:off x="1848465" y="3298722"/>
            <a:ext cx="8495070" cy="1784402"/>
          </a:xfrm>
        </p:spPr>
        <p:txBody>
          <a:bodyPr anchor="b">
            <a:normAutofit/>
          </a:bodyPr>
          <a:lstStyle/>
          <a:p>
            <a:r>
              <a:rPr lang="en-EG" dirty="0">
                <a:solidFill>
                  <a:srgbClr val="FFFFFF"/>
                </a:solidFill>
              </a:rPr>
              <a:t>Code Smells</a:t>
            </a:r>
          </a:p>
        </p:txBody>
      </p:sp>
      <p:sp>
        <p:nvSpPr>
          <p:cNvPr id="3" name="Subtitle 2">
            <a:extLst>
              <a:ext uri="{FF2B5EF4-FFF2-40B4-BE49-F238E27FC236}">
                <a16:creationId xmlns:a16="http://schemas.microsoft.com/office/drawing/2014/main" id="{A74F60AA-E13C-034D-9451-D05BC81E8F80}"/>
              </a:ext>
            </a:extLst>
          </p:cNvPr>
          <p:cNvSpPr>
            <a:spLocks noGrp="1"/>
          </p:cNvSpPr>
          <p:nvPr>
            <p:ph type="subTitle" idx="1"/>
          </p:nvPr>
        </p:nvSpPr>
        <p:spPr>
          <a:xfrm>
            <a:off x="1848465" y="5258851"/>
            <a:ext cx="8495070" cy="904005"/>
          </a:xfrm>
        </p:spPr>
        <p:txBody>
          <a:bodyPr>
            <a:normAutofit/>
          </a:bodyPr>
          <a:lstStyle/>
          <a:p>
            <a:r>
              <a:rPr lang="en-EG" dirty="0">
                <a:solidFill>
                  <a:srgbClr val="FFFFFF"/>
                </a:solidFill>
              </a:rPr>
              <a:t>Abdelhalim Badr</a:t>
            </a:r>
          </a:p>
          <a:p>
            <a:r>
              <a:rPr lang="en-EG" dirty="0">
                <a:solidFill>
                  <a:srgbClr val="FFFFFF"/>
                </a:solidFill>
              </a:rPr>
              <a:t>Tech – 05 </a:t>
            </a:r>
          </a:p>
        </p:txBody>
      </p:sp>
      <p:sp>
        <p:nvSpPr>
          <p:cNvPr id="62" name="Oval 61">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5" name="Graphic 54" descr="Code">
            <a:extLst>
              <a:ext uri="{FF2B5EF4-FFF2-40B4-BE49-F238E27FC236}">
                <a16:creationId xmlns:a16="http://schemas.microsoft.com/office/drawing/2014/main" id="{842F1154-143C-46D1-B15A-D6BCD900CC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val="26892280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643BE6C-86B7-4AB9-91E8-9B5DB45AC8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0"/>
            <a:ext cx="12188825" cy="42428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A69349-6269-3544-8E04-1985D6CECE33}"/>
              </a:ext>
            </a:extLst>
          </p:cNvPr>
          <p:cNvSpPr>
            <a:spLocks noGrp="1"/>
          </p:cNvSpPr>
          <p:nvPr>
            <p:ph type="ctrTitle"/>
          </p:nvPr>
        </p:nvSpPr>
        <p:spPr>
          <a:xfrm>
            <a:off x="1293026" y="713195"/>
            <a:ext cx="9605948" cy="922565"/>
          </a:xfrm>
        </p:spPr>
        <p:txBody>
          <a:bodyPr>
            <a:normAutofit/>
          </a:bodyPr>
          <a:lstStyle/>
          <a:p>
            <a:r>
              <a:rPr lang="en-EG" sz="5400" dirty="0">
                <a:solidFill>
                  <a:srgbClr val="FFFFFF"/>
                </a:solidFill>
              </a:rPr>
              <a:t>Agenda</a:t>
            </a:r>
          </a:p>
        </p:txBody>
      </p:sp>
      <p:sp>
        <p:nvSpPr>
          <p:cNvPr id="3" name="Subtitle 2">
            <a:extLst>
              <a:ext uri="{FF2B5EF4-FFF2-40B4-BE49-F238E27FC236}">
                <a16:creationId xmlns:a16="http://schemas.microsoft.com/office/drawing/2014/main" id="{A74F60AA-E13C-034D-9451-D05BC81E8F80}"/>
              </a:ext>
            </a:extLst>
          </p:cNvPr>
          <p:cNvSpPr>
            <a:spLocks noGrp="1"/>
          </p:cNvSpPr>
          <p:nvPr>
            <p:ph type="subTitle" idx="1"/>
          </p:nvPr>
        </p:nvSpPr>
        <p:spPr>
          <a:xfrm>
            <a:off x="4882700" y="2348955"/>
            <a:ext cx="2910020" cy="1698181"/>
          </a:xfrm>
        </p:spPr>
        <p:txBody>
          <a:bodyPr>
            <a:normAutofit fontScale="85000" lnSpcReduction="20000"/>
          </a:bodyPr>
          <a:lstStyle/>
          <a:p>
            <a:pPr marL="457200" indent="-457200" algn="l">
              <a:buFont typeface="Wingdings" pitchFamily="2" charset="2"/>
              <a:buChar char="q"/>
            </a:pPr>
            <a:r>
              <a:rPr lang="en-US" sz="1700" dirty="0">
                <a:solidFill>
                  <a:srgbClr val="FFFFFF"/>
                </a:solidFill>
              </a:rPr>
              <a:t>Long Parameter List</a:t>
            </a:r>
          </a:p>
          <a:p>
            <a:pPr marL="457200" indent="-457200" algn="l">
              <a:buFont typeface="Wingdings" pitchFamily="2" charset="2"/>
              <a:buChar char="q"/>
            </a:pPr>
            <a:r>
              <a:rPr lang="en-US" sz="1700" dirty="0">
                <a:solidFill>
                  <a:srgbClr val="FFFFFF"/>
                </a:solidFill>
              </a:rPr>
              <a:t>Signs and Symptoms</a:t>
            </a:r>
          </a:p>
          <a:p>
            <a:pPr marL="457200" indent="-457200" algn="l">
              <a:buFont typeface="Wingdings" pitchFamily="2" charset="2"/>
              <a:buChar char="q"/>
            </a:pPr>
            <a:r>
              <a:rPr lang="en-EG" sz="1700" dirty="0">
                <a:solidFill>
                  <a:srgbClr val="FFFFFF"/>
                </a:solidFill>
              </a:rPr>
              <a:t>Reasons of the Problem</a:t>
            </a:r>
          </a:p>
          <a:p>
            <a:pPr marL="457200" indent="-457200" algn="l">
              <a:buFont typeface="Wingdings" pitchFamily="2" charset="2"/>
              <a:buChar char="q"/>
            </a:pPr>
            <a:r>
              <a:rPr lang="en-EG" sz="1700" dirty="0">
                <a:solidFill>
                  <a:srgbClr val="FFFFFF"/>
                </a:solidFill>
              </a:rPr>
              <a:t>Treatment</a:t>
            </a:r>
          </a:p>
          <a:p>
            <a:pPr marL="457200" indent="-457200" algn="l">
              <a:buFont typeface="Wingdings" pitchFamily="2" charset="2"/>
              <a:buChar char="q"/>
            </a:pPr>
            <a:r>
              <a:rPr lang="en-EG" sz="1700" dirty="0">
                <a:solidFill>
                  <a:srgbClr val="FFFFFF"/>
                </a:solidFill>
              </a:rPr>
              <a:t>Gains</a:t>
            </a:r>
          </a:p>
          <a:p>
            <a:pPr marL="457200" indent="-457200" algn="l">
              <a:buFont typeface="Wingdings" pitchFamily="2" charset="2"/>
              <a:buChar char="q"/>
            </a:pPr>
            <a:r>
              <a:rPr lang="en-EG" sz="1700" dirty="0">
                <a:solidFill>
                  <a:srgbClr val="FFFFFF"/>
                </a:solidFill>
              </a:rPr>
              <a:t>Code Sample</a:t>
            </a:r>
          </a:p>
        </p:txBody>
      </p:sp>
      <p:pic>
        <p:nvPicPr>
          <p:cNvPr id="7" name="Graphic 6" descr="Check List">
            <a:extLst>
              <a:ext uri="{FF2B5EF4-FFF2-40B4-BE49-F238E27FC236}">
                <a16:creationId xmlns:a16="http://schemas.microsoft.com/office/drawing/2014/main" id="{04B90D0E-AA9C-4C35-B297-8E9F1EE3A7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6089" y="4805363"/>
            <a:ext cx="1179824" cy="1179824"/>
          </a:xfrm>
          <a:prstGeom prst="rect">
            <a:avLst/>
          </a:prstGeom>
        </p:spPr>
      </p:pic>
      <p:sp>
        <p:nvSpPr>
          <p:cNvPr id="6" name="Title 1">
            <a:extLst>
              <a:ext uri="{FF2B5EF4-FFF2-40B4-BE49-F238E27FC236}">
                <a16:creationId xmlns:a16="http://schemas.microsoft.com/office/drawing/2014/main" id="{28AE85E7-F099-A943-85CC-1E4970EA29AE}"/>
              </a:ext>
            </a:extLst>
          </p:cNvPr>
          <p:cNvSpPr txBox="1">
            <a:spLocks/>
          </p:cNvSpPr>
          <p:nvPr/>
        </p:nvSpPr>
        <p:spPr>
          <a:xfrm>
            <a:off x="1191426" y="2783840"/>
            <a:ext cx="2130894" cy="41149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EG" sz="2000" dirty="0">
                <a:solidFill>
                  <a:srgbClr val="FFFFFF"/>
                </a:solidFill>
              </a:rPr>
              <a:t>Bloaters/Clumps</a:t>
            </a:r>
          </a:p>
        </p:txBody>
      </p:sp>
    </p:spTree>
    <p:extLst>
      <p:ext uri="{BB962C8B-B14F-4D97-AF65-F5344CB8AC3E}">
        <p14:creationId xmlns:p14="http://schemas.microsoft.com/office/powerpoint/2010/main" val="19885341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123496" y="184314"/>
            <a:ext cx="2998075" cy="496723"/>
          </a:xfrm>
        </p:spPr>
        <p:txBody>
          <a:bodyPr>
            <a:normAutofit fontScale="90000"/>
          </a:bodyPr>
          <a:lstStyle/>
          <a:p>
            <a:r>
              <a:rPr lang="en-US" sz="2400" b="1" dirty="0"/>
              <a:t>2.4. Long Parameter List</a:t>
            </a:r>
            <a:endParaRPr lang="en-EG" sz="2400" dirty="0"/>
          </a:p>
        </p:txBody>
      </p:sp>
      <p:sp>
        <p:nvSpPr>
          <p:cNvPr id="3" name="Content Placeholder 2">
            <a:extLst>
              <a:ext uri="{FF2B5EF4-FFF2-40B4-BE49-F238E27FC236}">
                <a16:creationId xmlns:a16="http://schemas.microsoft.com/office/drawing/2014/main" id="{6AC25776-4EDC-DD4E-93E0-1AB309C90155}"/>
              </a:ext>
            </a:extLst>
          </p:cNvPr>
          <p:cNvSpPr>
            <a:spLocks noGrp="1"/>
          </p:cNvSpPr>
          <p:nvPr>
            <p:ph idx="1"/>
          </p:nvPr>
        </p:nvSpPr>
        <p:spPr>
          <a:xfrm>
            <a:off x="123497" y="771442"/>
            <a:ext cx="5657193" cy="5902244"/>
          </a:xfrm>
        </p:spPr>
        <p:txBody>
          <a:bodyPr>
            <a:normAutofit fontScale="85000" lnSpcReduction="20000"/>
          </a:bodyPr>
          <a:lstStyle/>
          <a:p>
            <a:r>
              <a:rPr lang="en-US" b="1" dirty="0"/>
              <a:t>Signs and Symptoms</a:t>
            </a:r>
          </a:p>
          <a:p>
            <a:pPr lvl="1"/>
            <a:r>
              <a:rPr lang="en-US" sz="1600" dirty="0"/>
              <a:t>More than three or four parameters for a method.</a:t>
            </a:r>
          </a:p>
          <a:p>
            <a:r>
              <a:rPr lang="en-US" b="1" dirty="0"/>
              <a:t>Reasons for the Problem</a:t>
            </a:r>
          </a:p>
          <a:p>
            <a:pPr lvl="1"/>
            <a:r>
              <a:rPr lang="en-US" sz="1400" dirty="0"/>
              <a:t>A long list of parameters might happen after several types of algorithms are merged in a single method. A long list may have been created to control which algorithm will be run and how.</a:t>
            </a:r>
          </a:p>
          <a:p>
            <a:pPr lvl="1"/>
            <a:endParaRPr lang="en-US" sz="1400" dirty="0"/>
          </a:p>
          <a:p>
            <a:pPr lvl="1"/>
            <a:r>
              <a:rPr lang="en-US" sz="1400" dirty="0"/>
              <a:t>Long parameter lists may also be the byproduct of efforts to make classes more independent of each other. For example, the code for creating specific objects needed in a method was moved from the method to the code for calling the method, but the created objects are passed to the method as parameters. Thus the original class no longer knows about the relationships between objects, and dependency has decreased. But if several of these objects are created, each of them will require its own parameter, which means a longer parameter list.</a:t>
            </a:r>
          </a:p>
          <a:p>
            <a:pPr lvl="1"/>
            <a:endParaRPr lang="en-US" sz="1400" dirty="0"/>
          </a:p>
          <a:p>
            <a:pPr lvl="1"/>
            <a:r>
              <a:rPr lang="en-US" sz="1400" dirty="0"/>
              <a:t>It’s hard to understand such lists, which become contradictory and hard to use as they grow longer. Instead of a long list of parameters, a method can use the data of its own object. If the current object doesn’t contain all necessary data, another object (which will get the necessary data) can be passed as a method parameter.</a:t>
            </a:r>
            <a:endParaRPr lang="en-EG" sz="1400" dirty="0"/>
          </a:p>
          <a:p>
            <a:r>
              <a:rPr lang="en-US" b="1" dirty="0"/>
              <a:t>Treatment</a:t>
            </a:r>
          </a:p>
          <a:p>
            <a:pPr lvl="1"/>
            <a:r>
              <a:rPr lang="en-US" sz="1400" dirty="0"/>
              <a:t>Check what values are passed to parameters. If some of the arguments are just results of method calls of another object, use </a:t>
            </a:r>
            <a:r>
              <a:rPr lang="en-US" sz="1400" b="1" i="1" dirty="0"/>
              <a:t>Replace Parameter with Method Call</a:t>
            </a:r>
            <a:r>
              <a:rPr lang="en-US" sz="1400" dirty="0"/>
              <a:t>. This object can be placed in the field of its own class or passed as a method parameter.</a:t>
            </a:r>
          </a:p>
          <a:p>
            <a:pPr lvl="1"/>
            <a:endParaRPr lang="en-US" sz="1400" dirty="0"/>
          </a:p>
          <a:p>
            <a:pPr lvl="1"/>
            <a:r>
              <a:rPr lang="en-US" sz="1400" dirty="0"/>
              <a:t>Instead of passing a group of data received from another object as parameters, pass the object itself to the method, by using </a:t>
            </a:r>
            <a:r>
              <a:rPr lang="en-US" sz="1400" b="1" i="1" dirty="0"/>
              <a:t>Preserve Whole Object</a:t>
            </a:r>
            <a:r>
              <a:rPr lang="en-US" sz="1400" dirty="0"/>
              <a:t>.</a:t>
            </a:r>
          </a:p>
          <a:p>
            <a:pPr lvl="1"/>
            <a:endParaRPr lang="en-US" sz="1400" dirty="0"/>
          </a:p>
          <a:p>
            <a:pPr lvl="1"/>
            <a:r>
              <a:rPr lang="en-US" sz="1400" dirty="0"/>
              <a:t>If there are several unrelated data elements, sometimes you can merge them into a single parameter object via </a:t>
            </a:r>
            <a:r>
              <a:rPr lang="en-US" sz="1400" b="1" i="1" dirty="0"/>
              <a:t>Introduce Parameter Object.</a:t>
            </a:r>
          </a:p>
        </p:txBody>
      </p:sp>
      <p:sp>
        <p:nvSpPr>
          <p:cNvPr id="4" name="Content Placeholder 2">
            <a:extLst>
              <a:ext uri="{FF2B5EF4-FFF2-40B4-BE49-F238E27FC236}">
                <a16:creationId xmlns:a16="http://schemas.microsoft.com/office/drawing/2014/main" id="{54F3B8CD-9F76-3E48-8863-51BBEBED99E7}"/>
              </a:ext>
            </a:extLst>
          </p:cNvPr>
          <p:cNvSpPr txBox="1">
            <a:spLocks/>
          </p:cNvSpPr>
          <p:nvPr/>
        </p:nvSpPr>
        <p:spPr>
          <a:xfrm>
            <a:off x="5856890" y="771441"/>
            <a:ext cx="5657193" cy="53151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Payoff</a:t>
            </a:r>
          </a:p>
          <a:p>
            <a:pPr lvl="1"/>
            <a:r>
              <a:rPr lang="en-US" sz="1600" dirty="0"/>
              <a:t>More readable, shorter code.</a:t>
            </a:r>
          </a:p>
          <a:p>
            <a:pPr lvl="1"/>
            <a:endParaRPr lang="en-US" sz="1600" dirty="0"/>
          </a:p>
          <a:p>
            <a:pPr lvl="1"/>
            <a:r>
              <a:rPr lang="en-US" sz="1600" dirty="0"/>
              <a:t>Refactoring may reveal previously unnoticed duplicate code.</a:t>
            </a:r>
            <a:endParaRPr lang="en-EG" sz="1400" dirty="0"/>
          </a:p>
          <a:p>
            <a:pPr lvl="1"/>
            <a:endParaRPr lang="en-EG" sz="1400" dirty="0"/>
          </a:p>
          <a:p>
            <a:pPr marL="228600" lvl="1">
              <a:spcBef>
                <a:spcPts val="1000"/>
              </a:spcBef>
            </a:pPr>
            <a:r>
              <a:rPr lang="en-US" sz="2800" b="1" dirty="0"/>
              <a:t>When to Ignore</a:t>
            </a:r>
          </a:p>
          <a:p>
            <a:pPr marL="685800" lvl="2">
              <a:spcBef>
                <a:spcPts val="1000"/>
              </a:spcBef>
            </a:pPr>
            <a:r>
              <a:rPr lang="en-US" sz="1600" dirty="0"/>
              <a:t>Don’t get rid of parameters if doing so would cause unwanted dependency between classes.</a:t>
            </a:r>
          </a:p>
          <a:p>
            <a:pPr marL="685800" lvl="2">
              <a:spcBef>
                <a:spcPts val="1000"/>
              </a:spcBef>
            </a:pPr>
            <a:endParaRPr lang="en-EG" sz="2400" b="1" dirty="0"/>
          </a:p>
        </p:txBody>
      </p:sp>
    </p:spTree>
    <p:extLst>
      <p:ext uri="{BB962C8B-B14F-4D97-AF65-F5344CB8AC3E}">
        <p14:creationId xmlns:p14="http://schemas.microsoft.com/office/powerpoint/2010/main" val="31802713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kern="1200" dirty="0">
                <a:solidFill>
                  <a:srgbClr val="FFFFFF"/>
                </a:solidFill>
                <a:latin typeface="+mj-lt"/>
                <a:ea typeface="+mj-ea"/>
                <a:cs typeface="+mj-cs"/>
              </a:rPr>
              <a:t>Replace Parameter with Method Call</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30609085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A0DDAF7-11EA-D945-A8F2-72BD978E402C}"/>
              </a:ext>
            </a:extLst>
          </p:cNvPr>
          <p:cNvSpPr txBox="1">
            <a:spLocks/>
          </p:cNvSpPr>
          <p:nvPr/>
        </p:nvSpPr>
        <p:spPr>
          <a:xfrm>
            <a:off x="174734" y="264017"/>
            <a:ext cx="1689538" cy="906627"/>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Simplifying Method Calls</a:t>
            </a:r>
            <a:endParaRPr lang="en-EG" sz="1200" dirty="0"/>
          </a:p>
        </p:txBody>
      </p:sp>
      <p:sp>
        <p:nvSpPr>
          <p:cNvPr id="4" name="Title 1">
            <a:extLst>
              <a:ext uri="{FF2B5EF4-FFF2-40B4-BE49-F238E27FC236}">
                <a16:creationId xmlns:a16="http://schemas.microsoft.com/office/drawing/2014/main" id="{1A5CF460-2CF7-3040-B532-4A0AEE2BAF35}"/>
              </a:ext>
            </a:extLst>
          </p:cNvPr>
          <p:cNvSpPr txBox="1">
            <a:spLocks/>
          </p:cNvSpPr>
          <p:nvPr/>
        </p:nvSpPr>
        <p:spPr>
          <a:xfrm>
            <a:off x="2103382" y="264017"/>
            <a:ext cx="2825970" cy="906627"/>
          </a:xfrm>
          <a:prstGeom prst="rect">
            <a:avLst/>
          </a:prstGeom>
          <a:solidFill>
            <a:schemeClr val="accent2">
              <a:lumMod val="20000"/>
              <a:lumOff val="80000"/>
            </a:schemeClr>
          </a:solidFill>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Replace Parameter with Method Call</a:t>
            </a:r>
          </a:p>
        </p:txBody>
      </p:sp>
      <p:sp>
        <p:nvSpPr>
          <p:cNvPr id="9" name="TextBox 8">
            <a:extLst>
              <a:ext uri="{FF2B5EF4-FFF2-40B4-BE49-F238E27FC236}">
                <a16:creationId xmlns:a16="http://schemas.microsoft.com/office/drawing/2014/main" id="{D50E9F27-975D-F34F-B82D-218B98638C7D}"/>
              </a:ext>
            </a:extLst>
          </p:cNvPr>
          <p:cNvSpPr txBox="1"/>
          <p:nvPr/>
        </p:nvSpPr>
        <p:spPr>
          <a:xfrm>
            <a:off x="174734" y="1443841"/>
            <a:ext cx="4628494" cy="5078313"/>
          </a:xfrm>
          <a:prstGeom prst="rect">
            <a:avLst/>
          </a:prstGeom>
          <a:noFill/>
        </p:spPr>
        <p:txBody>
          <a:bodyPr wrap="square">
            <a:spAutoFit/>
          </a:bodyPr>
          <a:lstStyle/>
          <a:p>
            <a:pPr algn="l"/>
            <a:r>
              <a:rPr lang="en-US" b="1" i="0" dirty="0">
                <a:solidFill>
                  <a:srgbClr val="444444"/>
                </a:solidFill>
                <a:effectLst/>
                <a:latin typeface="PT Sans" panose="020B0503020203020204" pitchFamily="34" charset="77"/>
              </a:rPr>
              <a:t>Problem</a:t>
            </a:r>
          </a:p>
          <a:p>
            <a:pPr algn="l"/>
            <a:r>
              <a:rPr lang="en-US" b="0" i="0" dirty="0">
                <a:solidFill>
                  <a:srgbClr val="444444"/>
                </a:solidFill>
                <a:effectLst/>
                <a:latin typeface="PT Sans" panose="020B0503020203020204" pitchFamily="34" charset="77"/>
              </a:rPr>
              <a:t>Calling a query method and passing its results as the parameters of another method, while that method could call the query directly.</a:t>
            </a:r>
          </a:p>
          <a:p>
            <a:pPr algn="l"/>
            <a:r>
              <a:rPr lang="en-US" b="1" i="0" dirty="0">
                <a:solidFill>
                  <a:srgbClr val="444444"/>
                </a:solidFill>
                <a:effectLst/>
                <a:latin typeface="PT Sans" panose="020B0503020203020204" pitchFamily="34" charset="77"/>
              </a:rPr>
              <a:t>Solution</a:t>
            </a:r>
          </a:p>
          <a:p>
            <a:pPr algn="l"/>
            <a:r>
              <a:rPr lang="en-US" b="0" i="0" dirty="0">
                <a:solidFill>
                  <a:srgbClr val="444444"/>
                </a:solidFill>
                <a:effectLst/>
                <a:latin typeface="PT Sans" panose="020B0503020203020204" pitchFamily="34" charset="77"/>
              </a:rPr>
              <a:t>Instead of passing the value through a parameter, try placing a query call inside the method body.</a:t>
            </a:r>
          </a:p>
          <a:p>
            <a:pPr algn="ctr"/>
            <a:r>
              <a:rPr lang="en-US" b="1" i="0" u="none" strike="noStrike" dirty="0" err="1">
                <a:solidFill>
                  <a:srgbClr val="444444"/>
                </a:solidFill>
                <a:effectLst/>
                <a:latin typeface="PT Sans" panose="020B0503020203020204" pitchFamily="34" charset="77"/>
                <a:hlinkClick r:id="rId2"/>
              </a:rPr>
              <a:t>Java</a:t>
            </a:r>
            <a:r>
              <a:rPr lang="en-US" b="0" i="0" u="none" strike="noStrike" dirty="0" err="1">
                <a:solidFill>
                  <a:srgbClr val="444444"/>
                </a:solidFill>
                <a:effectLst/>
                <a:latin typeface="PT Sans" panose="020B0503020203020204" pitchFamily="34" charset="77"/>
                <a:hlinkClick r:id="rId3"/>
              </a:rPr>
              <a:t>C#</a:t>
            </a:r>
            <a:r>
              <a:rPr lang="en-US" b="0" i="0" u="none" strike="noStrike" dirty="0" err="1">
                <a:solidFill>
                  <a:srgbClr val="444444"/>
                </a:solidFill>
                <a:effectLst/>
                <a:latin typeface="PT Sans" panose="020B0503020203020204" pitchFamily="34" charset="77"/>
                <a:hlinkClick r:id="rId4"/>
              </a:rPr>
              <a:t>PHP</a:t>
            </a:r>
            <a:r>
              <a:rPr lang="en-US" b="0" i="0" u="none" strike="noStrike" dirty="0" err="1">
                <a:solidFill>
                  <a:srgbClr val="444444"/>
                </a:solidFill>
                <a:effectLst/>
                <a:latin typeface="PT Sans" panose="020B0503020203020204" pitchFamily="34" charset="77"/>
                <a:hlinkClick r:id="rId5"/>
              </a:rPr>
              <a:t>Python</a:t>
            </a:r>
            <a:r>
              <a:rPr lang="en-US" b="0" i="0" u="none" strike="noStrike" dirty="0" err="1">
                <a:solidFill>
                  <a:srgbClr val="444444"/>
                </a:solidFill>
                <a:effectLst/>
                <a:latin typeface="PT Sans" panose="020B0503020203020204" pitchFamily="34" charset="77"/>
                <a:hlinkClick r:id="rId6"/>
              </a:rPr>
              <a:t>TypeScript</a:t>
            </a:r>
            <a:endParaRPr lang="en-US" b="0" i="0" dirty="0">
              <a:solidFill>
                <a:srgbClr val="444444"/>
              </a:solidFill>
              <a:effectLst/>
              <a:latin typeface="PT Sans" panose="020B0503020203020204" pitchFamily="34" charset="77"/>
            </a:endParaRPr>
          </a:p>
          <a:p>
            <a:pPr algn="l"/>
            <a:r>
              <a:rPr lang="en-US" b="1" i="0" dirty="0">
                <a:solidFill>
                  <a:srgbClr val="000000"/>
                </a:solidFill>
                <a:effectLst/>
                <a:latin typeface="PT Sans" panose="020B0503020203020204" pitchFamily="34" charset="77"/>
              </a:rPr>
              <a:t>int</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basePrice</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quantity</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itemPrice</a:t>
            </a:r>
            <a:r>
              <a:rPr lang="en-US" b="0" i="0" dirty="0">
                <a:solidFill>
                  <a:srgbClr val="444444"/>
                </a:solidFill>
                <a:effectLst/>
                <a:latin typeface="PT Sans" panose="020B0503020203020204" pitchFamily="34" charset="77"/>
              </a:rPr>
              <a:t>; </a:t>
            </a:r>
            <a:r>
              <a:rPr lang="en-US" b="1" i="0" dirty="0">
                <a:solidFill>
                  <a:srgbClr val="000000"/>
                </a:solidFill>
                <a:effectLst/>
                <a:latin typeface="PT Sans" panose="020B0503020203020204" pitchFamily="34" charset="77"/>
              </a:rPr>
              <a:t>double</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seasonDiscount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1" i="0" dirty="0" err="1">
                <a:solidFill>
                  <a:srgbClr val="000000"/>
                </a:solidFill>
                <a:effectLst/>
                <a:latin typeface="PT Sans" panose="020B0503020203020204" pitchFamily="34" charset="77"/>
              </a:rPr>
              <a:t>this</a:t>
            </a:r>
            <a:r>
              <a:rPr lang="en-US" b="0" i="0" dirty="0" err="1">
                <a:solidFill>
                  <a:srgbClr val="444444"/>
                </a:solidFill>
                <a:effectLst/>
                <a:latin typeface="PT Sans" panose="020B0503020203020204" pitchFamily="34" charset="77"/>
              </a:rPr>
              <a:t>.</a:t>
            </a:r>
            <a:r>
              <a:rPr lang="en-US" b="0" i="0" dirty="0" err="1">
                <a:solidFill>
                  <a:srgbClr val="000000"/>
                </a:solidFill>
                <a:effectLst/>
                <a:latin typeface="PT Sans" panose="020B0503020203020204" pitchFamily="34" charset="77"/>
              </a:rPr>
              <a:t>getSeasonalDiscount</a:t>
            </a:r>
            <a:r>
              <a:rPr lang="en-US" b="0" i="0" dirty="0">
                <a:solidFill>
                  <a:srgbClr val="444444"/>
                </a:solidFill>
                <a:effectLst/>
                <a:latin typeface="PT Sans" panose="020B0503020203020204" pitchFamily="34" charset="77"/>
              </a:rPr>
              <a:t>(); </a:t>
            </a:r>
            <a:r>
              <a:rPr lang="en-US" b="1" i="0" dirty="0">
                <a:solidFill>
                  <a:srgbClr val="000000"/>
                </a:solidFill>
                <a:effectLst/>
                <a:latin typeface="PT Sans" panose="020B0503020203020204" pitchFamily="34" charset="77"/>
              </a:rPr>
              <a:t>double</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fees</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1" i="0" dirty="0" err="1">
                <a:solidFill>
                  <a:srgbClr val="000000"/>
                </a:solidFill>
                <a:effectLst/>
                <a:latin typeface="PT Sans" panose="020B0503020203020204" pitchFamily="34" charset="77"/>
              </a:rPr>
              <a:t>this</a:t>
            </a:r>
            <a:r>
              <a:rPr lang="en-US" b="0" i="0" dirty="0" err="1">
                <a:solidFill>
                  <a:srgbClr val="444444"/>
                </a:solidFill>
                <a:effectLst/>
                <a:latin typeface="PT Sans" panose="020B0503020203020204" pitchFamily="34" charset="77"/>
              </a:rPr>
              <a:t>.</a:t>
            </a:r>
            <a:r>
              <a:rPr lang="en-US" b="0" i="0" dirty="0" err="1">
                <a:solidFill>
                  <a:srgbClr val="000000"/>
                </a:solidFill>
                <a:effectLst/>
                <a:latin typeface="PT Sans" panose="020B0503020203020204" pitchFamily="34" charset="77"/>
              </a:rPr>
              <a:t>getFees</a:t>
            </a:r>
            <a:r>
              <a:rPr lang="en-US" b="0" i="0" dirty="0">
                <a:solidFill>
                  <a:srgbClr val="444444"/>
                </a:solidFill>
                <a:effectLst/>
                <a:latin typeface="PT Sans" panose="020B0503020203020204" pitchFamily="34" charset="77"/>
              </a:rPr>
              <a:t>(); </a:t>
            </a:r>
            <a:r>
              <a:rPr lang="en-US" b="1" i="0" dirty="0">
                <a:solidFill>
                  <a:srgbClr val="000000"/>
                </a:solidFill>
                <a:effectLst/>
                <a:latin typeface="PT Sans" panose="020B0503020203020204" pitchFamily="34" charset="77"/>
              </a:rPr>
              <a:t>double</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finalPrice</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discountedPrice</a:t>
            </a:r>
            <a:r>
              <a:rPr lang="en-US" b="0" i="0" dirty="0">
                <a:solidFill>
                  <a:srgbClr val="444444"/>
                </a:solidFill>
                <a:effectLst/>
                <a:latin typeface="PT Sans" panose="020B0503020203020204" pitchFamily="34" charset="77"/>
              </a:rPr>
              <a:t>(</a:t>
            </a:r>
            <a:r>
              <a:rPr lang="en-US" b="0" i="0" dirty="0" err="1">
                <a:solidFill>
                  <a:srgbClr val="000000"/>
                </a:solidFill>
                <a:effectLst/>
                <a:latin typeface="PT Sans" panose="020B0503020203020204" pitchFamily="34" charset="77"/>
              </a:rPr>
              <a:t>basePrice</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seasonDiscount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fees</a:t>
            </a:r>
            <a:r>
              <a:rPr lang="en-US" b="0" i="0" dirty="0">
                <a:solidFill>
                  <a:srgbClr val="444444"/>
                </a:solidFill>
                <a:effectLst/>
                <a:latin typeface="PT Sans" panose="020B0503020203020204" pitchFamily="34" charset="77"/>
              </a:rPr>
              <a:t>);</a:t>
            </a:r>
          </a:p>
          <a:p>
            <a:pPr algn="l"/>
            <a:endParaRPr lang="en-US" b="0" i="0" dirty="0">
              <a:solidFill>
                <a:srgbClr val="444444"/>
              </a:solidFill>
              <a:effectLst/>
              <a:latin typeface="PT Sans" panose="020B0503020203020204" pitchFamily="34" charset="77"/>
            </a:endParaRPr>
          </a:p>
          <a:p>
            <a:pPr algn="l"/>
            <a:r>
              <a:rPr lang="en-US" b="1" i="0" dirty="0">
                <a:solidFill>
                  <a:srgbClr val="000000"/>
                </a:solidFill>
                <a:effectLst/>
                <a:latin typeface="PT Sans" panose="020B0503020203020204" pitchFamily="34" charset="77"/>
              </a:rPr>
              <a:t>int</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basePrice</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quantity</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itemPrice</a:t>
            </a:r>
            <a:r>
              <a:rPr lang="en-US" b="0" i="0" dirty="0">
                <a:solidFill>
                  <a:srgbClr val="444444"/>
                </a:solidFill>
                <a:effectLst/>
                <a:latin typeface="PT Sans" panose="020B0503020203020204" pitchFamily="34" charset="77"/>
              </a:rPr>
              <a:t>; </a:t>
            </a:r>
            <a:r>
              <a:rPr lang="en-US" b="1" i="0" dirty="0">
                <a:solidFill>
                  <a:srgbClr val="000000"/>
                </a:solidFill>
                <a:effectLst/>
                <a:latin typeface="PT Sans" panose="020B0503020203020204" pitchFamily="34" charset="77"/>
              </a:rPr>
              <a:t>double</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finalPrice</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discountedPrice</a:t>
            </a:r>
            <a:r>
              <a:rPr lang="en-US" b="0" i="0" dirty="0">
                <a:solidFill>
                  <a:srgbClr val="444444"/>
                </a:solidFill>
                <a:effectLst/>
                <a:latin typeface="PT Sans" panose="020B0503020203020204" pitchFamily="34" charset="77"/>
              </a:rPr>
              <a:t>(</a:t>
            </a:r>
            <a:r>
              <a:rPr lang="en-US" b="0" i="0" dirty="0" err="1">
                <a:solidFill>
                  <a:srgbClr val="000000"/>
                </a:solidFill>
                <a:effectLst/>
                <a:latin typeface="PT Sans" panose="020B0503020203020204" pitchFamily="34" charset="77"/>
              </a:rPr>
              <a:t>basePrice</a:t>
            </a:r>
            <a:r>
              <a:rPr lang="en-US" b="0" i="0" dirty="0">
                <a:solidFill>
                  <a:srgbClr val="444444"/>
                </a:solidFill>
                <a:effectLst/>
                <a:latin typeface="PT Sans" panose="020B0503020203020204" pitchFamily="34" charset="77"/>
              </a:rPr>
              <a:t>);</a:t>
            </a:r>
          </a:p>
        </p:txBody>
      </p:sp>
      <p:sp>
        <p:nvSpPr>
          <p:cNvPr id="11" name="TextBox 10">
            <a:extLst>
              <a:ext uri="{FF2B5EF4-FFF2-40B4-BE49-F238E27FC236}">
                <a16:creationId xmlns:a16="http://schemas.microsoft.com/office/drawing/2014/main" id="{0EDCD122-CF18-EB4A-8A56-7DD0CD74CEB1}"/>
              </a:ext>
            </a:extLst>
          </p:cNvPr>
          <p:cNvSpPr txBox="1"/>
          <p:nvPr/>
        </p:nvSpPr>
        <p:spPr>
          <a:xfrm>
            <a:off x="5879226" y="866701"/>
            <a:ext cx="6138040" cy="3970318"/>
          </a:xfrm>
          <a:prstGeom prst="rect">
            <a:avLst/>
          </a:prstGeom>
          <a:noFill/>
        </p:spPr>
        <p:txBody>
          <a:bodyPr wrap="square">
            <a:spAutoFit/>
          </a:bodyPr>
          <a:lstStyle/>
          <a:p>
            <a:pPr algn="l"/>
            <a:r>
              <a:rPr lang="en-US" sz="1200" b="1" i="0" dirty="0">
                <a:solidFill>
                  <a:srgbClr val="444444"/>
                </a:solidFill>
                <a:effectLst/>
                <a:latin typeface="PT Sans" panose="020B0503020203020204" pitchFamily="34" charset="77"/>
              </a:rPr>
              <a:t>Why Refactor</a:t>
            </a:r>
          </a:p>
          <a:p>
            <a:pPr algn="l"/>
            <a:r>
              <a:rPr lang="en-US" sz="1200" b="0" i="0" dirty="0">
                <a:solidFill>
                  <a:srgbClr val="444444"/>
                </a:solidFill>
                <a:effectLst/>
                <a:latin typeface="PT Sans" panose="020B0503020203020204" pitchFamily="34" charset="77"/>
              </a:rPr>
              <a:t>A long list of parameters is hard to understand. In addition, calls to such methods often resemble a series of cascades, with winding and exhilarating value calculations that are hard to navigate yet have to be passed to the method. So if a parameter value can be calculated with the help of a method, do this inside the method itself and get rid of the parameter.</a:t>
            </a:r>
          </a:p>
          <a:p>
            <a:pPr algn="l"/>
            <a:r>
              <a:rPr lang="en-US" sz="1200" b="1" i="0" dirty="0">
                <a:solidFill>
                  <a:srgbClr val="444444"/>
                </a:solidFill>
                <a:effectLst/>
                <a:latin typeface="PT Sans" panose="020B0503020203020204" pitchFamily="34" charset="77"/>
              </a:rPr>
              <a:t>Benefits</a:t>
            </a:r>
          </a:p>
          <a:p>
            <a:pPr algn="l">
              <a:buFont typeface="Arial" panose="020B0604020202020204" pitchFamily="34" charset="0"/>
              <a:buChar char="•"/>
            </a:pPr>
            <a:r>
              <a:rPr lang="en-US" sz="1200" b="0" i="0" dirty="0">
                <a:solidFill>
                  <a:srgbClr val="444444"/>
                </a:solidFill>
                <a:effectLst/>
                <a:latin typeface="PT Sans" panose="020B0503020203020204" pitchFamily="34" charset="77"/>
              </a:rPr>
              <a:t>We get rid of unneeded parameters and simplify method calls. Such parameters are often created not for the project as it’s now, but with an eye for future needs that may never come.</a:t>
            </a:r>
          </a:p>
          <a:p>
            <a:pPr algn="l"/>
            <a:r>
              <a:rPr lang="en-US" sz="1200" b="1" i="0" dirty="0">
                <a:solidFill>
                  <a:srgbClr val="444444"/>
                </a:solidFill>
                <a:effectLst/>
                <a:latin typeface="PT Sans" panose="020B0503020203020204" pitchFamily="34" charset="77"/>
              </a:rPr>
              <a:t>Drawbacks</a:t>
            </a:r>
          </a:p>
          <a:p>
            <a:pPr algn="l">
              <a:buFont typeface="Arial" panose="020B0604020202020204" pitchFamily="34" charset="0"/>
              <a:buChar char="•"/>
            </a:pPr>
            <a:r>
              <a:rPr lang="en-US" sz="1200" b="0" i="0" dirty="0">
                <a:solidFill>
                  <a:srgbClr val="444444"/>
                </a:solidFill>
                <a:effectLst/>
                <a:latin typeface="PT Sans" panose="020B0503020203020204" pitchFamily="34" charset="77"/>
              </a:rPr>
              <a:t>You may need the parameter tomorrow for other needs... making you rewrite the method.</a:t>
            </a:r>
          </a:p>
          <a:p>
            <a:pPr algn="l"/>
            <a:r>
              <a:rPr lang="en-US" sz="1200" b="1" i="0" dirty="0">
                <a:solidFill>
                  <a:srgbClr val="444444"/>
                </a:solidFill>
                <a:effectLst/>
                <a:latin typeface="PT Sans" panose="020B0503020203020204" pitchFamily="34" charset="77"/>
              </a:rPr>
              <a:t>How to Refactor</a:t>
            </a:r>
          </a:p>
          <a:p>
            <a:pPr algn="l">
              <a:buFont typeface="+mj-lt"/>
              <a:buAutoNum type="arabicPeriod"/>
            </a:pPr>
            <a:r>
              <a:rPr lang="en-US" sz="1200" b="0" i="0" dirty="0">
                <a:solidFill>
                  <a:srgbClr val="444444"/>
                </a:solidFill>
                <a:effectLst/>
                <a:latin typeface="PT Sans" panose="020B0503020203020204" pitchFamily="34" charset="77"/>
              </a:rPr>
              <a:t>Make sure that the value-getting code doesn’t use parameters from the current method, since they’ll be unavailable from inside another method. If so, moving the code isn’t possible.</a:t>
            </a:r>
          </a:p>
          <a:p>
            <a:pPr algn="l">
              <a:buFont typeface="+mj-lt"/>
              <a:buAutoNum type="arabicPeriod"/>
            </a:pPr>
            <a:r>
              <a:rPr lang="en-US" sz="1200" b="0" i="0" dirty="0">
                <a:solidFill>
                  <a:srgbClr val="444444"/>
                </a:solidFill>
                <a:effectLst/>
                <a:latin typeface="PT Sans" panose="020B0503020203020204" pitchFamily="34" charset="77"/>
              </a:rPr>
              <a:t>If the relevant code is more complicated than a single method or function call, use </a:t>
            </a:r>
            <a:r>
              <a:rPr lang="en-US" sz="1200" b="1" i="0" u="none" strike="noStrike" dirty="0">
                <a:solidFill>
                  <a:srgbClr val="444444"/>
                </a:solidFill>
                <a:effectLst/>
                <a:latin typeface="PT Sans" panose="020B0503020203020204" pitchFamily="34" charset="77"/>
                <a:hlinkClick r:id="rId7"/>
              </a:rPr>
              <a:t>Extract Method</a:t>
            </a:r>
            <a:r>
              <a:rPr lang="en-US" sz="1200" b="0" i="0" dirty="0">
                <a:solidFill>
                  <a:srgbClr val="444444"/>
                </a:solidFill>
                <a:effectLst/>
                <a:latin typeface="PT Sans" panose="020B0503020203020204" pitchFamily="34" charset="77"/>
              </a:rPr>
              <a:t> to isolate this code in a new method and make the call simple.</a:t>
            </a:r>
          </a:p>
          <a:p>
            <a:pPr algn="l">
              <a:buFont typeface="+mj-lt"/>
              <a:buAutoNum type="arabicPeriod"/>
            </a:pPr>
            <a:r>
              <a:rPr lang="en-US" sz="1200" b="0" i="0" dirty="0">
                <a:solidFill>
                  <a:srgbClr val="444444"/>
                </a:solidFill>
                <a:effectLst/>
                <a:latin typeface="PT Sans" panose="020B0503020203020204" pitchFamily="34" charset="77"/>
              </a:rPr>
              <a:t>In the code of the main method, replace all references to the parameter being replaced with calls to the method that gets the value.</a:t>
            </a:r>
          </a:p>
          <a:p>
            <a:pPr algn="l">
              <a:buFont typeface="+mj-lt"/>
              <a:buAutoNum type="arabicPeriod"/>
            </a:pPr>
            <a:r>
              <a:rPr lang="en-US" sz="1200" b="0" i="0" dirty="0">
                <a:solidFill>
                  <a:srgbClr val="444444"/>
                </a:solidFill>
                <a:effectLst/>
                <a:latin typeface="PT Sans" panose="020B0503020203020204" pitchFamily="34" charset="77"/>
              </a:rPr>
              <a:t>Use </a:t>
            </a:r>
            <a:r>
              <a:rPr lang="en-US" sz="1200" b="1" i="0" u="none" strike="noStrike" dirty="0">
                <a:solidFill>
                  <a:srgbClr val="444444"/>
                </a:solidFill>
                <a:effectLst/>
                <a:latin typeface="PT Sans" panose="020B0503020203020204" pitchFamily="34" charset="77"/>
                <a:hlinkClick r:id="rId8"/>
              </a:rPr>
              <a:t>Remove Parameter</a:t>
            </a:r>
            <a:r>
              <a:rPr lang="en-US" sz="1200" b="0" i="0" dirty="0">
                <a:solidFill>
                  <a:srgbClr val="444444"/>
                </a:solidFill>
                <a:effectLst/>
                <a:latin typeface="PT Sans" panose="020B0503020203020204" pitchFamily="34" charset="77"/>
              </a:rPr>
              <a:t> to eliminate the now-unused parameter.</a:t>
            </a:r>
          </a:p>
        </p:txBody>
      </p:sp>
    </p:spTree>
    <p:extLst>
      <p:ext uri="{BB962C8B-B14F-4D97-AF65-F5344CB8AC3E}">
        <p14:creationId xmlns:p14="http://schemas.microsoft.com/office/powerpoint/2010/main" val="9472542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kern="1200" dirty="0">
                <a:solidFill>
                  <a:srgbClr val="FFFFFF"/>
                </a:solidFill>
                <a:latin typeface="+mj-lt"/>
                <a:ea typeface="+mj-ea"/>
                <a:cs typeface="+mj-cs"/>
              </a:rPr>
              <a:t>Preserve Whole Object</a:t>
            </a:r>
            <a:endParaRPr lang="en-US" kern="1200" dirty="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67D7415D-0BC5-F14F-9F2C-2FFD786A591D}"/>
              </a:ext>
            </a:extLst>
          </p:cNvPr>
          <p:cNvPicPr>
            <a:picLocks noChangeAspect="1"/>
          </p:cNvPicPr>
          <p:nvPr/>
        </p:nvPicPr>
        <p:blipFill>
          <a:blip r:embed="rId3"/>
          <a:stretch>
            <a:fillRect/>
          </a:stretch>
        </p:blipFill>
        <p:spPr>
          <a:xfrm>
            <a:off x="5508738" y="3347079"/>
            <a:ext cx="6604075" cy="2792464"/>
          </a:xfrm>
          <a:prstGeom prst="rect">
            <a:avLst/>
          </a:prstGeom>
        </p:spPr>
      </p:pic>
      <p:pic>
        <p:nvPicPr>
          <p:cNvPr id="7" name="Picture 6">
            <a:extLst>
              <a:ext uri="{FF2B5EF4-FFF2-40B4-BE49-F238E27FC236}">
                <a16:creationId xmlns:a16="http://schemas.microsoft.com/office/drawing/2014/main" id="{310320B5-D74B-2C4A-AED7-BCA321049291}"/>
              </a:ext>
            </a:extLst>
          </p:cNvPr>
          <p:cNvPicPr>
            <a:picLocks noChangeAspect="1"/>
          </p:cNvPicPr>
          <p:nvPr/>
        </p:nvPicPr>
        <p:blipFill>
          <a:blip r:embed="rId4"/>
          <a:stretch>
            <a:fillRect/>
          </a:stretch>
        </p:blipFill>
        <p:spPr>
          <a:xfrm>
            <a:off x="5508737" y="266281"/>
            <a:ext cx="6521667" cy="2949192"/>
          </a:xfrm>
          <a:prstGeom prst="rect">
            <a:avLst/>
          </a:prstGeom>
        </p:spPr>
      </p:pic>
    </p:spTree>
    <p:extLst>
      <p:ext uri="{BB962C8B-B14F-4D97-AF65-F5344CB8AC3E}">
        <p14:creationId xmlns:p14="http://schemas.microsoft.com/office/powerpoint/2010/main" val="7427547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9201459-BCAD-3C4F-B6A8-20C958769EEA}"/>
              </a:ext>
            </a:extLst>
          </p:cNvPr>
          <p:cNvSpPr txBox="1"/>
          <p:nvPr/>
        </p:nvSpPr>
        <p:spPr>
          <a:xfrm>
            <a:off x="401934" y="582067"/>
            <a:ext cx="11527306" cy="35394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Why Refactor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The problem is that each time before your method is called, the methods of the future parameter object must be called. If these methods or the quantity of data obtained for the method are changed, you will need to carefully find a dozen such places in the program and implement these changes in each of them.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After you apply this refactoring technique, the code for getting all necessary data will be stored in one place—the method itself.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Benefits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Instead of a hodgepodge of parameters, you see a single object with a comprehensible name.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If the method needs more data from an object, you won’t need to rewrite all the places where the method is used—merely inside the method itself.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Drawbacks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Sometimes this transformation causes a method to become less flexible: previously the method could get data from many different sources but now, because of refactoring, we’re limiting its use to only objects with a particular interface.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How to Refactor</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Create a parameter in the method for the object from which you can get the necessary values.</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Now start removing the old parameters from the method one by one, replacing them with calls to the relevant methods of the parameter object. Test the program after each replacement of a parameter.</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Delete the getter code from the parameter object that had preceded the method call.</a:t>
            </a:r>
          </a:p>
        </p:txBody>
      </p:sp>
    </p:spTree>
    <p:extLst>
      <p:ext uri="{BB962C8B-B14F-4D97-AF65-F5344CB8AC3E}">
        <p14:creationId xmlns:p14="http://schemas.microsoft.com/office/powerpoint/2010/main" val="32207710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kern="1200" dirty="0">
                <a:solidFill>
                  <a:srgbClr val="FFFFFF"/>
                </a:solidFill>
                <a:latin typeface="+mj-lt"/>
                <a:ea typeface="+mj-ea"/>
                <a:cs typeface="+mj-cs"/>
              </a:rPr>
              <a:t>Introduce Parameter Object</a:t>
            </a:r>
            <a:endParaRPr lang="en-US" kern="1200" dirty="0">
              <a:solidFill>
                <a:srgbClr val="FFFFFF"/>
              </a:solidFill>
              <a:latin typeface="+mj-lt"/>
              <a:ea typeface="+mj-ea"/>
              <a:cs typeface="+mj-cs"/>
            </a:endParaRPr>
          </a:p>
        </p:txBody>
      </p:sp>
      <p:pic>
        <p:nvPicPr>
          <p:cNvPr id="5" name="Picture 4">
            <a:extLst>
              <a:ext uri="{FF2B5EF4-FFF2-40B4-BE49-F238E27FC236}">
                <a16:creationId xmlns:a16="http://schemas.microsoft.com/office/drawing/2014/main" id="{EBBB8EA4-80D1-D24D-A85D-825C73DDD602}"/>
              </a:ext>
            </a:extLst>
          </p:cNvPr>
          <p:cNvPicPr>
            <a:picLocks noChangeAspect="1"/>
          </p:cNvPicPr>
          <p:nvPr/>
        </p:nvPicPr>
        <p:blipFill>
          <a:blip r:embed="rId3"/>
          <a:stretch>
            <a:fillRect/>
          </a:stretch>
        </p:blipFill>
        <p:spPr>
          <a:xfrm>
            <a:off x="5704387" y="710317"/>
            <a:ext cx="6229908" cy="1836924"/>
          </a:xfrm>
          <a:prstGeom prst="rect">
            <a:avLst/>
          </a:prstGeom>
        </p:spPr>
      </p:pic>
      <p:pic>
        <p:nvPicPr>
          <p:cNvPr id="6" name="Picture 5">
            <a:extLst>
              <a:ext uri="{FF2B5EF4-FFF2-40B4-BE49-F238E27FC236}">
                <a16:creationId xmlns:a16="http://schemas.microsoft.com/office/drawing/2014/main" id="{1DED23C2-26A5-7C44-9E39-7FA69279CF4B}"/>
              </a:ext>
            </a:extLst>
          </p:cNvPr>
          <p:cNvPicPr>
            <a:picLocks noChangeAspect="1"/>
          </p:cNvPicPr>
          <p:nvPr/>
        </p:nvPicPr>
        <p:blipFill>
          <a:blip r:embed="rId4"/>
          <a:stretch>
            <a:fillRect/>
          </a:stretch>
        </p:blipFill>
        <p:spPr>
          <a:xfrm>
            <a:off x="5546760" y="2956728"/>
            <a:ext cx="6545162" cy="2092671"/>
          </a:xfrm>
          <a:prstGeom prst="rect">
            <a:avLst/>
          </a:prstGeom>
        </p:spPr>
      </p:pic>
    </p:spTree>
    <p:extLst>
      <p:ext uri="{BB962C8B-B14F-4D97-AF65-F5344CB8AC3E}">
        <p14:creationId xmlns:p14="http://schemas.microsoft.com/office/powerpoint/2010/main" val="13325452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88164F68-7596-CC43-BB85-BC7F958A66F3}"/>
              </a:ext>
            </a:extLst>
          </p:cNvPr>
          <p:cNvSpPr txBox="1"/>
          <p:nvPr/>
        </p:nvSpPr>
        <p:spPr>
          <a:xfrm>
            <a:off x="1406769" y="1460908"/>
            <a:ext cx="9088559" cy="30008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Why Refactor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Identical groups of parameters are often encountered in multiple methods. This causes code duplication of both the parameters themselves and of related operations. By consolidating parameters in a single class, you can also move the methods for handling this data there as well, freeing the other methods from this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Benefits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More readable code. Instead of a hodgepodge of parameters, you see a single object with a comprehensible name.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Identical groups of parameters scattered here and there create their own kind of code duplication: while identical code isn’t being called, identical groups of parameters and arguments are constantly encountered.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Drawbacks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If you move only data to a new class and don’t plan to move any behaviors or related operations there, this begins to smell of a </a:t>
            </a:r>
            <a:r>
              <a:rPr kumimoji="0" lang="en-US" sz="105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hlinkClick r:id="rId2"/>
              </a:rPr>
              <a:t>Data Class</a:t>
            </a:r>
            <a:r>
              <a:rPr kumimoji="0" lang="en-US" sz="105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How to Refactor</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05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Create a new class that will represent your group of parameters. Make the class immutable.</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05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In the method that you want to refactor, use </a:t>
            </a:r>
            <a:r>
              <a:rPr kumimoji="0" lang="en-US" sz="105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hlinkClick r:id="rId3"/>
              </a:rPr>
              <a:t>Add Parameter</a:t>
            </a:r>
            <a:r>
              <a:rPr kumimoji="0" lang="en-US" sz="105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 which is where your parameter object will be passed. In all method calls, pass the object created from old method parameters to this parameter.</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05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Now start deleting old parameters from the method one by one, replacing them in the code with fields of the parameter object. Test the program after each parameter replacement.</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05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When done, see whether there’s any point in moving a part of the method (or sometimes even the whole method) to a parameter object class. If so, use </a:t>
            </a:r>
            <a:r>
              <a:rPr kumimoji="0" lang="en-US" sz="105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hlinkClick r:id="rId4"/>
              </a:rPr>
              <a:t>Move Method</a:t>
            </a:r>
            <a:r>
              <a:rPr kumimoji="0" lang="en-US" sz="105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 or </a:t>
            </a:r>
            <a:r>
              <a:rPr kumimoji="0" lang="en-US" sz="105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hlinkClick r:id="rId5"/>
              </a:rPr>
              <a:t>Extract Method</a:t>
            </a:r>
            <a:r>
              <a:rPr kumimoji="0" lang="en-US" sz="105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a:t>
            </a:r>
          </a:p>
        </p:txBody>
      </p:sp>
    </p:spTree>
    <p:extLst>
      <p:ext uri="{BB962C8B-B14F-4D97-AF65-F5344CB8AC3E}">
        <p14:creationId xmlns:p14="http://schemas.microsoft.com/office/powerpoint/2010/main" val="39269831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9">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A69349-6269-3544-8E04-1985D6CECE33}"/>
              </a:ext>
            </a:extLst>
          </p:cNvPr>
          <p:cNvSpPr>
            <a:spLocks noGrp="1"/>
          </p:cNvSpPr>
          <p:nvPr>
            <p:ph type="ctrTitle"/>
          </p:nvPr>
        </p:nvSpPr>
        <p:spPr>
          <a:xfrm>
            <a:off x="1848465" y="3298722"/>
            <a:ext cx="8495070" cy="1784402"/>
          </a:xfrm>
        </p:spPr>
        <p:txBody>
          <a:bodyPr anchor="b">
            <a:normAutofit/>
          </a:bodyPr>
          <a:lstStyle/>
          <a:p>
            <a:r>
              <a:rPr lang="en-EG" dirty="0">
                <a:solidFill>
                  <a:srgbClr val="FFFFFF"/>
                </a:solidFill>
              </a:rPr>
              <a:t>Code Smells</a:t>
            </a:r>
          </a:p>
        </p:txBody>
      </p:sp>
      <p:sp>
        <p:nvSpPr>
          <p:cNvPr id="3" name="Subtitle 2">
            <a:extLst>
              <a:ext uri="{FF2B5EF4-FFF2-40B4-BE49-F238E27FC236}">
                <a16:creationId xmlns:a16="http://schemas.microsoft.com/office/drawing/2014/main" id="{A74F60AA-E13C-034D-9451-D05BC81E8F80}"/>
              </a:ext>
            </a:extLst>
          </p:cNvPr>
          <p:cNvSpPr>
            <a:spLocks noGrp="1"/>
          </p:cNvSpPr>
          <p:nvPr>
            <p:ph type="subTitle" idx="1"/>
          </p:nvPr>
        </p:nvSpPr>
        <p:spPr>
          <a:xfrm>
            <a:off x="1848465" y="5258851"/>
            <a:ext cx="8495070" cy="904005"/>
          </a:xfrm>
        </p:spPr>
        <p:txBody>
          <a:bodyPr>
            <a:normAutofit/>
          </a:bodyPr>
          <a:lstStyle/>
          <a:p>
            <a:r>
              <a:rPr lang="en-EG" dirty="0">
                <a:solidFill>
                  <a:srgbClr val="FFFFFF"/>
                </a:solidFill>
              </a:rPr>
              <a:t>Abdelhalim Badr</a:t>
            </a:r>
          </a:p>
          <a:p>
            <a:r>
              <a:rPr lang="en-EG" dirty="0">
                <a:solidFill>
                  <a:srgbClr val="FFFFFF"/>
                </a:solidFill>
              </a:rPr>
              <a:t>Tech – 06 </a:t>
            </a:r>
          </a:p>
        </p:txBody>
      </p:sp>
      <p:sp>
        <p:nvSpPr>
          <p:cNvPr id="62" name="Oval 61">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5" name="Graphic 54" descr="Code">
            <a:extLst>
              <a:ext uri="{FF2B5EF4-FFF2-40B4-BE49-F238E27FC236}">
                <a16:creationId xmlns:a16="http://schemas.microsoft.com/office/drawing/2014/main" id="{842F1154-143C-46D1-B15A-D6BCD900CC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val="32801650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9AF4F30-759B-7E47-B38D-557BFB3508A2}"/>
              </a:ext>
            </a:extLst>
          </p:cNvPr>
          <p:cNvSpPr txBox="1">
            <a:spLocks/>
          </p:cNvSpPr>
          <p:nvPr/>
        </p:nvSpPr>
        <p:spPr>
          <a:xfrm>
            <a:off x="4951686" y="2975686"/>
            <a:ext cx="2288627" cy="906627"/>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Moving Features between Objects</a:t>
            </a:r>
            <a:endParaRPr lang="en-EG" sz="1200" dirty="0"/>
          </a:p>
        </p:txBody>
      </p:sp>
      <p:sp>
        <p:nvSpPr>
          <p:cNvPr id="11" name="TextBox 10">
            <a:extLst>
              <a:ext uri="{FF2B5EF4-FFF2-40B4-BE49-F238E27FC236}">
                <a16:creationId xmlns:a16="http://schemas.microsoft.com/office/drawing/2014/main" id="{C0D99B25-8222-5344-B799-ACDBC16805F9}"/>
              </a:ext>
            </a:extLst>
          </p:cNvPr>
          <p:cNvSpPr txBox="1"/>
          <p:nvPr/>
        </p:nvSpPr>
        <p:spPr>
          <a:xfrm>
            <a:off x="830317" y="606659"/>
            <a:ext cx="6138040" cy="1477328"/>
          </a:xfrm>
          <a:prstGeom prst="rect">
            <a:avLst/>
          </a:prstGeom>
          <a:noFill/>
        </p:spPr>
        <p:txBody>
          <a:bodyPr wrap="square">
            <a:spAutoFit/>
          </a:bodyPr>
          <a:lstStyle/>
          <a:p>
            <a:pPr algn="l"/>
            <a:r>
              <a:rPr lang="en-US" b="0" i="0" dirty="0">
                <a:solidFill>
                  <a:srgbClr val="444444"/>
                </a:solidFill>
                <a:effectLst/>
                <a:latin typeface="PT Sans" panose="020B0503020203020204" pitchFamily="34" charset="77"/>
              </a:rPr>
              <a:t>Even if you have distributed functionality among different classes in a less-than-perfect way, there’s still hope.</a:t>
            </a:r>
          </a:p>
          <a:p>
            <a:pPr algn="l"/>
            <a:r>
              <a:rPr lang="en-US" b="0" i="0" dirty="0">
                <a:solidFill>
                  <a:srgbClr val="444444"/>
                </a:solidFill>
                <a:effectLst/>
                <a:latin typeface="PT Sans" panose="020B0503020203020204" pitchFamily="34" charset="77"/>
              </a:rPr>
              <a:t>These refactoring techniques show how to safely move functionality between classes, create new classes, and hide implementation details from public access.</a:t>
            </a:r>
          </a:p>
        </p:txBody>
      </p:sp>
    </p:spTree>
    <p:extLst>
      <p:ext uri="{BB962C8B-B14F-4D97-AF65-F5344CB8AC3E}">
        <p14:creationId xmlns:p14="http://schemas.microsoft.com/office/powerpoint/2010/main" val="9955271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643BE6C-86B7-4AB9-91E8-9B5DB45AC8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0"/>
            <a:ext cx="12188825" cy="42428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A69349-6269-3544-8E04-1985D6CECE33}"/>
              </a:ext>
            </a:extLst>
          </p:cNvPr>
          <p:cNvSpPr>
            <a:spLocks noGrp="1"/>
          </p:cNvSpPr>
          <p:nvPr>
            <p:ph type="ctrTitle"/>
          </p:nvPr>
        </p:nvSpPr>
        <p:spPr>
          <a:xfrm>
            <a:off x="1293026" y="713195"/>
            <a:ext cx="9605948" cy="922565"/>
          </a:xfrm>
        </p:spPr>
        <p:txBody>
          <a:bodyPr>
            <a:normAutofit/>
          </a:bodyPr>
          <a:lstStyle/>
          <a:p>
            <a:r>
              <a:rPr lang="en-EG" sz="5400" dirty="0">
                <a:solidFill>
                  <a:srgbClr val="FFFFFF"/>
                </a:solidFill>
              </a:rPr>
              <a:t>Agenda</a:t>
            </a:r>
          </a:p>
        </p:txBody>
      </p:sp>
      <p:sp>
        <p:nvSpPr>
          <p:cNvPr id="3" name="Subtitle 2">
            <a:extLst>
              <a:ext uri="{FF2B5EF4-FFF2-40B4-BE49-F238E27FC236}">
                <a16:creationId xmlns:a16="http://schemas.microsoft.com/office/drawing/2014/main" id="{A74F60AA-E13C-034D-9451-D05BC81E8F80}"/>
              </a:ext>
            </a:extLst>
          </p:cNvPr>
          <p:cNvSpPr>
            <a:spLocks noGrp="1"/>
          </p:cNvSpPr>
          <p:nvPr>
            <p:ph type="subTitle" idx="1"/>
          </p:nvPr>
        </p:nvSpPr>
        <p:spPr>
          <a:xfrm>
            <a:off x="4882700" y="2348955"/>
            <a:ext cx="2910020" cy="1698181"/>
          </a:xfrm>
        </p:spPr>
        <p:txBody>
          <a:bodyPr>
            <a:normAutofit fontScale="85000" lnSpcReduction="20000"/>
          </a:bodyPr>
          <a:lstStyle/>
          <a:p>
            <a:pPr marL="457200" indent="-457200" algn="l">
              <a:buFont typeface="Wingdings" pitchFamily="2" charset="2"/>
              <a:buChar char="q"/>
            </a:pPr>
            <a:r>
              <a:rPr lang="en-US" sz="1700" dirty="0">
                <a:solidFill>
                  <a:srgbClr val="FFFFFF"/>
                </a:solidFill>
              </a:rPr>
              <a:t>Data Clumps</a:t>
            </a:r>
          </a:p>
          <a:p>
            <a:pPr marL="457200" indent="-457200" algn="l">
              <a:buFont typeface="Wingdings" pitchFamily="2" charset="2"/>
              <a:buChar char="q"/>
            </a:pPr>
            <a:r>
              <a:rPr lang="en-US" sz="1700" dirty="0">
                <a:solidFill>
                  <a:srgbClr val="FFFFFF"/>
                </a:solidFill>
              </a:rPr>
              <a:t>Signs and Symptoms</a:t>
            </a:r>
          </a:p>
          <a:p>
            <a:pPr marL="457200" indent="-457200" algn="l">
              <a:buFont typeface="Wingdings" pitchFamily="2" charset="2"/>
              <a:buChar char="q"/>
            </a:pPr>
            <a:r>
              <a:rPr lang="en-EG" sz="1700" dirty="0">
                <a:solidFill>
                  <a:srgbClr val="FFFFFF"/>
                </a:solidFill>
              </a:rPr>
              <a:t>Reasons of the Problem</a:t>
            </a:r>
          </a:p>
          <a:p>
            <a:pPr marL="457200" indent="-457200" algn="l">
              <a:buFont typeface="Wingdings" pitchFamily="2" charset="2"/>
              <a:buChar char="q"/>
            </a:pPr>
            <a:r>
              <a:rPr lang="en-EG" sz="1700" dirty="0">
                <a:solidFill>
                  <a:srgbClr val="FFFFFF"/>
                </a:solidFill>
              </a:rPr>
              <a:t>Treatment</a:t>
            </a:r>
          </a:p>
          <a:p>
            <a:pPr marL="457200" indent="-457200" algn="l">
              <a:buFont typeface="Wingdings" pitchFamily="2" charset="2"/>
              <a:buChar char="q"/>
            </a:pPr>
            <a:r>
              <a:rPr lang="en-EG" sz="1700" dirty="0">
                <a:solidFill>
                  <a:srgbClr val="FFFFFF"/>
                </a:solidFill>
              </a:rPr>
              <a:t>Gains</a:t>
            </a:r>
          </a:p>
          <a:p>
            <a:pPr marL="457200" indent="-457200" algn="l">
              <a:buFont typeface="Wingdings" pitchFamily="2" charset="2"/>
              <a:buChar char="q"/>
            </a:pPr>
            <a:r>
              <a:rPr lang="en-EG" sz="1700" dirty="0">
                <a:solidFill>
                  <a:srgbClr val="FFFFFF"/>
                </a:solidFill>
              </a:rPr>
              <a:t>Code Sample</a:t>
            </a:r>
          </a:p>
        </p:txBody>
      </p:sp>
      <p:pic>
        <p:nvPicPr>
          <p:cNvPr id="7" name="Graphic 6" descr="Check List">
            <a:extLst>
              <a:ext uri="{FF2B5EF4-FFF2-40B4-BE49-F238E27FC236}">
                <a16:creationId xmlns:a16="http://schemas.microsoft.com/office/drawing/2014/main" id="{04B90D0E-AA9C-4C35-B297-8E9F1EE3A7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6089" y="4805363"/>
            <a:ext cx="1179824" cy="1179824"/>
          </a:xfrm>
          <a:prstGeom prst="rect">
            <a:avLst/>
          </a:prstGeom>
        </p:spPr>
      </p:pic>
      <p:sp>
        <p:nvSpPr>
          <p:cNvPr id="6" name="Title 1">
            <a:extLst>
              <a:ext uri="{FF2B5EF4-FFF2-40B4-BE49-F238E27FC236}">
                <a16:creationId xmlns:a16="http://schemas.microsoft.com/office/drawing/2014/main" id="{014CA02A-E445-F040-B5DE-8DC2CF6EB827}"/>
              </a:ext>
            </a:extLst>
          </p:cNvPr>
          <p:cNvSpPr txBox="1">
            <a:spLocks/>
          </p:cNvSpPr>
          <p:nvPr/>
        </p:nvSpPr>
        <p:spPr>
          <a:xfrm>
            <a:off x="1191426" y="2783840"/>
            <a:ext cx="2130894" cy="41149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EG" sz="2000" dirty="0">
                <a:solidFill>
                  <a:srgbClr val="FFFFFF"/>
                </a:solidFill>
              </a:rPr>
              <a:t>Bloaters/Clumps</a:t>
            </a:r>
          </a:p>
        </p:txBody>
      </p:sp>
    </p:spTree>
    <p:extLst>
      <p:ext uri="{BB962C8B-B14F-4D97-AF65-F5344CB8AC3E}">
        <p14:creationId xmlns:p14="http://schemas.microsoft.com/office/powerpoint/2010/main" val="14961774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123496" y="184314"/>
            <a:ext cx="2998075" cy="496723"/>
          </a:xfrm>
        </p:spPr>
        <p:txBody>
          <a:bodyPr>
            <a:normAutofit/>
          </a:bodyPr>
          <a:lstStyle/>
          <a:p>
            <a:r>
              <a:rPr lang="en-US" sz="2400" b="1" dirty="0"/>
              <a:t>2.5. Data Clumps</a:t>
            </a:r>
            <a:endParaRPr lang="en-EG" sz="2400" dirty="0"/>
          </a:p>
        </p:txBody>
      </p:sp>
      <p:sp>
        <p:nvSpPr>
          <p:cNvPr id="3" name="Content Placeholder 2">
            <a:extLst>
              <a:ext uri="{FF2B5EF4-FFF2-40B4-BE49-F238E27FC236}">
                <a16:creationId xmlns:a16="http://schemas.microsoft.com/office/drawing/2014/main" id="{6AC25776-4EDC-DD4E-93E0-1AB309C90155}"/>
              </a:ext>
            </a:extLst>
          </p:cNvPr>
          <p:cNvSpPr>
            <a:spLocks noGrp="1"/>
          </p:cNvSpPr>
          <p:nvPr>
            <p:ph idx="1"/>
          </p:nvPr>
        </p:nvSpPr>
        <p:spPr>
          <a:xfrm>
            <a:off x="123497" y="771442"/>
            <a:ext cx="5657193" cy="5902244"/>
          </a:xfrm>
        </p:spPr>
        <p:txBody>
          <a:bodyPr>
            <a:normAutofit fontScale="92500" lnSpcReduction="10000"/>
          </a:bodyPr>
          <a:lstStyle/>
          <a:p>
            <a:r>
              <a:rPr lang="en-US" b="1" dirty="0"/>
              <a:t>Signs and Symptoms</a:t>
            </a:r>
          </a:p>
          <a:p>
            <a:pPr lvl="1"/>
            <a:r>
              <a:rPr lang="en-US" sz="1600" dirty="0"/>
              <a:t>Sometimes different parts of the code contain identical groups of variables (such as parameters for connecting to a database). These clumps should be turned into their own classes.</a:t>
            </a:r>
          </a:p>
          <a:p>
            <a:r>
              <a:rPr lang="en-US" b="1" dirty="0"/>
              <a:t>Reasons for the Problem</a:t>
            </a:r>
          </a:p>
          <a:p>
            <a:pPr lvl="1"/>
            <a:r>
              <a:rPr lang="en-US" sz="1400" dirty="0"/>
              <a:t>Often these data groups are due to poor program structure or "</a:t>
            </a:r>
            <a:r>
              <a:rPr lang="en-US" sz="1400" dirty="0" err="1"/>
              <a:t>copypasta</a:t>
            </a:r>
            <a:r>
              <a:rPr lang="en-US" sz="1400" dirty="0"/>
              <a:t> programming”.</a:t>
            </a:r>
          </a:p>
          <a:p>
            <a:pPr lvl="1"/>
            <a:endParaRPr lang="en-US" sz="1400" dirty="0"/>
          </a:p>
          <a:p>
            <a:pPr lvl="1"/>
            <a:r>
              <a:rPr lang="en-US" sz="1400" dirty="0"/>
              <a:t>If you want to make sure whether or not some data is a data clump, just delete one of the data values and see whether the other values still make sense. If this isn’t the case, this is a good sign that this group of variables should be combined into an object.</a:t>
            </a:r>
          </a:p>
          <a:p>
            <a:r>
              <a:rPr lang="en-US" sz="3200" b="1" dirty="0"/>
              <a:t>Treatment</a:t>
            </a:r>
          </a:p>
          <a:p>
            <a:pPr lvl="1"/>
            <a:r>
              <a:rPr lang="en-US" sz="1400" dirty="0"/>
              <a:t>If repeating data comprises the fields of a class, use </a:t>
            </a:r>
            <a:r>
              <a:rPr lang="en-US" sz="1400" b="1" i="1" dirty="0"/>
              <a:t>Extract Class </a:t>
            </a:r>
            <a:r>
              <a:rPr lang="en-US" sz="1400" dirty="0"/>
              <a:t>to move the fields to their own class.</a:t>
            </a:r>
          </a:p>
          <a:p>
            <a:pPr lvl="1"/>
            <a:endParaRPr lang="en-US" sz="1400" dirty="0"/>
          </a:p>
          <a:p>
            <a:pPr lvl="1"/>
            <a:r>
              <a:rPr lang="en-US" sz="1400" dirty="0"/>
              <a:t>If the same data clumps are passed in the parameters of methods, use </a:t>
            </a:r>
            <a:r>
              <a:rPr lang="en-US" sz="1400" b="1" i="1" dirty="0"/>
              <a:t>Introduce Parameter Object </a:t>
            </a:r>
            <a:r>
              <a:rPr lang="en-US" sz="1400" dirty="0"/>
              <a:t>to set them off as a class.</a:t>
            </a:r>
          </a:p>
          <a:p>
            <a:pPr lvl="1"/>
            <a:endParaRPr lang="en-US" sz="1400" dirty="0"/>
          </a:p>
          <a:p>
            <a:pPr lvl="1"/>
            <a:r>
              <a:rPr lang="en-US" sz="1400" dirty="0"/>
              <a:t>If some of the data is passed to other methods, think about passing the entire data object to the method instead of just individual fields. </a:t>
            </a:r>
            <a:r>
              <a:rPr lang="en-US" sz="1400" b="1" i="1" dirty="0"/>
              <a:t>Preserve Whole Object </a:t>
            </a:r>
            <a:r>
              <a:rPr lang="en-US" sz="1400" dirty="0"/>
              <a:t>will help with this.</a:t>
            </a:r>
          </a:p>
          <a:p>
            <a:pPr lvl="1"/>
            <a:endParaRPr lang="en-US" sz="1400" dirty="0"/>
          </a:p>
          <a:p>
            <a:pPr lvl="1"/>
            <a:r>
              <a:rPr lang="en-US" sz="1400" dirty="0"/>
              <a:t>Look at the code used by these fields. It may be a good idea to move this code to a data class.</a:t>
            </a:r>
            <a:endParaRPr lang="en-US" sz="1400" b="1" i="1" dirty="0"/>
          </a:p>
        </p:txBody>
      </p:sp>
      <p:sp>
        <p:nvSpPr>
          <p:cNvPr id="4" name="Content Placeholder 2">
            <a:extLst>
              <a:ext uri="{FF2B5EF4-FFF2-40B4-BE49-F238E27FC236}">
                <a16:creationId xmlns:a16="http://schemas.microsoft.com/office/drawing/2014/main" id="{54F3B8CD-9F76-3E48-8863-51BBEBED99E7}"/>
              </a:ext>
            </a:extLst>
          </p:cNvPr>
          <p:cNvSpPr txBox="1">
            <a:spLocks/>
          </p:cNvSpPr>
          <p:nvPr/>
        </p:nvSpPr>
        <p:spPr>
          <a:xfrm>
            <a:off x="5856890" y="771441"/>
            <a:ext cx="5657193" cy="53151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Payoff</a:t>
            </a:r>
          </a:p>
          <a:p>
            <a:pPr lvl="1"/>
            <a:r>
              <a:rPr lang="en-US" sz="1600" dirty="0"/>
              <a:t>Improves understanding and organization of code. Operations on particular data are now gathered in a single place, instead of haphazardly throughout the code.</a:t>
            </a:r>
          </a:p>
          <a:p>
            <a:pPr lvl="1"/>
            <a:endParaRPr lang="en-US" sz="1600" dirty="0"/>
          </a:p>
          <a:p>
            <a:pPr lvl="1"/>
            <a:r>
              <a:rPr lang="en-US" sz="1600" dirty="0"/>
              <a:t>Reduces code size.</a:t>
            </a:r>
            <a:endParaRPr lang="en-EG" sz="1400" dirty="0"/>
          </a:p>
          <a:p>
            <a:pPr marL="228600" lvl="1">
              <a:spcBef>
                <a:spcPts val="1000"/>
              </a:spcBef>
            </a:pPr>
            <a:r>
              <a:rPr lang="en-US" sz="2800" b="1" dirty="0"/>
              <a:t>When to Ignore</a:t>
            </a:r>
          </a:p>
          <a:p>
            <a:pPr marL="685800" lvl="2">
              <a:spcBef>
                <a:spcPts val="1000"/>
              </a:spcBef>
            </a:pPr>
            <a:r>
              <a:rPr lang="en-US" sz="1600" dirty="0"/>
              <a:t>Passing an entire object in the parameters of a method, instead of passing just its values (primitive types), may create an undesirable dependency between the two classes.</a:t>
            </a:r>
          </a:p>
          <a:p>
            <a:pPr marL="685800" lvl="2">
              <a:spcBef>
                <a:spcPts val="1000"/>
              </a:spcBef>
            </a:pPr>
            <a:endParaRPr lang="en-EG" sz="2400" b="1" dirty="0"/>
          </a:p>
        </p:txBody>
      </p:sp>
    </p:spTree>
    <p:extLst>
      <p:ext uri="{BB962C8B-B14F-4D97-AF65-F5344CB8AC3E}">
        <p14:creationId xmlns:p14="http://schemas.microsoft.com/office/powerpoint/2010/main" val="16031639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kern="1200" dirty="0">
                <a:solidFill>
                  <a:srgbClr val="FFFFFF"/>
                </a:solidFill>
                <a:latin typeface="+mj-lt"/>
                <a:ea typeface="+mj-ea"/>
                <a:cs typeface="+mj-cs"/>
              </a:rPr>
              <a:t>Class Extractor</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41699123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kern="1200" dirty="0">
                <a:solidFill>
                  <a:srgbClr val="FFFFFF"/>
                </a:solidFill>
                <a:latin typeface="+mj-lt"/>
                <a:ea typeface="+mj-ea"/>
                <a:cs typeface="+mj-cs"/>
              </a:rPr>
              <a:t>Introduce Parameter Object</a:t>
            </a:r>
            <a:endParaRPr lang="en-US" kern="1200" dirty="0">
              <a:solidFill>
                <a:srgbClr val="FFFFFF"/>
              </a:solidFill>
              <a:latin typeface="+mj-lt"/>
              <a:ea typeface="+mj-ea"/>
              <a:cs typeface="+mj-cs"/>
            </a:endParaRPr>
          </a:p>
        </p:txBody>
      </p:sp>
      <p:pic>
        <p:nvPicPr>
          <p:cNvPr id="5" name="Picture 4">
            <a:extLst>
              <a:ext uri="{FF2B5EF4-FFF2-40B4-BE49-F238E27FC236}">
                <a16:creationId xmlns:a16="http://schemas.microsoft.com/office/drawing/2014/main" id="{EBBB8EA4-80D1-D24D-A85D-825C73DDD602}"/>
              </a:ext>
            </a:extLst>
          </p:cNvPr>
          <p:cNvPicPr>
            <a:picLocks noChangeAspect="1"/>
          </p:cNvPicPr>
          <p:nvPr/>
        </p:nvPicPr>
        <p:blipFill>
          <a:blip r:embed="rId3"/>
          <a:stretch>
            <a:fillRect/>
          </a:stretch>
        </p:blipFill>
        <p:spPr>
          <a:xfrm>
            <a:off x="5704387" y="710317"/>
            <a:ext cx="6229908" cy="1836924"/>
          </a:xfrm>
          <a:prstGeom prst="rect">
            <a:avLst/>
          </a:prstGeom>
        </p:spPr>
      </p:pic>
      <p:pic>
        <p:nvPicPr>
          <p:cNvPr id="6" name="Picture 5">
            <a:extLst>
              <a:ext uri="{FF2B5EF4-FFF2-40B4-BE49-F238E27FC236}">
                <a16:creationId xmlns:a16="http://schemas.microsoft.com/office/drawing/2014/main" id="{1DED23C2-26A5-7C44-9E39-7FA69279CF4B}"/>
              </a:ext>
            </a:extLst>
          </p:cNvPr>
          <p:cNvPicPr>
            <a:picLocks noChangeAspect="1"/>
          </p:cNvPicPr>
          <p:nvPr/>
        </p:nvPicPr>
        <p:blipFill>
          <a:blip r:embed="rId4"/>
          <a:stretch>
            <a:fillRect/>
          </a:stretch>
        </p:blipFill>
        <p:spPr>
          <a:xfrm>
            <a:off x="5546760" y="2956728"/>
            <a:ext cx="6545162" cy="2092671"/>
          </a:xfrm>
          <a:prstGeom prst="rect">
            <a:avLst/>
          </a:prstGeom>
        </p:spPr>
      </p:pic>
    </p:spTree>
    <p:extLst>
      <p:ext uri="{BB962C8B-B14F-4D97-AF65-F5344CB8AC3E}">
        <p14:creationId xmlns:p14="http://schemas.microsoft.com/office/powerpoint/2010/main" val="7221585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88164F68-7596-CC43-BB85-BC7F958A66F3}"/>
              </a:ext>
            </a:extLst>
          </p:cNvPr>
          <p:cNvSpPr txBox="1"/>
          <p:nvPr/>
        </p:nvSpPr>
        <p:spPr>
          <a:xfrm>
            <a:off x="1406769" y="1460908"/>
            <a:ext cx="9088559" cy="30008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Why Refactor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Identical groups of parameters are often encountered in multiple methods. This causes code duplication of both the parameters themselves and of related operations. By consolidating parameters in a single class, you can also move the methods for handling this data there as well, freeing the other methods from this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Benefits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More readable code. Instead of a hodgepodge of parameters, you see a single object with a comprehensible name.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Identical groups of parameters scattered here and there create their own kind of code duplication: while identical code isn’t being called, identical groups of parameters and arguments are constantly encountered.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Drawbacks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If you move only data to a new class and don’t plan to move any behaviors or related operations there, this begins to smell of a </a:t>
            </a:r>
            <a:r>
              <a:rPr kumimoji="0" lang="en-US" sz="105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hlinkClick r:id="rId2"/>
              </a:rPr>
              <a:t>Data Class</a:t>
            </a:r>
            <a:r>
              <a:rPr kumimoji="0" lang="en-US" sz="105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How to Refactor</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05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Create a new class that will represent your group of parameters. Make the class immutable.</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05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In the method that you want to refactor, use </a:t>
            </a:r>
            <a:r>
              <a:rPr kumimoji="0" lang="en-US" sz="105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hlinkClick r:id="rId3"/>
              </a:rPr>
              <a:t>Add Parameter</a:t>
            </a:r>
            <a:r>
              <a:rPr kumimoji="0" lang="en-US" sz="105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 which is where your parameter object will be passed. In all method calls, pass the object created from old method parameters to this parameter.</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05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Now start deleting old parameters from the method one by one, replacing them in the code with fields of the parameter object. Test the program after each parameter replacement.</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05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When done, see whether there’s any point in moving a part of the method (or sometimes even the whole method) to a parameter object class. If so, use </a:t>
            </a:r>
            <a:r>
              <a:rPr kumimoji="0" lang="en-US" sz="105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hlinkClick r:id="rId4"/>
              </a:rPr>
              <a:t>Move Method</a:t>
            </a:r>
            <a:r>
              <a:rPr kumimoji="0" lang="en-US" sz="105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 or </a:t>
            </a:r>
            <a:r>
              <a:rPr kumimoji="0" lang="en-US" sz="105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hlinkClick r:id="rId5"/>
              </a:rPr>
              <a:t>Extract Method</a:t>
            </a:r>
            <a:r>
              <a:rPr kumimoji="0" lang="en-US" sz="105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a:t>
            </a:r>
          </a:p>
        </p:txBody>
      </p:sp>
    </p:spTree>
    <p:extLst>
      <p:ext uri="{BB962C8B-B14F-4D97-AF65-F5344CB8AC3E}">
        <p14:creationId xmlns:p14="http://schemas.microsoft.com/office/powerpoint/2010/main" val="14888183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kern="1200" dirty="0">
                <a:solidFill>
                  <a:srgbClr val="FFFFFF"/>
                </a:solidFill>
                <a:latin typeface="+mj-lt"/>
                <a:ea typeface="+mj-ea"/>
                <a:cs typeface="+mj-cs"/>
              </a:rPr>
              <a:t>Preserve Whole Object</a:t>
            </a:r>
            <a:endParaRPr lang="en-US" kern="1200" dirty="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67D7415D-0BC5-F14F-9F2C-2FFD786A591D}"/>
              </a:ext>
            </a:extLst>
          </p:cNvPr>
          <p:cNvPicPr>
            <a:picLocks noChangeAspect="1"/>
          </p:cNvPicPr>
          <p:nvPr/>
        </p:nvPicPr>
        <p:blipFill>
          <a:blip r:embed="rId3"/>
          <a:stretch>
            <a:fillRect/>
          </a:stretch>
        </p:blipFill>
        <p:spPr>
          <a:xfrm>
            <a:off x="5508738" y="3347079"/>
            <a:ext cx="6604075" cy="2792464"/>
          </a:xfrm>
          <a:prstGeom prst="rect">
            <a:avLst/>
          </a:prstGeom>
        </p:spPr>
      </p:pic>
      <p:pic>
        <p:nvPicPr>
          <p:cNvPr id="7" name="Picture 6">
            <a:extLst>
              <a:ext uri="{FF2B5EF4-FFF2-40B4-BE49-F238E27FC236}">
                <a16:creationId xmlns:a16="http://schemas.microsoft.com/office/drawing/2014/main" id="{310320B5-D74B-2C4A-AED7-BCA321049291}"/>
              </a:ext>
            </a:extLst>
          </p:cNvPr>
          <p:cNvPicPr>
            <a:picLocks noChangeAspect="1"/>
          </p:cNvPicPr>
          <p:nvPr/>
        </p:nvPicPr>
        <p:blipFill>
          <a:blip r:embed="rId4"/>
          <a:stretch>
            <a:fillRect/>
          </a:stretch>
        </p:blipFill>
        <p:spPr>
          <a:xfrm>
            <a:off x="5508737" y="266281"/>
            <a:ext cx="6521667" cy="2949192"/>
          </a:xfrm>
          <a:prstGeom prst="rect">
            <a:avLst/>
          </a:prstGeom>
        </p:spPr>
      </p:pic>
    </p:spTree>
    <p:extLst>
      <p:ext uri="{BB962C8B-B14F-4D97-AF65-F5344CB8AC3E}">
        <p14:creationId xmlns:p14="http://schemas.microsoft.com/office/powerpoint/2010/main" val="17185494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9201459-BCAD-3C4F-B6A8-20C958769EEA}"/>
              </a:ext>
            </a:extLst>
          </p:cNvPr>
          <p:cNvSpPr txBox="1"/>
          <p:nvPr/>
        </p:nvSpPr>
        <p:spPr>
          <a:xfrm>
            <a:off x="401934" y="582067"/>
            <a:ext cx="11527306" cy="35394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Why Refactor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The problem is that each time before your method is called, the methods of the future parameter object must be called. If these methods or the quantity of data obtained for the method are changed, you will need to carefully find a dozen such places in the program and implement these changes in each of them.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After you apply this refactoring technique, the code for getting all necessary data will be stored in one place—the method itself.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Benefits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Instead of a hodgepodge of parameters, you see a single object with a comprehensible name.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If the method needs more data from an object, you won’t need to rewrite all the places where the method is used—merely inside the method itself.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Drawbacks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Sometimes this transformation causes a method to become less flexible: previously the method could get data from many different sources but now, because of refactoring, we’re limiting its use to only objects with a particular interface.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How to Refactor</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Create a parameter in the method for the object from which you can get the necessary values.</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Now start removing the old parameters from the method one by one, replacing them with calls to the relevant methods of the parameter object. Test the program after each replacement of a parameter.</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Delete the getter code from the parameter object that had preceded the method call.</a:t>
            </a:r>
          </a:p>
        </p:txBody>
      </p:sp>
    </p:spTree>
    <p:extLst>
      <p:ext uri="{BB962C8B-B14F-4D97-AF65-F5344CB8AC3E}">
        <p14:creationId xmlns:p14="http://schemas.microsoft.com/office/powerpoint/2010/main" val="28169610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9">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A69349-6269-3544-8E04-1985D6CECE33}"/>
              </a:ext>
            </a:extLst>
          </p:cNvPr>
          <p:cNvSpPr>
            <a:spLocks noGrp="1"/>
          </p:cNvSpPr>
          <p:nvPr>
            <p:ph type="ctrTitle"/>
          </p:nvPr>
        </p:nvSpPr>
        <p:spPr>
          <a:xfrm>
            <a:off x="1848465" y="3298722"/>
            <a:ext cx="8495070" cy="1784402"/>
          </a:xfrm>
        </p:spPr>
        <p:txBody>
          <a:bodyPr anchor="b">
            <a:normAutofit/>
          </a:bodyPr>
          <a:lstStyle/>
          <a:p>
            <a:r>
              <a:rPr lang="en-EG" dirty="0">
                <a:solidFill>
                  <a:srgbClr val="FFFFFF"/>
                </a:solidFill>
              </a:rPr>
              <a:t>Code Smells</a:t>
            </a:r>
          </a:p>
        </p:txBody>
      </p:sp>
      <p:sp>
        <p:nvSpPr>
          <p:cNvPr id="3" name="Subtitle 2">
            <a:extLst>
              <a:ext uri="{FF2B5EF4-FFF2-40B4-BE49-F238E27FC236}">
                <a16:creationId xmlns:a16="http://schemas.microsoft.com/office/drawing/2014/main" id="{A74F60AA-E13C-034D-9451-D05BC81E8F80}"/>
              </a:ext>
            </a:extLst>
          </p:cNvPr>
          <p:cNvSpPr>
            <a:spLocks noGrp="1"/>
          </p:cNvSpPr>
          <p:nvPr>
            <p:ph type="subTitle" idx="1"/>
          </p:nvPr>
        </p:nvSpPr>
        <p:spPr>
          <a:xfrm>
            <a:off x="1848465" y="5258851"/>
            <a:ext cx="8495070" cy="904005"/>
          </a:xfrm>
        </p:spPr>
        <p:txBody>
          <a:bodyPr>
            <a:normAutofit/>
          </a:bodyPr>
          <a:lstStyle/>
          <a:p>
            <a:r>
              <a:rPr lang="en-EG" dirty="0">
                <a:solidFill>
                  <a:srgbClr val="FFFFFF"/>
                </a:solidFill>
              </a:rPr>
              <a:t>Abdelhalim Badr</a:t>
            </a:r>
          </a:p>
          <a:p>
            <a:r>
              <a:rPr lang="en-EG" dirty="0">
                <a:solidFill>
                  <a:srgbClr val="FFFFFF"/>
                </a:solidFill>
              </a:rPr>
              <a:t>Tech – 07 </a:t>
            </a:r>
          </a:p>
        </p:txBody>
      </p:sp>
      <p:sp>
        <p:nvSpPr>
          <p:cNvPr id="62" name="Oval 61">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5" name="Graphic 54" descr="Code">
            <a:extLst>
              <a:ext uri="{FF2B5EF4-FFF2-40B4-BE49-F238E27FC236}">
                <a16:creationId xmlns:a16="http://schemas.microsoft.com/office/drawing/2014/main" id="{842F1154-143C-46D1-B15A-D6BCD900CC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val="6894869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643BE6C-86B7-4AB9-91E8-9B5DB45AC8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0"/>
            <a:ext cx="12188825" cy="42428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A69349-6269-3544-8E04-1985D6CECE33}"/>
              </a:ext>
            </a:extLst>
          </p:cNvPr>
          <p:cNvSpPr>
            <a:spLocks noGrp="1"/>
          </p:cNvSpPr>
          <p:nvPr>
            <p:ph type="ctrTitle"/>
          </p:nvPr>
        </p:nvSpPr>
        <p:spPr>
          <a:xfrm>
            <a:off x="1293026" y="713195"/>
            <a:ext cx="9605948" cy="922565"/>
          </a:xfrm>
        </p:spPr>
        <p:txBody>
          <a:bodyPr>
            <a:normAutofit/>
          </a:bodyPr>
          <a:lstStyle/>
          <a:p>
            <a:r>
              <a:rPr lang="en-EG" sz="5400" dirty="0">
                <a:solidFill>
                  <a:srgbClr val="FFFFFF"/>
                </a:solidFill>
              </a:rPr>
              <a:t>Agenda</a:t>
            </a:r>
          </a:p>
        </p:txBody>
      </p:sp>
      <p:sp>
        <p:nvSpPr>
          <p:cNvPr id="3" name="Subtitle 2">
            <a:extLst>
              <a:ext uri="{FF2B5EF4-FFF2-40B4-BE49-F238E27FC236}">
                <a16:creationId xmlns:a16="http://schemas.microsoft.com/office/drawing/2014/main" id="{A74F60AA-E13C-034D-9451-D05BC81E8F80}"/>
              </a:ext>
            </a:extLst>
          </p:cNvPr>
          <p:cNvSpPr>
            <a:spLocks noGrp="1"/>
          </p:cNvSpPr>
          <p:nvPr>
            <p:ph type="subTitle" idx="1"/>
          </p:nvPr>
        </p:nvSpPr>
        <p:spPr>
          <a:xfrm>
            <a:off x="4882700" y="2348955"/>
            <a:ext cx="2910020" cy="1698181"/>
          </a:xfrm>
        </p:spPr>
        <p:txBody>
          <a:bodyPr>
            <a:normAutofit fontScale="85000" lnSpcReduction="20000"/>
          </a:bodyPr>
          <a:lstStyle/>
          <a:p>
            <a:pPr marL="457200" indent="-457200" algn="l">
              <a:buFont typeface="Wingdings" pitchFamily="2" charset="2"/>
              <a:buChar char="q"/>
            </a:pPr>
            <a:r>
              <a:rPr lang="en-US" sz="1700" dirty="0">
                <a:solidFill>
                  <a:srgbClr val="FFFFFF"/>
                </a:solidFill>
              </a:rPr>
              <a:t>Switch Statements</a:t>
            </a:r>
          </a:p>
          <a:p>
            <a:pPr marL="457200" indent="-457200" algn="l">
              <a:buFont typeface="Wingdings" pitchFamily="2" charset="2"/>
              <a:buChar char="q"/>
            </a:pPr>
            <a:r>
              <a:rPr lang="en-US" sz="1700" dirty="0">
                <a:solidFill>
                  <a:srgbClr val="FFFFFF"/>
                </a:solidFill>
              </a:rPr>
              <a:t>Signs and Symptoms</a:t>
            </a:r>
          </a:p>
          <a:p>
            <a:pPr marL="457200" indent="-457200" algn="l">
              <a:buFont typeface="Wingdings" pitchFamily="2" charset="2"/>
              <a:buChar char="q"/>
            </a:pPr>
            <a:r>
              <a:rPr lang="en-EG" sz="1700" dirty="0">
                <a:solidFill>
                  <a:srgbClr val="FFFFFF"/>
                </a:solidFill>
              </a:rPr>
              <a:t>Reasons of the Problem</a:t>
            </a:r>
          </a:p>
          <a:p>
            <a:pPr marL="457200" indent="-457200" algn="l">
              <a:buFont typeface="Wingdings" pitchFamily="2" charset="2"/>
              <a:buChar char="q"/>
            </a:pPr>
            <a:r>
              <a:rPr lang="en-EG" sz="1700" dirty="0">
                <a:solidFill>
                  <a:srgbClr val="FFFFFF"/>
                </a:solidFill>
              </a:rPr>
              <a:t>Treatment</a:t>
            </a:r>
          </a:p>
          <a:p>
            <a:pPr marL="457200" indent="-457200" algn="l">
              <a:buFont typeface="Wingdings" pitchFamily="2" charset="2"/>
              <a:buChar char="q"/>
            </a:pPr>
            <a:r>
              <a:rPr lang="en-EG" sz="1700" dirty="0">
                <a:solidFill>
                  <a:srgbClr val="FFFFFF"/>
                </a:solidFill>
              </a:rPr>
              <a:t>Gains</a:t>
            </a:r>
          </a:p>
          <a:p>
            <a:pPr marL="457200" indent="-457200" algn="l">
              <a:buFont typeface="Wingdings" pitchFamily="2" charset="2"/>
              <a:buChar char="q"/>
            </a:pPr>
            <a:r>
              <a:rPr lang="en-EG" sz="1700" dirty="0">
                <a:solidFill>
                  <a:srgbClr val="FFFFFF"/>
                </a:solidFill>
              </a:rPr>
              <a:t>Code Sample</a:t>
            </a:r>
          </a:p>
        </p:txBody>
      </p:sp>
      <p:pic>
        <p:nvPicPr>
          <p:cNvPr id="7" name="Graphic 6" descr="Check List">
            <a:extLst>
              <a:ext uri="{FF2B5EF4-FFF2-40B4-BE49-F238E27FC236}">
                <a16:creationId xmlns:a16="http://schemas.microsoft.com/office/drawing/2014/main" id="{04B90D0E-AA9C-4C35-B297-8E9F1EE3A7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6089" y="4805363"/>
            <a:ext cx="1179824" cy="1179824"/>
          </a:xfrm>
          <a:prstGeom prst="rect">
            <a:avLst/>
          </a:prstGeom>
        </p:spPr>
      </p:pic>
      <p:sp>
        <p:nvSpPr>
          <p:cNvPr id="6" name="Title 1">
            <a:extLst>
              <a:ext uri="{FF2B5EF4-FFF2-40B4-BE49-F238E27FC236}">
                <a16:creationId xmlns:a16="http://schemas.microsoft.com/office/drawing/2014/main" id="{014CA02A-E445-F040-B5DE-8DC2CF6EB827}"/>
              </a:ext>
            </a:extLst>
          </p:cNvPr>
          <p:cNvSpPr txBox="1">
            <a:spLocks/>
          </p:cNvSpPr>
          <p:nvPr/>
        </p:nvSpPr>
        <p:spPr>
          <a:xfrm>
            <a:off x="1191426" y="2783840"/>
            <a:ext cx="2130894" cy="411498"/>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r>
              <a:rPr lang="en-US" sz="2000" dirty="0">
                <a:solidFill>
                  <a:srgbClr val="FFFFFF"/>
                </a:solidFill>
              </a:rPr>
              <a:t>Object-Orientation Abusers</a:t>
            </a:r>
            <a:endParaRPr kumimoji="0" lang="en-EG" sz="2000" b="0" i="0" u="none" strike="noStrike" kern="1200" cap="none" spc="0" normalizeH="0" baseline="0" noProof="0" dirty="0">
              <a:ln>
                <a:noFill/>
              </a:ln>
              <a:solidFill>
                <a:srgbClr val="FFFFFF"/>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21944184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123496" y="184314"/>
            <a:ext cx="2998075" cy="496723"/>
          </a:xfrm>
        </p:spPr>
        <p:txBody>
          <a:bodyPr>
            <a:normAutofit/>
          </a:bodyPr>
          <a:lstStyle/>
          <a:p>
            <a:r>
              <a:rPr lang="en-US" sz="2400" b="1" dirty="0"/>
              <a:t>3.1. Switch Statements</a:t>
            </a:r>
            <a:endParaRPr lang="en-EG" sz="2400" dirty="0"/>
          </a:p>
        </p:txBody>
      </p:sp>
      <p:sp>
        <p:nvSpPr>
          <p:cNvPr id="3" name="Content Placeholder 2">
            <a:extLst>
              <a:ext uri="{FF2B5EF4-FFF2-40B4-BE49-F238E27FC236}">
                <a16:creationId xmlns:a16="http://schemas.microsoft.com/office/drawing/2014/main" id="{6AC25776-4EDC-DD4E-93E0-1AB309C90155}"/>
              </a:ext>
            </a:extLst>
          </p:cNvPr>
          <p:cNvSpPr>
            <a:spLocks noGrp="1"/>
          </p:cNvSpPr>
          <p:nvPr>
            <p:ph idx="1"/>
          </p:nvPr>
        </p:nvSpPr>
        <p:spPr>
          <a:xfrm>
            <a:off x="123497" y="771442"/>
            <a:ext cx="5657193" cy="5902244"/>
          </a:xfrm>
        </p:spPr>
        <p:txBody>
          <a:bodyPr>
            <a:normAutofit fontScale="92500" lnSpcReduction="20000"/>
          </a:bodyPr>
          <a:lstStyle/>
          <a:p>
            <a:r>
              <a:rPr lang="en-US" b="1" dirty="0"/>
              <a:t>Signs and Symptoms</a:t>
            </a:r>
          </a:p>
          <a:p>
            <a:pPr lvl="1"/>
            <a:r>
              <a:rPr lang="en-US" sz="1600" dirty="0"/>
              <a:t>You have a complex switch operator or sequence of if statements.</a:t>
            </a:r>
          </a:p>
          <a:p>
            <a:r>
              <a:rPr lang="en-US" b="1" dirty="0"/>
              <a:t>Reasons for the Problem</a:t>
            </a:r>
          </a:p>
          <a:p>
            <a:pPr lvl="1"/>
            <a:r>
              <a:rPr lang="en-US" sz="1400" dirty="0"/>
              <a:t>Relatively rare use of switch and case operators is one of the hallmarks of object-oriented code. Often code for a single switch can be scattered in different places in the program. When a new condition is added, you have to find all the switch code and modify it.</a:t>
            </a:r>
          </a:p>
          <a:p>
            <a:pPr lvl="1"/>
            <a:endParaRPr lang="en-US" sz="1400" dirty="0"/>
          </a:p>
          <a:p>
            <a:pPr lvl="1"/>
            <a:r>
              <a:rPr lang="en-US" sz="1400" dirty="0"/>
              <a:t>As a rule of thumb, when you see switch you should think of polymorphism.</a:t>
            </a:r>
          </a:p>
          <a:p>
            <a:r>
              <a:rPr lang="en-US" sz="3200" b="1" dirty="0"/>
              <a:t>Treatment</a:t>
            </a:r>
          </a:p>
          <a:p>
            <a:pPr lvl="1"/>
            <a:r>
              <a:rPr lang="en-US" sz="1400" dirty="0"/>
              <a:t>To isolate switch and put it in the right class, you may need </a:t>
            </a:r>
            <a:r>
              <a:rPr lang="en-US" sz="1400" b="1" i="1" dirty="0"/>
              <a:t>Extract Method and then Move Method.</a:t>
            </a:r>
          </a:p>
          <a:p>
            <a:pPr lvl="1"/>
            <a:endParaRPr lang="en-US" sz="1400" dirty="0"/>
          </a:p>
          <a:p>
            <a:pPr lvl="1"/>
            <a:r>
              <a:rPr lang="en-US" sz="1400" dirty="0"/>
              <a:t>If a switch is based on type code, such as when the program’s runtime mode is switched, use </a:t>
            </a:r>
            <a:r>
              <a:rPr lang="en-US" sz="1400" b="1" i="1" dirty="0"/>
              <a:t>Replace Type Code with Subclasses or Replace Type Code with State/Strategy</a:t>
            </a:r>
            <a:r>
              <a:rPr lang="en-US" sz="1400" dirty="0"/>
              <a:t>.</a:t>
            </a:r>
          </a:p>
          <a:p>
            <a:pPr lvl="1"/>
            <a:endParaRPr lang="en-US" sz="1400" dirty="0"/>
          </a:p>
          <a:p>
            <a:pPr lvl="1"/>
            <a:r>
              <a:rPr lang="en-US" sz="1400" dirty="0"/>
              <a:t>After specifying the inheritance structure, use </a:t>
            </a:r>
            <a:r>
              <a:rPr lang="en-US" sz="1400" b="1" i="1" dirty="0"/>
              <a:t>Replace Conditional with Polymorphism.</a:t>
            </a:r>
          </a:p>
          <a:p>
            <a:pPr lvl="1"/>
            <a:endParaRPr lang="en-US" sz="1400" dirty="0"/>
          </a:p>
          <a:p>
            <a:pPr lvl="1"/>
            <a:r>
              <a:rPr lang="en-US" sz="1400" dirty="0"/>
              <a:t>If there aren’t too many conditions in the operator and they all call same method with different parameters, polymorphism will be superfluous. If this case, you can break that method into multiple smaller methods with </a:t>
            </a:r>
            <a:r>
              <a:rPr lang="en-US" sz="1400" b="1" i="1" dirty="0"/>
              <a:t>Replace Parameter with Explicit Methods</a:t>
            </a:r>
            <a:r>
              <a:rPr lang="en-US" sz="1400" dirty="0"/>
              <a:t> and change the switch accordingly.</a:t>
            </a:r>
          </a:p>
          <a:p>
            <a:pPr lvl="1"/>
            <a:endParaRPr lang="en-US" sz="1400" dirty="0"/>
          </a:p>
          <a:p>
            <a:pPr lvl="1"/>
            <a:r>
              <a:rPr lang="en-US" sz="1400" dirty="0"/>
              <a:t>If one of the conditional options is null, use </a:t>
            </a:r>
            <a:r>
              <a:rPr lang="en-US" sz="1400" b="1" i="1" dirty="0"/>
              <a:t>Introduce Null Object</a:t>
            </a:r>
            <a:r>
              <a:rPr lang="en-US" sz="1400" dirty="0"/>
              <a:t>.</a:t>
            </a:r>
            <a:endParaRPr lang="en-US" sz="1400" b="1" i="1" dirty="0"/>
          </a:p>
        </p:txBody>
      </p:sp>
      <p:sp>
        <p:nvSpPr>
          <p:cNvPr id="4" name="Content Placeholder 2">
            <a:extLst>
              <a:ext uri="{FF2B5EF4-FFF2-40B4-BE49-F238E27FC236}">
                <a16:creationId xmlns:a16="http://schemas.microsoft.com/office/drawing/2014/main" id="{54F3B8CD-9F76-3E48-8863-51BBEBED99E7}"/>
              </a:ext>
            </a:extLst>
          </p:cNvPr>
          <p:cNvSpPr txBox="1">
            <a:spLocks/>
          </p:cNvSpPr>
          <p:nvPr/>
        </p:nvSpPr>
        <p:spPr>
          <a:xfrm>
            <a:off x="5856890" y="771441"/>
            <a:ext cx="5657193" cy="53151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Payoff</a:t>
            </a:r>
          </a:p>
          <a:p>
            <a:pPr lvl="1"/>
            <a:r>
              <a:rPr lang="en-US" sz="1600" dirty="0"/>
              <a:t>Improved code organization.</a:t>
            </a:r>
          </a:p>
          <a:p>
            <a:pPr marL="228600" lvl="1">
              <a:spcBef>
                <a:spcPts val="1000"/>
              </a:spcBef>
            </a:pPr>
            <a:r>
              <a:rPr lang="en-US" sz="2800" b="1" dirty="0"/>
              <a:t>When to Ignore</a:t>
            </a:r>
          </a:p>
          <a:p>
            <a:pPr marL="685800" lvl="2">
              <a:spcBef>
                <a:spcPts val="1000"/>
              </a:spcBef>
            </a:pPr>
            <a:r>
              <a:rPr lang="en-US" sz="1600" dirty="0"/>
              <a:t>When a switch operator performs simple actions, there’s no reason to make code changes.</a:t>
            </a:r>
          </a:p>
          <a:p>
            <a:pPr marL="685800" lvl="2">
              <a:spcBef>
                <a:spcPts val="1000"/>
              </a:spcBef>
            </a:pPr>
            <a:endParaRPr lang="en-US" sz="1600" dirty="0"/>
          </a:p>
          <a:p>
            <a:pPr marL="685800" lvl="2">
              <a:spcBef>
                <a:spcPts val="1000"/>
              </a:spcBef>
            </a:pPr>
            <a:r>
              <a:rPr lang="en-US" sz="1600" dirty="0"/>
              <a:t>Often switch operators are used by factory design patterns (Factory Method or Abstract Factory) to select a created class.</a:t>
            </a:r>
          </a:p>
          <a:p>
            <a:pPr marL="685800" lvl="2">
              <a:spcBef>
                <a:spcPts val="1000"/>
              </a:spcBef>
            </a:pPr>
            <a:endParaRPr lang="en-EG" sz="2400" b="1" dirty="0"/>
          </a:p>
        </p:txBody>
      </p:sp>
    </p:spTree>
    <p:extLst>
      <p:ext uri="{BB962C8B-B14F-4D97-AF65-F5344CB8AC3E}">
        <p14:creationId xmlns:p14="http://schemas.microsoft.com/office/powerpoint/2010/main" val="4099130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7E56FD3-F347-3F48-8529-9F834F809ED4}"/>
              </a:ext>
            </a:extLst>
          </p:cNvPr>
          <p:cNvSpPr txBox="1">
            <a:spLocks/>
          </p:cNvSpPr>
          <p:nvPr/>
        </p:nvSpPr>
        <p:spPr>
          <a:xfrm>
            <a:off x="5408886" y="2975686"/>
            <a:ext cx="1374227" cy="906627"/>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Organizing Data</a:t>
            </a:r>
            <a:endParaRPr lang="en-EG" sz="1200" dirty="0"/>
          </a:p>
        </p:txBody>
      </p:sp>
      <p:sp>
        <p:nvSpPr>
          <p:cNvPr id="11" name="TextBox 10">
            <a:extLst>
              <a:ext uri="{FF2B5EF4-FFF2-40B4-BE49-F238E27FC236}">
                <a16:creationId xmlns:a16="http://schemas.microsoft.com/office/drawing/2014/main" id="{2D6ABD66-3BA1-4146-93D2-B65ED61E5B9F}"/>
              </a:ext>
            </a:extLst>
          </p:cNvPr>
          <p:cNvSpPr txBox="1"/>
          <p:nvPr/>
        </p:nvSpPr>
        <p:spPr>
          <a:xfrm>
            <a:off x="645073" y="640056"/>
            <a:ext cx="6138040" cy="1200329"/>
          </a:xfrm>
          <a:prstGeom prst="rect">
            <a:avLst/>
          </a:prstGeom>
          <a:noFill/>
        </p:spPr>
        <p:txBody>
          <a:bodyPr wrap="square">
            <a:spAutoFit/>
          </a:bodyPr>
          <a:lstStyle/>
          <a:p>
            <a:pPr algn="l"/>
            <a:r>
              <a:rPr lang="en-US" b="0" i="0" dirty="0">
                <a:solidFill>
                  <a:srgbClr val="444444"/>
                </a:solidFill>
                <a:effectLst/>
                <a:latin typeface="PT Sans" panose="020B0503020203020204" pitchFamily="34" charset="77"/>
              </a:rPr>
              <a:t>These refactoring techniques help with data handling, replacing primitives with rich class functionality.</a:t>
            </a:r>
          </a:p>
          <a:p>
            <a:pPr algn="l"/>
            <a:r>
              <a:rPr lang="en-US" b="0" i="0" dirty="0">
                <a:solidFill>
                  <a:srgbClr val="444444"/>
                </a:solidFill>
                <a:effectLst/>
                <a:latin typeface="PT Sans" panose="020B0503020203020204" pitchFamily="34" charset="77"/>
              </a:rPr>
              <a:t>Another important result is untangling of class associations, which makes classes more portable and reusable.</a:t>
            </a:r>
          </a:p>
        </p:txBody>
      </p:sp>
    </p:spTree>
    <p:extLst>
      <p:ext uri="{BB962C8B-B14F-4D97-AF65-F5344CB8AC3E}">
        <p14:creationId xmlns:p14="http://schemas.microsoft.com/office/powerpoint/2010/main" val="40124087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descr="Text&#10;&#10;Description automatically generated">
            <a:extLst>
              <a:ext uri="{FF2B5EF4-FFF2-40B4-BE49-F238E27FC236}">
                <a16:creationId xmlns:a16="http://schemas.microsoft.com/office/drawing/2014/main" id="{BFCF9E5E-0496-954C-8881-BE6D1EA143F1}"/>
              </a:ext>
            </a:extLst>
          </p:cNvPr>
          <p:cNvPicPr>
            <a:picLocks noChangeAspect="1"/>
          </p:cNvPicPr>
          <p:nvPr/>
        </p:nvPicPr>
        <p:blipFill>
          <a:blip r:embed="rId3"/>
          <a:stretch>
            <a:fillRect/>
          </a:stretch>
        </p:blipFill>
        <p:spPr>
          <a:xfrm>
            <a:off x="6110958" y="256135"/>
            <a:ext cx="5459413" cy="1703388"/>
          </a:xfrm>
          <a:prstGeom prst="rect">
            <a:avLst/>
          </a:prstGeom>
        </p:spPr>
      </p:pic>
      <p:pic>
        <p:nvPicPr>
          <p:cNvPr id="12" name="Picture 11" descr="Text&#10;&#10;Description automatically generated">
            <a:extLst>
              <a:ext uri="{FF2B5EF4-FFF2-40B4-BE49-F238E27FC236}">
                <a16:creationId xmlns:a16="http://schemas.microsoft.com/office/drawing/2014/main" id="{5F1AD785-69A7-7C4A-A8D7-2CFE9DAC551D}"/>
              </a:ext>
            </a:extLst>
          </p:cNvPr>
          <p:cNvPicPr>
            <a:picLocks noChangeAspect="1"/>
          </p:cNvPicPr>
          <p:nvPr/>
        </p:nvPicPr>
        <p:blipFill>
          <a:blip r:embed="rId4"/>
          <a:stretch>
            <a:fillRect/>
          </a:stretch>
        </p:blipFill>
        <p:spPr>
          <a:xfrm>
            <a:off x="6096000" y="2392473"/>
            <a:ext cx="5459413" cy="1282700"/>
          </a:xfrm>
          <a:prstGeom prst="rect">
            <a:avLst/>
          </a:prstGeom>
        </p:spPr>
      </p:pic>
      <p:pic>
        <p:nvPicPr>
          <p:cNvPr id="8" name="Picture 7" descr="Text&#10;&#10;Description automatically generated with medium confidence">
            <a:extLst>
              <a:ext uri="{FF2B5EF4-FFF2-40B4-BE49-F238E27FC236}">
                <a16:creationId xmlns:a16="http://schemas.microsoft.com/office/drawing/2014/main" id="{FF36E46F-2E40-DF4E-84DA-900F93DB36F4}"/>
              </a:ext>
            </a:extLst>
          </p:cNvPr>
          <p:cNvPicPr>
            <a:picLocks noChangeAspect="1"/>
          </p:cNvPicPr>
          <p:nvPr/>
        </p:nvPicPr>
        <p:blipFill>
          <a:blip r:embed="rId5"/>
          <a:stretch>
            <a:fillRect/>
          </a:stretch>
        </p:blipFill>
        <p:spPr>
          <a:xfrm>
            <a:off x="6096001" y="3943624"/>
            <a:ext cx="4099034" cy="817661"/>
          </a:xfrm>
          <a:prstGeom prst="rect">
            <a:avLst/>
          </a:prstGeom>
        </p:spPr>
      </p:pic>
      <p:pic>
        <p:nvPicPr>
          <p:cNvPr id="9" name="Picture 8" descr="Text&#10;&#10;Description automatically generated">
            <a:extLst>
              <a:ext uri="{FF2B5EF4-FFF2-40B4-BE49-F238E27FC236}">
                <a16:creationId xmlns:a16="http://schemas.microsoft.com/office/drawing/2014/main" id="{CAFF268B-B28C-DD44-892D-DEEFA53B0FF3}"/>
              </a:ext>
            </a:extLst>
          </p:cNvPr>
          <p:cNvPicPr>
            <a:picLocks noChangeAspect="1"/>
          </p:cNvPicPr>
          <p:nvPr/>
        </p:nvPicPr>
        <p:blipFill>
          <a:blip r:embed="rId6"/>
          <a:stretch>
            <a:fillRect/>
          </a:stretch>
        </p:blipFill>
        <p:spPr>
          <a:xfrm>
            <a:off x="6110958" y="5174977"/>
            <a:ext cx="4099034" cy="754490"/>
          </a:xfrm>
          <a:prstGeom prst="rect">
            <a:avLst/>
          </a:prstGeom>
        </p:spPr>
      </p:pic>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kern="1200" dirty="0">
                <a:solidFill>
                  <a:srgbClr val="FFFFFF"/>
                </a:solidFill>
                <a:latin typeface="+mj-lt"/>
                <a:ea typeface="+mj-ea"/>
                <a:cs typeface="+mj-cs"/>
              </a:rPr>
              <a:t>Method Extractor</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404381145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888DDDD3-98E9-234C-8463-1BCED567A000}"/>
              </a:ext>
            </a:extLst>
          </p:cNvPr>
          <p:cNvSpPr txBox="1"/>
          <p:nvPr/>
        </p:nvSpPr>
        <p:spPr>
          <a:xfrm>
            <a:off x="336332" y="1414562"/>
            <a:ext cx="11519336" cy="304698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Why Refactor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The more lines found in a method, the harder it’s to figure out what the method does. This is the main reason for this refactoring.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Besides eliminating rough edges in your code, extracting methods is also a step in many other refactoring approaches.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Benefits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More readable code! Be sure to give the new method a name that describes the method’s purpose: </a:t>
            </a:r>
            <a:r>
              <a:rPr kumimoji="0" lang="en-US" sz="1200" b="0" i="0" u="none" strike="noStrike" kern="1200" cap="none" spc="0" normalizeH="0" baseline="0" noProof="0" dirty="0" err="1">
                <a:ln>
                  <a:noFill/>
                </a:ln>
                <a:solidFill>
                  <a:srgbClr val="444444"/>
                </a:solidFill>
                <a:effectLst/>
                <a:uLnTx/>
                <a:uFillTx/>
                <a:latin typeface="PT Sans" panose="020B0503020203020204" pitchFamily="34" charset="77"/>
                <a:ea typeface="+mn-ea"/>
                <a:cs typeface="+mn-cs"/>
              </a:rPr>
              <a:t>createOrder</a:t>
            </a:r>
            <a:r>
              <a:rPr kumimoji="0" lang="en-US" sz="12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 </a:t>
            </a:r>
            <a:r>
              <a:rPr kumimoji="0" lang="en-US" sz="1200" b="0" i="0" u="none" strike="noStrike" kern="1200" cap="none" spc="0" normalizeH="0" baseline="0" noProof="0" dirty="0" err="1">
                <a:ln>
                  <a:noFill/>
                </a:ln>
                <a:solidFill>
                  <a:srgbClr val="444444"/>
                </a:solidFill>
                <a:effectLst/>
                <a:uLnTx/>
                <a:uFillTx/>
                <a:latin typeface="PT Sans" panose="020B0503020203020204" pitchFamily="34" charset="77"/>
                <a:ea typeface="+mn-ea"/>
                <a:cs typeface="+mn-cs"/>
              </a:rPr>
              <a:t>renderCustomerInfo</a:t>
            </a:r>
            <a:r>
              <a:rPr kumimoji="0" lang="en-US" sz="12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 etc.</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Less code duplication. Often the code that’s found in a method can be reused in other places in your program. So you can replace duplicates with calls to your new method.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Isolates independent parts of code, meaning that errors are less likely (such as if the wrong variable is modified).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How to Refactor</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Create a new method and name it in a way that makes its purpose self-evident.</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Copy the relevant code fragment to your new method. Delete the fragment from its old location and put a call for the new method there instead.</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Find all variables used in this code fragment. If they’re declared inside the fragment and not used outside of it, simply leave them unchanged—they’ll become local variables for the new method.</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If the variables are declared prior to the code that you’re extracting, you will need to pass these variables to the parameters of your new method in order to use the values previously contained in them. Sometimes it’s easier to get rid of these variables by resorting to </a:t>
            </a:r>
            <a:r>
              <a:rPr kumimoji="0" lang="en-US" sz="1200" b="1" i="0" u="none" strike="noStrike" kern="1200" cap="none" spc="0" normalizeH="0" baseline="0" noProof="0" dirty="0">
                <a:ln>
                  <a:noFill/>
                </a:ln>
                <a:solidFill>
                  <a:srgbClr val="444444"/>
                </a:solidFill>
                <a:effectLst/>
                <a:uLnTx/>
                <a:uFillTx/>
                <a:latin typeface="PT Sans" panose="020B0503020203020204" pitchFamily="34" charset="77"/>
                <a:ea typeface="+mn-ea"/>
                <a:cs typeface="+mn-cs"/>
                <a:hlinkClick r:id="rId2"/>
              </a:rPr>
              <a:t>Replace Temp with Query</a:t>
            </a:r>
            <a:r>
              <a:rPr kumimoji="0" lang="en-US" sz="12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444444"/>
                </a:solidFill>
                <a:effectLst/>
                <a:uLnTx/>
                <a:uFillTx/>
                <a:latin typeface="PT Sans" panose="020B0503020203020204" pitchFamily="34" charset="77"/>
                <a:ea typeface="+mn-ea"/>
                <a:cs typeface="+mn-cs"/>
              </a:rPr>
              <a:t>If you see that a local variable changes in your extracted code in some way, this may mean that this changed value will be needed later in your main method. Double-check! And if this is indeed the case, return the value of this variable to the main method to keep everything functioning.</a:t>
            </a:r>
          </a:p>
        </p:txBody>
      </p:sp>
    </p:spTree>
    <p:extLst>
      <p:ext uri="{BB962C8B-B14F-4D97-AF65-F5344CB8AC3E}">
        <p14:creationId xmlns:p14="http://schemas.microsoft.com/office/powerpoint/2010/main" val="23435013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kern="1200" dirty="0">
                <a:solidFill>
                  <a:srgbClr val="FFFFFF"/>
                </a:solidFill>
                <a:latin typeface="+mj-lt"/>
                <a:ea typeface="+mj-ea"/>
                <a:cs typeface="+mj-cs"/>
              </a:rPr>
              <a:t>Move Method</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5077562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9AF4F30-759B-7E47-B38D-557BFB3508A2}"/>
              </a:ext>
            </a:extLst>
          </p:cNvPr>
          <p:cNvSpPr txBox="1">
            <a:spLocks/>
          </p:cNvSpPr>
          <p:nvPr/>
        </p:nvSpPr>
        <p:spPr>
          <a:xfrm>
            <a:off x="190500" y="316569"/>
            <a:ext cx="2288627" cy="906627"/>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Moving Features between Objects</a:t>
            </a:r>
            <a:endParaRPr lang="en-EG" sz="1200" dirty="0"/>
          </a:p>
        </p:txBody>
      </p:sp>
      <p:sp>
        <p:nvSpPr>
          <p:cNvPr id="3" name="Title 1">
            <a:extLst>
              <a:ext uri="{FF2B5EF4-FFF2-40B4-BE49-F238E27FC236}">
                <a16:creationId xmlns:a16="http://schemas.microsoft.com/office/drawing/2014/main" id="{FFEB1D0F-66DA-9C4C-A6D8-FD8A900F4C83}"/>
              </a:ext>
            </a:extLst>
          </p:cNvPr>
          <p:cNvSpPr txBox="1">
            <a:spLocks/>
          </p:cNvSpPr>
          <p:nvPr/>
        </p:nvSpPr>
        <p:spPr>
          <a:xfrm>
            <a:off x="2970487" y="316569"/>
            <a:ext cx="1412328" cy="906627"/>
          </a:xfrm>
          <a:prstGeom prst="rect">
            <a:avLst/>
          </a:prstGeom>
          <a:solidFill>
            <a:schemeClr val="accent2">
              <a:lumMod val="20000"/>
              <a:lumOff val="80000"/>
            </a:schemeClr>
          </a:solidFill>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Move Method</a:t>
            </a:r>
          </a:p>
        </p:txBody>
      </p:sp>
      <p:sp>
        <p:nvSpPr>
          <p:cNvPr id="7" name="TextBox 6">
            <a:extLst>
              <a:ext uri="{FF2B5EF4-FFF2-40B4-BE49-F238E27FC236}">
                <a16:creationId xmlns:a16="http://schemas.microsoft.com/office/drawing/2014/main" id="{FA50810C-E5C6-F14B-9F6A-D7DE5DB16F2B}"/>
              </a:ext>
            </a:extLst>
          </p:cNvPr>
          <p:cNvSpPr txBox="1"/>
          <p:nvPr/>
        </p:nvSpPr>
        <p:spPr>
          <a:xfrm>
            <a:off x="73573" y="1408497"/>
            <a:ext cx="4309242" cy="2862322"/>
          </a:xfrm>
          <a:prstGeom prst="rect">
            <a:avLst/>
          </a:prstGeom>
          <a:noFill/>
        </p:spPr>
        <p:txBody>
          <a:bodyPr wrap="square">
            <a:spAutoFit/>
          </a:bodyPr>
          <a:lstStyle/>
          <a:p>
            <a:pPr algn="l"/>
            <a:r>
              <a:rPr lang="en-US" b="1" i="0" dirty="0">
                <a:solidFill>
                  <a:srgbClr val="444444"/>
                </a:solidFill>
                <a:effectLst/>
                <a:latin typeface="PT Sans" panose="020B0503020203020204" pitchFamily="34" charset="77"/>
              </a:rPr>
              <a:t>Problem</a:t>
            </a:r>
          </a:p>
          <a:p>
            <a:pPr algn="l"/>
            <a:r>
              <a:rPr lang="en-US" b="0" i="0" dirty="0">
                <a:solidFill>
                  <a:srgbClr val="444444"/>
                </a:solidFill>
                <a:effectLst/>
                <a:latin typeface="PT Sans" panose="020B0503020203020204" pitchFamily="34" charset="77"/>
              </a:rPr>
              <a:t>A method is used more in another class than in its own class.</a:t>
            </a:r>
          </a:p>
          <a:p>
            <a:pPr algn="l"/>
            <a:r>
              <a:rPr lang="en-US" b="1" i="0" dirty="0">
                <a:solidFill>
                  <a:srgbClr val="444444"/>
                </a:solidFill>
                <a:effectLst/>
                <a:latin typeface="PT Sans" panose="020B0503020203020204" pitchFamily="34" charset="77"/>
              </a:rPr>
              <a:t>Solution</a:t>
            </a:r>
          </a:p>
          <a:p>
            <a:pPr algn="l"/>
            <a:r>
              <a:rPr lang="en-US" b="0" i="0" dirty="0">
                <a:solidFill>
                  <a:srgbClr val="444444"/>
                </a:solidFill>
                <a:effectLst/>
                <a:latin typeface="PT Sans" panose="020B0503020203020204" pitchFamily="34" charset="77"/>
              </a:rPr>
              <a:t>Create a new method in the class that uses the method the most, then move code from the old method to there. Turn the code of the original method into a reference to the new method in the other class or else remove it entirely.</a:t>
            </a:r>
          </a:p>
        </p:txBody>
      </p:sp>
      <p:pic>
        <p:nvPicPr>
          <p:cNvPr id="8" name="Picture 7">
            <a:extLst>
              <a:ext uri="{FF2B5EF4-FFF2-40B4-BE49-F238E27FC236}">
                <a16:creationId xmlns:a16="http://schemas.microsoft.com/office/drawing/2014/main" id="{AF8BCDD1-5445-2741-9BD2-2244021E30AB}"/>
              </a:ext>
            </a:extLst>
          </p:cNvPr>
          <p:cNvPicPr>
            <a:picLocks noChangeAspect="1"/>
          </p:cNvPicPr>
          <p:nvPr/>
        </p:nvPicPr>
        <p:blipFill>
          <a:blip r:embed="rId2"/>
          <a:stretch>
            <a:fillRect/>
          </a:stretch>
        </p:blipFill>
        <p:spPr>
          <a:xfrm>
            <a:off x="295822" y="4456120"/>
            <a:ext cx="4184475" cy="2202355"/>
          </a:xfrm>
          <a:prstGeom prst="rect">
            <a:avLst/>
          </a:prstGeom>
        </p:spPr>
      </p:pic>
      <p:sp>
        <p:nvSpPr>
          <p:cNvPr id="10" name="TextBox 9">
            <a:extLst>
              <a:ext uri="{FF2B5EF4-FFF2-40B4-BE49-F238E27FC236}">
                <a16:creationId xmlns:a16="http://schemas.microsoft.com/office/drawing/2014/main" id="{A74C600B-2216-794D-8C22-F400FAEB2139}"/>
              </a:ext>
            </a:extLst>
          </p:cNvPr>
          <p:cNvSpPr txBox="1"/>
          <p:nvPr/>
        </p:nvSpPr>
        <p:spPr>
          <a:xfrm>
            <a:off x="5076497" y="392834"/>
            <a:ext cx="6138040" cy="4893647"/>
          </a:xfrm>
          <a:prstGeom prst="rect">
            <a:avLst/>
          </a:prstGeom>
          <a:noFill/>
        </p:spPr>
        <p:txBody>
          <a:bodyPr wrap="square">
            <a:spAutoFit/>
          </a:bodyPr>
          <a:lstStyle/>
          <a:p>
            <a:pPr algn="l"/>
            <a:r>
              <a:rPr lang="en-US" sz="1200" b="1" i="0" dirty="0">
                <a:solidFill>
                  <a:srgbClr val="444444"/>
                </a:solidFill>
                <a:effectLst/>
                <a:latin typeface="PT Sans" panose="020B0503020203020204" pitchFamily="34" charset="77"/>
              </a:rPr>
              <a:t>Why Refactor</a:t>
            </a:r>
          </a:p>
          <a:p>
            <a:pPr algn="l">
              <a:buFont typeface="+mj-lt"/>
              <a:buAutoNum type="arabicPeriod"/>
            </a:pPr>
            <a:r>
              <a:rPr lang="en-US" sz="1200" b="0" i="0" dirty="0">
                <a:solidFill>
                  <a:srgbClr val="444444"/>
                </a:solidFill>
                <a:effectLst/>
                <a:latin typeface="PT Sans" panose="020B0503020203020204" pitchFamily="34" charset="77"/>
              </a:rPr>
              <a:t>You want to move a method to a class that contains most of the data used by the method. This makes </a:t>
            </a:r>
            <a:r>
              <a:rPr lang="en-US" sz="1200" b="1" i="0" dirty="0">
                <a:solidFill>
                  <a:srgbClr val="444444"/>
                </a:solidFill>
                <a:effectLst/>
                <a:latin typeface="PT Sans" panose="020B0503020203020204" pitchFamily="34" charset="77"/>
              </a:rPr>
              <a:t>classes more internally coherent</a:t>
            </a:r>
            <a:r>
              <a:rPr lang="en-US" sz="1200" b="0" i="0" dirty="0">
                <a:solidFill>
                  <a:srgbClr val="444444"/>
                </a:solidFill>
                <a:effectLst/>
                <a:latin typeface="PT Sans" panose="020B0503020203020204" pitchFamily="34" charset="77"/>
              </a:rPr>
              <a:t>.</a:t>
            </a:r>
          </a:p>
          <a:p>
            <a:pPr algn="l">
              <a:buFont typeface="+mj-lt"/>
              <a:buAutoNum type="arabicPeriod"/>
            </a:pPr>
            <a:r>
              <a:rPr lang="en-US" sz="1200" b="0" i="0" dirty="0">
                <a:solidFill>
                  <a:srgbClr val="444444"/>
                </a:solidFill>
                <a:effectLst/>
                <a:latin typeface="PT Sans" panose="020B0503020203020204" pitchFamily="34" charset="77"/>
              </a:rPr>
              <a:t>You want to move a method in order to reduce or eliminate the dependency of the class calling the method on the class in which it’s located. This can be useful if the calling class is already dependent on the class to which you’re planning to move the method. This </a:t>
            </a:r>
            <a:r>
              <a:rPr lang="en-US" sz="1200" b="1" i="0" dirty="0">
                <a:solidFill>
                  <a:srgbClr val="444444"/>
                </a:solidFill>
                <a:effectLst/>
                <a:latin typeface="PT Sans" panose="020B0503020203020204" pitchFamily="34" charset="77"/>
              </a:rPr>
              <a:t>reduces dependency between classes</a:t>
            </a:r>
            <a:r>
              <a:rPr lang="en-US" sz="1200" b="0" i="0" dirty="0">
                <a:solidFill>
                  <a:srgbClr val="444444"/>
                </a:solidFill>
                <a:effectLst/>
                <a:latin typeface="PT Sans" panose="020B0503020203020204" pitchFamily="34" charset="77"/>
              </a:rPr>
              <a:t>.</a:t>
            </a:r>
          </a:p>
          <a:p>
            <a:pPr algn="l"/>
            <a:r>
              <a:rPr lang="en-US" sz="1200" b="1" i="0" dirty="0">
                <a:solidFill>
                  <a:srgbClr val="444444"/>
                </a:solidFill>
                <a:effectLst/>
                <a:latin typeface="PT Sans" panose="020B0503020203020204" pitchFamily="34" charset="77"/>
              </a:rPr>
              <a:t>How to Refactor</a:t>
            </a:r>
          </a:p>
          <a:p>
            <a:pPr algn="l">
              <a:buFont typeface="+mj-lt"/>
              <a:buAutoNum type="arabicPeriod"/>
            </a:pPr>
            <a:r>
              <a:rPr lang="en-US" sz="1200" b="0" i="0" dirty="0">
                <a:solidFill>
                  <a:srgbClr val="444444"/>
                </a:solidFill>
                <a:effectLst/>
                <a:latin typeface="PT Sans" panose="020B0503020203020204" pitchFamily="34" charset="77"/>
              </a:rPr>
              <a:t>Verify all features used by the old method in its class. It may be a good idea to move them as well. As a rule, if a feature is used only by the method under consideration, you should certainly move the feature to it. If the feature is used by other methods too, you should move these methods as well. Sometimes it’s much easier to move a large number of methods than to set up relationships between them in different classes.</a:t>
            </a:r>
          </a:p>
          <a:p>
            <a:pPr algn="l">
              <a:buFont typeface="+mj-lt"/>
              <a:buAutoNum type="arabicPeriod"/>
            </a:pPr>
            <a:r>
              <a:rPr lang="en-US" sz="1200" b="0" i="0" dirty="0">
                <a:solidFill>
                  <a:srgbClr val="444444"/>
                </a:solidFill>
                <a:effectLst/>
                <a:latin typeface="PT Sans" panose="020B0503020203020204" pitchFamily="34" charset="77"/>
              </a:rPr>
              <a:t>Make sure that the method isn’t declared in </a:t>
            </a:r>
            <a:r>
              <a:rPr lang="en-US" sz="1200" b="0" i="0" dirty="0" err="1">
                <a:solidFill>
                  <a:srgbClr val="444444"/>
                </a:solidFill>
                <a:effectLst/>
                <a:latin typeface="PT Sans" panose="020B0503020203020204" pitchFamily="34" charset="77"/>
              </a:rPr>
              <a:t>superclasses</a:t>
            </a:r>
            <a:r>
              <a:rPr lang="en-US" sz="1200" b="0" i="0" dirty="0">
                <a:solidFill>
                  <a:srgbClr val="444444"/>
                </a:solidFill>
                <a:effectLst/>
                <a:latin typeface="PT Sans" panose="020B0503020203020204" pitchFamily="34" charset="77"/>
              </a:rPr>
              <a:t> and subclasses. If this is the case, you will either have to refrain from moving or else implement a kind of polymorphism in the recipient class in order to ensure varying functionality of a method split up among donor classes.</a:t>
            </a:r>
          </a:p>
          <a:p>
            <a:pPr algn="l">
              <a:buFont typeface="+mj-lt"/>
              <a:buAutoNum type="arabicPeriod"/>
            </a:pPr>
            <a:r>
              <a:rPr lang="en-US" sz="1200" b="0" i="0" dirty="0">
                <a:solidFill>
                  <a:srgbClr val="444444"/>
                </a:solidFill>
                <a:effectLst/>
                <a:latin typeface="PT Sans" panose="020B0503020203020204" pitchFamily="34" charset="77"/>
              </a:rPr>
              <a:t>Declare the new method in the recipient class. You may want to give a new name for the method that’s more appropriate for it in the new class.</a:t>
            </a:r>
          </a:p>
          <a:p>
            <a:pPr algn="l">
              <a:buFont typeface="+mj-lt"/>
              <a:buAutoNum type="arabicPeriod"/>
            </a:pPr>
            <a:r>
              <a:rPr lang="en-US" sz="1200" b="0" i="0" dirty="0">
                <a:solidFill>
                  <a:srgbClr val="444444"/>
                </a:solidFill>
                <a:effectLst/>
                <a:latin typeface="PT Sans" panose="020B0503020203020204" pitchFamily="34" charset="77"/>
              </a:rPr>
              <a:t>Decide how you will refer to the recipient class. You may already have a field or method that returns an appropriate object, but if not, you will need to write a new method or field to store the object of the recipient class.</a:t>
            </a:r>
          </a:p>
          <a:p>
            <a:pPr algn="l">
              <a:buFont typeface="+mj-lt"/>
              <a:buAutoNum type="arabicPeriod"/>
            </a:pPr>
            <a:r>
              <a:rPr lang="en-US" sz="1200" b="0" i="0" dirty="0">
                <a:solidFill>
                  <a:srgbClr val="444444"/>
                </a:solidFill>
                <a:effectLst/>
                <a:latin typeface="PT Sans" panose="020B0503020203020204" pitchFamily="34" charset="77"/>
              </a:rPr>
              <a:t>Now you have a way to refer to the recipient object and a new method in its class. With all this under your belt, you can turn the old method into a reference to the new method.</a:t>
            </a:r>
          </a:p>
          <a:p>
            <a:pPr algn="l">
              <a:buFont typeface="+mj-lt"/>
              <a:buAutoNum type="arabicPeriod"/>
            </a:pPr>
            <a:r>
              <a:rPr lang="en-US" sz="1200" b="0" i="0" dirty="0">
                <a:solidFill>
                  <a:srgbClr val="444444"/>
                </a:solidFill>
                <a:effectLst/>
                <a:latin typeface="PT Sans" panose="020B0503020203020204" pitchFamily="34" charset="77"/>
              </a:rPr>
              <a:t>Take a look: can you delete the old method entirely? If so, place a reference to the new method in all places that use the old one.</a:t>
            </a:r>
          </a:p>
        </p:txBody>
      </p:sp>
    </p:spTree>
    <p:extLst>
      <p:ext uri="{BB962C8B-B14F-4D97-AF65-F5344CB8AC3E}">
        <p14:creationId xmlns:p14="http://schemas.microsoft.com/office/powerpoint/2010/main" val="1881297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kern="1200" dirty="0">
                <a:solidFill>
                  <a:srgbClr val="FFFFFF"/>
                </a:solidFill>
                <a:latin typeface="+mj-lt"/>
                <a:ea typeface="+mj-ea"/>
                <a:cs typeface="+mj-cs"/>
              </a:rPr>
              <a:t>Replace Type Code with Subclasses</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3288372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kern="1200" dirty="0">
                <a:solidFill>
                  <a:srgbClr val="FFFFFF"/>
                </a:solidFill>
                <a:latin typeface="+mj-lt"/>
                <a:ea typeface="+mj-ea"/>
                <a:cs typeface="+mj-cs"/>
              </a:rPr>
              <a:t>Replace Type Code with State/Strategy</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18328728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kern="1200" dirty="0">
                <a:solidFill>
                  <a:srgbClr val="FFFFFF"/>
                </a:solidFill>
                <a:latin typeface="+mj-lt"/>
                <a:ea typeface="+mj-ea"/>
                <a:cs typeface="+mj-cs"/>
              </a:rPr>
              <a:t>Replace Conditional with Polymorphism</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21359529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4B31CFC-70C2-CB49-BBE9-413ED16DF9D6}"/>
              </a:ext>
            </a:extLst>
          </p:cNvPr>
          <p:cNvSpPr txBox="1">
            <a:spLocks/>
          </p:cNvSpPr>
          <p:nvPr/>
        </p:nvSpPr>
        <p:spPr>
          <a:xfrm>
            <a:off x="243051" y="306058"/>
            <a:ext cx="2288627" cy="906627"/>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Simplifying Condition Expressions</a:t>
            </a:r>
            <a:endParaRPr lang="en-EG" sz="1200" dirty="0"/>
          </a:p>
        </p:txBody>
      </p:sp>
      <p:sp>
        <p:nvSpPr>
          <p:cNvPr id="4" name="Title 1">
            <a:extLst>
              <a:ext uri="{FF2B5EF4-FFF2-40B4-BE49-F238E27FC236}">
                <a16:creationId xmlns:a16="http://schemas.microsoft.com/office/drawing/2014/main" id="{3CC399FB-4A24-9B4A-8DE6-794DEAEF36B3}"/>
              </a:ext>
            </a:extLst>
          </p:cNvPr>
          <p:cNvSpPr txBox="1">
            <a:spLocks/>
          </p:cNvSpPr>
          <p:nvPr/>
        </p:nvSpPr>
        <p:spPr>
          <a:xfrm>
            <a:off x="3012527" y="306058"/>
            <a:ext cx="2288627" cy="906627"/>
          </a:xfrm>
          <a:prstGeom prst="rect">
            <a:avLst/>
          </a:prstGeom>
          <a:solidFill>
            <a:schemeClr val="accent2">
              <a:lumMod val="20000"/>
              <a:lumOff val="80000"/>
            </a:schemeClr>
          </a:solidFill>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Replace Conditional with Polymorphism</a:t>
            </a:r>
          </a:p>
        </p:txBody>
      </p:sp>
      <p:sp>
        <p:nvSpPr>
          <p:cNvPr id="8" name="TextBox 7">
            <a:extLst>
              <a:ext uri="{FF2B5EF4-FFF2-40B4-BE49-F238E27FC236}">
                <a16:creationId xmlns:a16="http://schemas.microsoft.com/office/drawing/2014/main" id="{34BB6D16-58BC-6D4E-9796-CF4FFF737106}"/>
              </a:ext>
            </a:extLst>
          </p:cNvPr>
          <p:cNvSpPr txBox="1"/>
          <p:nvPr/>
        </p:nvSpPr>
        <p:spPr>
          <a:xfrm>
            <a:off x="0" y="1212685"/>
            <a:ext cx="5301154" cy="3139321"/>
          </a:xfrm>
          <a:prstGeom prst="rect">
            <a:avLst/>
          </a:prstGeom>
          <a:noFill/>
        </p:spPr>
        <p:txBody>
          <a:bodyPr wrap="square">
            <a:spAutoFit/>
          </a:bodyPr>
          <a:lstStyle/>
          <a:p>
            <a:pPr algn="l"/>
            <a:r>
              <a:rPr lang="en-US" b="1" i="0" dirty="0">
                <a:solidFill>
                  <a:srgbClr val="444444"/>
                </a:solidFill>
                <a:effectLst/>
                <a:latin typeface="PT Sans" panose="020B0503020203020204" pitchFamily="34" charset="77"/>
              </a:rPr>
              <a:t>Problem</a:t>
            </a:r>
          </a:p>
          <a:p>
            <a:pPr algn="l"/>
            <a:r>
              <a:rPr lang="en-US" b="0" i="0" dirty="0">
                <a:solidFill>
                  <a:srgbClr val="444444"/>
                </a:solidFill>
                <a:effectLst/>
                <a:latin typeface="PT Sans" panose="020B0503020203020204" pitchFamily="34" charset="77"/>
              </a:rPr>
              <a:t>You have a conditional that performs various actions depending on object type or properties.</a:t>
            </a:r>
          </a:p>
          <a:p>
            <a:pPr algn="l"/>
            <a:r>
              <a:rPr lang="en-US" b="1" i="0" dirty="0">
                <a:solidFill>
                  <a:srgbClr val="444444"/>
                </a:solidFill>
                <a:effectLst/>
                <a:latin typeface="PT Sans" panose="020B0503020203020204" pitchFamily="34" charset="77"/>
              </a:rPr>
              <a:t>Solution</a:t>
            </a:r>
          </a:p>
          <a:p>
            <a:pPr algn="l"/>
            <a:r>
              <a:rPr lang="en-US" b="0" i="0" dirty="0">
                <a:solidFill>
                  <a:srgbClr val="444444"/>
                </a:solidFill>
                <a:effectLst/>
                <a:latin typeface="PT Sans" panose="020B0503020203020204" pitchFamily="34" charset="77"/>
              </a:rPr>
              <a:t>Create subclasses matching the branches of the conditional. In them, create a shared method and move code from the corresponding branch of the conditional to it. Then replace the conditional with the relevant method call. The result is that the proper implementation will be attained via polymorphism depending on the object class</a:t>
            </a:r>
          </a:p>
        </p:txBody>
      </p:sp>
      <p:sp>
        <p:nvSpPr>
          <p:cNvPr id="10" name="TextBox 9">
            <a:extLst>
              <a:ext uri="{FF2B5EF4-FFF2-40B4-BE49-F238E27FC236}">
                <a16:creationId xmlns:a16="http://schemas.microsoft.com/office/drawing/2014/main" id="{08B46114-3B1B-C44F-B301-C9D7281468DC}"/>
              </a:ext>
            </a:extLst>
          </p:cNvPr>
          <p:cNvSpPr txBox="1"/>
          <p:nvPr/>
        </p:nvSpPr>
        <p:spPr>
          <a:xfrm>
            <a:off x="0" y="4428284"/>
            <a:ext cx="4887310" cy="2308324"/>
          </a:xfrm>
          <a:prstGeom prst="rect">
            <a:avLst/>
          </a:prstGeom>
          <a:noFill/>
        </p:spPr>
        <p:txBody>
          <a:bodyPr wrap="square">
            <a:spAutoFit/>
          </a:bodyPr>
          <a:lstStyle/>
          <a:p>
            <a:pPr algn="l"/>
            <a:r>
              <a:rPr lang="en-US" sz="1200" b="1" i="0" dirty="0">
                <a:solidFill>
                  <a:srgbClr val="000000"/>
                </a:solidFill>
                <a:effectLst/>
                <a:latin typeface="PT Sans" panose="020B0503020203020204" pitchFamily="34" charset="77"/>
              </a:rPr>
              <a:t>class</a:t>
            </a:r>
            <a:r>
              <a:rPr lang="en-US" sz="1200" b="0" i="0" dirty="0">
                <a:solidFill>
                  <a:srgbClr val="444444"/>
                </a:solidFill>
                <a:effectLst/>
                <a:latin typeface="PT Sans" panose="020B0503020203020204" pitchFamily="34" charset="77"/>
              </a:rPr>
              <a:t> </a:t>
            </a:r>
            <a:r>
              <a:rPr lang="en-US" sz="1200" b="1" i="0" dirty="0">
                <a:solidFill>
                  <a:srgbClr val="990000"/>
                </a:solidFill>
                <a:effectLst/>
                <a:latin typeface="PT Sans" panose="020B0503020203020204" pitchFamily="34" charset="77"/>
              </a:rPr>
              <a:t>Bird</a:t>
            </a:r>
            <a:r>
              <a:rPr lang="en-US" sz="1200" b="0" i="0" dirty="0">
                <a:solidFill>
                  <a:srgbClr val="444444"/>
                </a:solidFill>
                <a:effectLst/>
                <a:latin typeface="PT Sans" panose="020B0503020203020204" pitchFamily="34" charset="77"/>
              </a:rPr>
              <a:t> { </a:t>
            </a:r>
            <a:r>
              <a:rPr lang="en-US" sz="1200" b="0" i="0" dirty="0">
                <a:solidFill>
                  <a:srgbClr val="009900"/>
                </a:solidFill>
                <a:effectLst/>
                <a:latin typeface="PT Sans" panose="020B0503020203020204" pitchFamily="34" charset="77"/>
              </a:rPr>
              <a:t>// ...</a:t>
            </a:r>
            <a:r>
              <a:rPr lang="en-US" sz="1200" b="0" i="0" dirty="0">
                <a:solidFill>
                  <a:srgbClr val="444444"/>
                </a:solidFill>
                <a:effectLst/>
                <a:latin typeface="PT Sans" panose="020B0503020203020204" pitchFamily="34" charset="77"/>
              </a:rPr>
              <a:t> </a:t>
            </a:r>
            <a:r>
              <a:rPr lang="en-US" sz="1200" b="1" i="0" dirty="0">
                <a:solidFill>
                  <a:srgbClr val="000000"/>
                </a:solidFill>
                <a:effectLst/>
                <a:latin typeface="PT Sans" panose="020B0503020203020204" pitchFamily="34" charset="77"/>
              </a:rPr>
              <a:t>double</a:t>
            </a:r>
            <a:r>
              <a:rPr lang="en-US" sz="1200" b="0" i="0" dirty="0">
                <a:solidFill>
                  <a:srgbClr val="444444"/>
                </a:solidFill>
                <a:effectLst/>
                <a:latin typeface="PT Sans" panose="020B0503020203020204" pitchFamily="34" charset="77"/>
              </a:rPr>
              <a:t> </a:t>
            </a:r>
            <a:r>
              <a:rPr lang="en-US" sz="1200" b="0" i="0" dirty="0" err="1">
                <a:solidFill>
                  <a:srgbClr val="000000"/>
                </a:solidFill>
                <a:effectLst/>
                <a:latin typeface="PT Sans" panose="020B0503020203020204" pitchFamily="34" charset="77"/>
              </a:rPr>
              <a:t>getSpeed</a:t>
            </a:r>
            <a:r>
              <a:rPr lang="en-US" sz="1200" b="0" i="0" dirty="0">
                <a:solidFill>
                  <a:srgbClr val="444444"/>
                </a:solidFill>
                <a:effectLst/>
                <a:latin typeface="PT Sans" panose="020B0503020203020204" pitchFamily="34" charset="77"/>
              </a:rPr>
              <a:t>() { </a:t>
            </a:r>
            <a:r>
              <a:rPr lang="en-US" sz="1200" b="1" i="0" dirty="0">
                <a:solidFill>
                  <a:srgbClr val="000000"/>
                </a:solidFill>
                <a:effectLst/>
                <a:latin typeface="PT Sans" panose="020B0503020203020204" pitchFamily="34" charset="77"/>
              </a:rPr>
              <a:t>switch</a:t>
            </a:r>
            <a:r>
              <a:rPr lang="en-US" sz="1200" b="0" i="0" dirty="0">
                <a:solidFill>
                  <a:srgbClr val="444444"/>
                </a:solidFill>
                <a:effectLst/>
                <a:latin typeface="PT Sans" panose="020B0503020203020204" pitchFamily="34" charset="77"/>
              </a:rPr>
              <a:t> (</a:t>
            </a:r>
            <a:r>
              <a:rPr lang="en-US" sz="1200" b="0" i="0" dirty="0">
                <a:solidFill>
                  <a:srgbClr val="000000"/>
                </a:solidFill>
                <a:effectLst/>
                <a:latin typeface="PT Sans" panose="020B0503020203020204" pitchFamily="34" charset="77"/>
              </a:rPr>
              <a:t>type</a:t>
            </a:r>
            <a:r>
              <a:rPr lang="en-US" sz="1200" b="0" i="0" dirty="0">
                <a:solidFill>
                  <a:srgbClr val="444444"/>
                </a:solidFill>
                <a:effectLst/>
                <a:latin typeface="PT Sans" panose="020B0503020203020204" pitchFamily="34" charset="77"/>
              </a:rPr>
              <a:t>) { </a:t>
            </a:r>
            <a:r>
              <a:rPr lang="en-US" sz="1200" b="1" i="0" dirty="0">
                <a:solidFill>
                  <a:srgbClr val="000000"/>
                </a:solidFill>
                <a:effectLst/>
                <a:latin typeface="PT Sans" panose="020B0503020203020204" pitchFamily="34" charset="77"/>
              </a:rPr>
              <a:t>case</a:t>
            </a:r>
            <a:r>
              <a:rPr lang="en-US" sz="1200" b="0" i="0" dirty="0">
                <a:solidFill>
                  <a:srgbClr val="444444"/>
                </a:solidFill>
                <a:effectLst/>
                <a:latin typeface="PT Sans" panose="020B0503020203020204" pitchFamily="34" charset="77"/>
              </a:rPr>
              <a:t> </a:t>
            </a:r>
            <a:r>
              <a:rPr lang="en-US" sz="1200" b="0" i="0" dirty="0">
                <a:solidFill>
                  <a:srgbClr val="000000"/>
                </a:solidFill>
                <a:effectLst/>
                <a:latin typeface="PT Sans" panose="020B0503020203020204" pitchFamily="34" charset="77"/>
              </a:rPr>
              <a:t>EUROPEAN</a:t>
            </a:r>
            <a:r>
              <a:rPr lang="en-US" sz="1200" b="0" i="0" dirty="0">
                <a:solidFill>
                  <a:srgbClr val="444444"/>
                </a:solidFill>
                <a:effectLst/>
                <a:latin typeface="PT Sans" panose="020B0503020203020204" pitchFamily="34" charset="77"/>
              </a:rPr>
              <a:t>: </a:t>
            </a:r>
            <a:r>
              <a:rPr lang="en-US" sz="1200" b="1" i="0" dirty="0">
                <a:solidFill>
                  <a:srgbClr val="000000"/>
                </a:solidFill>
                <a:effectLst/>
                <a:latin typeface="PT Sans" panose="020B0503020203020204" pitchFamily="34" charset="77"/>
              </a:rPr>
              <a:t>return</a:t>
            </a:r>
            <a:r>
              <a:rPr lang="en-US" sz="1200" b="0" i="0" dirty="0">
                <a:solidFill>
                  <a:srgbClr val="444444"/>
                </a:solidFill>
                <a:effectLst/>
                <a:latin typeface="PT Sans" panose="020B0503020203020204" pitchFamily="34" charset="77"/>
              </a:rPr>
              <a:t> </a:t>
            </a:r>
            <a:r>
              <a:rPr lang="en-US" sz="1200" b="0" i="0" dirty="0" err="1">
                <a:solidFill>
                  <a:srgbClr val="000000"/>
                </a:solidFill>
                <a:effectLst/>
                <a:latin typeface="PT Sans" panose="020B0503020203020204" pitchFamily="34" charset="77"/>
              </a:rPr>
              <a:t>getBaseSpeed</a:t>
            </a:r>
            <a:r>
              <a:rPr lang="en-US" sz="1200" b="0" i="0" dirty="0">
                <a:solidFill>
                  <a:srgbClr val="444444"/>
                </a:solidFill>
                <a:effectLst/>
                <a:latin typeface="PT Sans" panose="020B0503020203020204" pitchFamily="34" charset="77"/>
              </a:rPr>
              <a:t>(); </a:t>
            </a:r>
            <a:r>
              <a:rPr lang="en-US" sz="1200" b="1" i="0" dirty="0">
                <a:solidFill>
                  <a:srgbClr val="000000"/>
                </a:solidFill>
                <a:effectLst/>
                <a:latin typeface="PT Sans" panose="020B0503020203020204" pitchFamily="34" charset="77"/>
              </a:rPr>
              <a:t>case</a:t>
            </a:r>
            <a:r>
              <a:rPr lang="en-US" sz="1200" b="0" i="0" dirty="0">
                <a:solidFill>
                  <a:srgbClr val="444444"/>
                </a:solidFill>
                <a:effectLst/>
                <a:latin typeface="PT Sans" panose="020B0503020203020204" pitchFamily="34" charset="77"/>
              </a:rPr>
              <a:t> </a:t>
            </a:r>
            <a:r>
              <a:rPr lang="en-US" sz="1200" b="0" i="0" dirty="0">
                <a:solidFill>
                  <a:srgbClr val="000000"/>
                </a:solidFill>
                <a:effectLst/>
                <a:latin typeface="PT Sans" panose="020B0503020203020204" pitchFamily="34" charset="77"/>
              </a:rPr>
              <a:t>AFRICAN</a:t>
            </a:r>
            <a:r>
              <a:rPr lang="en-US" sz="1200" b="0" i="0" dirty="0">
                <a:solidFill>
                  <a:srgbClr val="444444"/>
                </a:solidFill>
                <a:effectLst/>
                <a:latin typeface="PT Sans" panose="020B0503020203020204" pitchFamily="34" charset="77"/>
              </a:rPr>
              <a:t>: </a:t>
            </a:r>
            <a:r>
              <a:rPr lang="en-US" sz="1200" b="1" i="0" dirty="0">
                <a:solidFill>
                  <a:srgbClr val="000000"/>
                </a:solidFill>
                <a:effectLst/>
                <a:latin typeface="PT Sans" panose="020B0503020203020204" pitchFamily="34" charset="77"/>
              </a:rPr>
              <a:t>return</a:t>
            </a:r>
            <a:r>
              <a:rPr lang="en-US" sz="1200" b="0" i="0" dirty="0">
                <a:solidFill>
                  <a:srgbClr val="444444"/>
                </a:solidFill>
                <a:effectLst/>
                <a:latin typeface="PT Sans" panose="020B0503020203020204" pitchFamily="34" charset="77"/>
              </a:rPr>
              <a:t> </a:t>
            </a:r>
            <a:r>
              <a:rPr lang="en-US" sz="1200" b="0" i="0" dirty="0" err="1">
                <a:solidFill>
                  <a:srgbClr val="000000"/>
                </a:solidFill>
                <a:effectLst/>
                <a:latin typeface="PT Sans" panose="020B0503020203020204" pitchFamily="34" charset="77"/>
              </a:rPr>
              <a:t>getBaseSpeed</a:t>
            </a:r>
            <a:r>
              <a:rPr lang="en-US" sz="1200" b="0" i="0" dirty="0">
                <a:solidFill>
                  <a:srgbClr val="444444"/>
                </a:solidFill>
                <a:effectLst/>
                <a:latin typeface="PT Sans" panose="020B0503020203020204" pitchFamily="34" charset="77"/>
              </a:rPr>
              <a:t>() </a:t>
            </a:r>
            <a:r>
              <a:rPr lang="en-US" sz="1200" b="0" i="0" dirty="0">
                <a:solidFill>
                  <a:srgbClr val="000000"/>
                </a:solidFill>
                <a:effectLst/>
                <a:latin typeface="PT Sans" panose="020B0503020203020204" pitchFamily="34" charset="77"/>
              </a:rPr>
              <a:t>-</a:t>
            </a:r>
            <a:r>
              <a:rPr lang="en-US" sz="1200" b="0" i="0" dirty="0">
                <a:solidFill>
                  <a:srgbClr val="444444"/>
                </a:solidFill>
                <a:effectLst/>
                <a:latin typeface="PT Sans" panose="020B0503020203020204" pitchFamily="34" charset="77"/>
              </a:rPr>
              <a:t> </a:t>
            </a:r>
            <a:r>
              <a:rPr lang="en-US" sz="1200" b="0" i="0" dirty="0" err="1">
                <a:solidFill>
                  <a:srgbClr val="000000"/>
                </a:solidFill>
                <a:effectLst/>
                <a:latin typeface="PT Sans" panose="020B0503020203020204" pitchFamily="34" charset="77"/>
              </a:rPr>
              <a:t>getLoadFactor</a:t>
            </a:r>
            <a:r>
              <a:rPr lang="en-US" sz="1200" b="0" i="0" dirty="0">
                <a:solidFill>
                  <a:srgbClr val="444444"/>
                </a:solidFill>
                <a:effectLst/>
                <a:latin typeface="PT Sans" panose="020B0503020203020204" pitchFamily="34" charset="77"/>
              </a:rPr>
              <a:t>() </a:t>
            </a:r>
            <a:r>
              <a:rPr lang="en-US" sz="1200" b="0" i="0" dirty="0">
                <a:solidFill>
                  <a:srgbClr val="000000"/>
                </a:solidFill>
                <a:effectLst/>
                <a:latin typeface="PT Sans" panose="020B0503020203020204" pitchFamily="34" charset="77"/>
              </a:rPr>
              <a:t>*</a:t>
            </a:r>
            <a:r>
              <a:rPr lang="en-US" sz="1200" b="0" i="0" dirty="0">
                <a:solidFill>
                  <a:srgbClr val="444444"/>
                </a:solidFill>
                <a:effectLst/>
                <a:latin typeface="PT Sans" panose="020B0503020203020204" pitchFamily="34" charset="77"/>
              </a:rPr>
              <a:t> </a:t>
            </a:r>
            <a:r>
              <a:rPr lang="en-US" sz="1200" b="0" i="0" dirty="0" err="1">
                <a:solidFill>
                  <a:srgbClr val="000000"/>
                </a:solidFill>
                <a:effectLst/>
                <a:latin typeface="PT Sans" panose="020B0503020203020204" pitchFamily="34" charset="77"/>
              </a:rPr>
              <a:t>numberOfCoconuts</a:t>
            </a:r>
            <a:r>
              <a:rPr lang="en-US" sz="1200" b="0" i="0" dirty="0">
                <a:solidFill>
                  <a:srgbClr val="444444"/>
                </a:solidFill>
                <a:effectLst/>
                <a:latin typeface="PT Sans" panose="020B0503020203020204" pitchFamily="34" charset="77"/>
              </a:rPr>
              <a:t>; </a:t>
            </a:r>
            <a:r>
              <a:rPr lang="en-US" sz="1200" b="1" i="0" dirty="0">
                <a:solidFill>
                  <a:srgbClr val="000000"/>
                </a:solidFill>
                <a:effectLst/>
                <a:latin typeface="PT Sans" panose="020B0503020203020204" pitchFamily="34" charset="77"/>
              </a:rPr>
              <a:t>case</a:t>
            </a:r>
            <a:r>
              <a:rPr lang="en-US" sz="1200" b="0" i="0" dirty="0">
                <a:solidFill>
                  <a:srgbClr val="444444"/>
                </a:solidFill>
                <a:effectLst/>
                <a:latin typeface="PT Sans" panose="020B0503020203020204" pitchFamily="34" charset="77"/>
              </a:rPr>
              <a:t> </a:t>
            </a:r>
            <a:r>
              <a:rPr lang="en-US" sz="1200" b="0" i="0" dirty="0">
                <a:solidFill>
                  <a:srgbClr val="000000"/>
                </a:solidFill>
                <a:effectLst/>
                <a:latin typeface="PT Sans" panose="020B0503020203020204" pitchFamily="34" charset="77"/>
              </a:rPr>
              <a:t>NORWEGIAN_BLUE</a:t>
            </a:r>
            <a:r>
              <a:rPr lang="en-US" sz="1200" b="0" i="0" dirty="0">
                <a:solidFill>
                  <a:srgbClr val="444444"/>
                </a:solidFill>
                <a:effectLst/>
                <a:latin typeface="PT Sans" panose="020B0503020203020204" pitchFamily="34" charset="77"/>
              </a:rPr>
              <a:t>: </a:t>
            </a:r>
            <a:r>
              <a:rPr lang="en-US" sz="1200" b="1" i="0" dirty="0">
                <a:solidFill>
                  <a:srgbClr val="000000"/>
                </a:solidFill>
                <a:effectLst/>
                <a:latin typeface="PT Sans" panose="020B0503020203020204" pitchFamily="34" charset="77"/>
              </a:rPr>
              <a:t>return</a:t>
            </a:r>
            <a:r>
              <a:rPr lang="en-US" sz="1200" b="0" i="0" dirty="0">
                <a:solidFill>
                  <a:srgbClr val="444444"/>
                </a:solidFill>
                <a:effectLst/>
                <a:latin typeface="PT Sans" panose="020B0503020203020204" pitchFamily="34" charset="77"/>
              </a:rPr>
              <a:t> (</a:t>
            </a:r>
            <a:r>
              <a:rPr lang="en-US" sz="1200" b="0" i="0" dirty="0" err="1">
                <a:solidFill>
                  <a:srgbClr val="000000"/>
                </a:solidFill>
                <a:effectLst/>
                <a:latin typeface="PT Sans" panose="020B0503020203020204" pitchFamily="34" charset="77"/>
              </a:rPr>
              <a:t>isNailed</a:t>
            </a:r>
            <a:r>
              <a:rPr lang="en-US" sz="1200" b="0" i="0" dirty="0">
                <a:solidFill>
                  <a:srgbClr val="444444"/>
                </a:solidFill>
                <a:effectLst/>
                <a:latin typeface="PT Sans" panose="020B0503020203020204" pitchFamily="34" charset="77"/>
              </a:rPr>
              <a:t>) </a:t>
            </a:r>
            <a:r>
              <a:rPr lang="en-US" sz="1200" b="0" i="0" dirty="0">
                <a:solidFill>
                  <a:srgbClr val="000000"/>
                </a:solidFill>
                <a:effectLst/>
                <a:latin typeface="PT Sans" panose="020B0503020203020204" pitchFamily="34" charset="77"/>
              </a:rPr>
              <a:t>?</a:t>
            </a:r>
            <a:r>
              <a:rPr lang="en-US" sz="1200" b="0" i="0" dirty="0">
                <a:solidFill>
                  <a:srgbClr val="444444"/>
                </a:solidFill>
                <a:effectLst/>
                <a:latin typeface="PT Sans" panose="020B0503020203020204" pitchFamily="34" charset="77"/>
              </a:rPr>
              <a:t> </a:t>
            </a:r>
            <a:r>
              <a:rPr lang="en-US" sz="1200" b="0" i="0" dirty="0">
                <a:solidFill>
                  <a:srgbClr val="005CC5"/>
                </a:solidFill>
                <a:effectLst/>
                <a:latin typeface="PT Sans" panose="020B0503020203020204" pitchFamily="34" charset="77"/>
              </a:rPr>
              <a:t>0</a:t>
            </a:r>
            <a:r>
              <a:rPr lang="en-US" sz="1200" b="0" i="0" dirty="0">
                <a:solidFill>
                  <a:srgbClr val="444444"/>
                </a:solidFill>
                <a:effectLst/>
                <a:latin typeface="PT Sans" panose="020B0503020203020204" pitchFamily="34" charset="77"/>
              </a:rPr>
              <a:t> : </a:t>
            </a:r>
            <a:r>
              <a:rPr lang="en-US" sz="1200" b="0" i="0" dirty="0" err="1">
                <a:solidFill>
                  <a:srgbClr val="000000"/>
                </a:solidFill>
                <a:effectLst/>
                <a:latin typeface="PT Sans" panose="020B0503020203020204" pitchFamily="34" charset="77"/>
              </a:rPr>
              <a:t>getBaseSpeed</a:t>
            </a:r>
            <a:r>
              <a:rPr lang="en-US" sz="1200" b="0" i="0" dirty="0">
                <a:solidFill>
                  <a:srgbClr val="444444"/>
                </a:solidFill>
                <a:effectLst/>
                <a:latin typeface="PT Sans" panose="020B0503020203020204" pitchFamily="34" charset="77"/>
              </a:rPr>
              <a:t>(</a:t>
            </a:r>
            <a:r>
              <a:rPr lang="en-US" sz="1200" b="0" i="0" dirty="0">
                <a:solidFill>
                  <a:srgbClr val="000000"/>
                </a:solidFill>
                <a:effectLst/>
                <a:latin typeface="PT Sans" panose="020B0503020203020204" pitchFamily="34" charset="77"/>
              </a:rPr>
              <a:t>voltage</a:t>
            </a:r>
            <a:r>
              <a:rPr lang="en-US" sz="1200" b="0" i="0" dirty="0">
                <a:solidFill>
                  <a:srgbClr val="444444"/>
                </a:solidFill>
                <a:effectLst/>
                <a:latin typeface="PT Sans" panose="020B0503020203020204" pitchFamily="34" charset="77"/>
              </a:rPr>
              <a:t>); } </a:t>
            </a:r>
            <a:r>
              <a:rPr lang="en-US" sz="1200" b="1" i="0" dirty="0">
                <a:solidFill>
                  <a:srgbClr val="000000"/>
                </a:solidFill>
                <a:effectLst/>
                <a:latin typeface="PT Sans" panose="020B0503020203020204" pitchFamily="34" charset="77"/>
              </a:rPr>
              <a:t>throw</a:t>
            </a:r>
            <a:r>
              <a:rPr lang="en-US" sz="1200" b="0" i="0" dirty="0">
                <a:solidFill>
                  <a:srgbClr val="444444"/>
                </a:solidFill>
                <a:effectLst/>
                <a:latin typeface="PT Sans" panose="020B0503020203020204" pitchFamily="34" charset="77"/>
              </a:rPr>
              <a:t> </a:t>
            </a:r>
            <a:r>
              <a:rPr lang="en-US" sz="1200" b="1" i="0" dirty="0">
                <a:solidFill>
                  <a:srgbClr val="000000"/>
                </a:solidFill>
                <a:effectLst/>
                <a:latin typeface="PT Sans" panose="020B0503020203020204" pitchFamily="34" charset="77"/>
              </a:rPr>
              <a:t>new</a:t>
            </a:r>
            <a:r>
              <a:rPr lang="en-US" sz="1200" b="0" i="0" dirty="0">
                <a:solidFill>
                  <a:srgbClr val="444444"/>
                </a:solidFill>
                <a:effectLst/>
                <a:latin typeface="PT Sans" panose="020B0503020203020204" pitchFamily="34" charset="77"/>
              </a:rPr>
              <a:t> </a:t>
            </a:r>
            <a:r>
              <a:rPr lang="en-US" sz="1200" b="0" i="0" dirty="0" err="1">
                <a:solidFill>
                  <a:srgbClr val="000000"/>
                </a:solidFill>
                <a:effectLst/>
                <a:latin typeface="PT Sans" panose="020B0503020203020204" pitchFamily="34" charset="77"/>
              </a:rPr>
              <a:t>RuntimeException</a:t>
            </a:r>
            <a:r>
              <a:rPr lang="en-US" sz="1200" b="0" i="0" dirty="0">
                <a:solidFill>
                  <a:srgbClr val="444444"/>
                </a:solidFill>
                <a:effectLst/>
                <a:latin typeface="PT Sans" panose="020B0503020203020204" pitchFamily="34" charset="77"/>
              </a:rPr>
              <a:t>(</a:t>
            </a:r>
            <a:r>
              <a:rPr lang="en-US" sz="1200" b="0" i="0" dirty="0">
                <a:solidFill>
                  <a:srgbClr val="DD1144"/>
                </a:solidFill>
                <a:effectLst/>
                <a:latin typeface="PT Sans" panose="020B0503020203020204" pitchFamily="34" charset="77"/>
              </a:rPr>
              <a:t>"Should be unreachable"</a:t>
            </a:r>
            <a:r>
              <a:rPr lang="en-US" sz="1200" b="0" i="0" dirty="0">
                <a:solidFill>
                  <a:srgbClr val="444444"/>
                </a:solidFill>
                <a:effectLst/>
                <a:latin typeface="PT Sans" panose="020B0503020203020204" pitchFamily="34" charset="77"/>
              </a:rPr>
              <a:t>); } }</a:t>
            </a:r>
          </a:p>
          <a:p>
            <a:pPr algn="l"/>
            <a:endParaRPr lang="en-US" sz="1200" b="0" i="0" dirty="0">
              <a:solidFill>
                <a:srgbClr val="444444"/>
              </a:solidFill>
              <a:effectLst/>
              <a:latin typeface="PT Sans" panose="020B0503020203020204" pitchFamily="34" charset="77"/>
            </a:endParaRPr>
          </a:p>
          <a:p>
            <a:pPr algn="l"/>
            <a:r>
              <a:rPr lang="en-US" sz="1200" b="1" i="0" dirty="0">
                <a:solidFill>
                  <a:srgbClr val="000000"/>
                </a:solidFill>
                <a:effectLst/>
                <a:latin typeface="PT Sans" panose="020B0503020203020204" pitchFamily="34" charset="77"/>
              </a:rPr>
              <a:t>abstract</a:t>
            </a:r>
            <a:r>
              <a:rPr lang="en-US" sz="1200" b="0" i="0" dirty="0">
                <a:solidFill>
                  <a:srgbClr val="444444"/>
                </a:solidFill>
                <a:effectLst/>
                <a:latin typeface="PT Sans" panose="020B0503020203020204" pitchFamily="34" charset="77"/>
              </a:rPr>
              <a:t> </a:t>
            </a:r>
            <a:r>
              <a:rPr lang="en-US" sz="1200" b="1" i="0" dirty="0">
                <a:solidFill>
                  <a:srgbClr val="000000"/>
                </a:solidFill>
                <a:effectLst/>
                <a:latin typeface="PT Sans" panose="020B0503020203020204" pitchFamily="34" charset="77"/>
              </a:rPr>
              <a:t>class</a:t>
            </a:r>
            <a:r>
              <a:rPr lang="en-US" sz="1200" b="0" i="0" dirty="0">
                <a:solidFill>
                  <a:srgbClr val="444444"/>
                </a:solidFill>
                <a:effectLst/>
                <a:latin typeface="PT Sans" panose="020B0503020203020204" pitchFamily="34" charset="77"/>
              </a:rPr>
              <a:t> </a:t>
            </a:r>
            <a:r>
              <a:rPr lang="en-US" sz="1200" b="1" i="0" dirty="0">
                <a:solidFill>
                  <a:srgbClr val="990000"/>
                </a:solidFill>
                <a:effectLst/>
                <a:latin typeface="PT Sans" panose="020B0503020203020204" pitchFamily="34" charset="77"/>
              </a:rPr>
              <a:t>Bird</a:t>
            </a:r>
            <a:r>
              <a:rPr lang="en-US" sz="1200" b="0" i="0" dirty="0">
                <a:solidFill>
                  <a:srgbClr val="444444"/>
                </a:solidFill>
                <a:effectLst/>
                <a:latin typeface="PT Sans" panose="020B0503020203020204" pitchFamily="34" charset="77"/>
              </a:rPr>
              <a:t> { </a:t>
            </a:r>
            <a:r>
              <a:rPr lang="en-US" sz="1200" b="0" i="0" dirty="0">
                <a:solidFill>
                  <a:srgbClr val="009900"/>
                </a:solidFill>
                <a:effectLst/>
                <a:latin typeface="PT Sans" panose="020B0503020203020204" pitchFamily="34" charset="77"/>
              </a:rPr>
              <a:t>// ...</a:t>
            </a:r>
            <a:r>
              <a:rPr lang="en-US" sz="1200" b="0" i="0" dirty="0">
                <a:solidFill>
                  <a:srgbClr val="444444"/>
                </a:solidFill>
                <a:effectLst/>
                <a:latin typeface="PT Sans" panose="020B0503020203020204" pitchFamily="34" charset="77"/>
              </a:rPr>
              <a:t> </a:t>
            </a:r>
            <a:r>
              <a:rPr lang="en-US" sz="1200" b="1" i="0" dirty="0">
                <a:solidFill>
                  <a:srgbClr val="000000"/>
                </a:solidFill>
                <a:effectLst/>
                <a:latin typeface="PT Sans" panose="020B0503020203020204" pitchFamily="34" charset="77"/>
              </a:rPr>
              <a:t>abstract</a:t>
            </a:r>
            <a:r>
              <a:rPr lang="en-US" sz="1200" b="0" i="0" dirty="0">
                <a:solidFill>
                  <a:srgbClr val="444444"/>
                </a:solidFill>
                <a:effectLst/>
                <a:latin typeface="PT Sans" panose="020B0503020203020204" pitchFamily="34" charset="77"/>
              </a:rPr>
              <a:t> </a:t>
            </a:r>
            <a:r>
              <a:rPr lang="en-US" sz="1200" b="1" i="0" dirty="0">
                <a:solidFill>
                  <a:srgbClr val="000000"/>
                </a:solidFill>
                <a:effectLst/>
                <a:latin typeface="PT Sans" panose="020B0503020203020204" pitchFamily="34" charset="77"/>
              </a:rPr>
              <a:t>double</a:t>
            </a:r>
            <a:r>
              <a:rPr lang="en-US" sz="1200" b="0" i="0" dirty="0">
                <a:solidFill>
                  <a:srgbClr val="444444"/>
                </a:solidFill>
                <a:effectLst/>
                <a:latin typeface="PT Sans" panose="020B0503020203020204" pitchFamily="34" charset="77"/>
              </a:rPr>
              <a:t> </a:t>
            </a:r>
            <a:r>
              <a:rPr lang="en-US" sz="1200" b="0" i="0" dirty="0" err="1">
                <a:solidFill>
                  <a:srgbClr val="000000"/>
                </a:solidFill>
                <a:effectLst/>
                <a:latin typeface="PT Sans" panose="020B0503020203020204" pitchFamily="34" charset="77"/>
              </a:rPr>
              <a:t>getSpeed</a:t>
            </a:r>
            <a:r>
              <a:rPr lang="en-US" sz="1200" b="0" i="0" dirty="0">
                <a:solidFill>
                  <a:srgbClr val="444444"/>
                </a:solidFill>
                <a:effectLst/>
                <a:latin typeface="PT Sans" panose="020B0503020203020204" pitchFamily="34" charset="77"/>
              </a:rPr>
              <a:t>(); } </a:t>
            </a:r>
            <a:r>
              <a:rPr lang="en-US" sz="1200" b="1" i="0" dirty="0">
                <a:solidFill>
                  <a:srgbClr val="000000"/>
                </a:solidFill>
                <a:effectLst/>
                <a:latin typeface="PT Sans" panose="020B0503020203020204" pitchFamily="34" charset="77"/>
              </a:rPr>
              <a:t>class</a:t>
            </a:r>
            <a:r>
              <a:rPr lang="en-US" sz="1200" b="0" i="0" dirty="0">
                <a:solidFill>
                  <a:srgbClr val="444444"/>
                </a:solidFill>
                <a:effectLst/>
                <a:latin typeface="PT Sans" panose="020B0503020203020204" pitchFamily="34" charset="77"/>
              </a:rPr>
              <a:t> </a:t>
            </a:r>
            <a:r>
              <a:rPr lang="en-US" sz="1200" b="1" i="0" dirty="0">
                <a:solidFill>
                  <a:srgbClr val="990000"/>
                </a:solidFill>
                <a:effectLst/>
                <a:latin typeface="PT Sans" panose="020B0503020203020204" pitchFamily="34" charset="77"/>
              </a:rPr>
              <a:t>European</a:t>
            </a:r>
            <a:r>
              <a:rPr lang="en-US" sz="1200" b="0" i="0" dirty="0">
                <a:solidFill>
                  <a:srgbClr val="444444"/>
                </a:solidFill>
                <a:effectLst/>
                <a:latin typeface="PT Sans" panose="020B0503020203020204" pitchFamily="34" charset="77"/>
              </a:rPr>
              <a:t> </a:t>
            </a:r>
            <a:r>
              <a:rPr lang="en-US" sz="1200" b="1" i="0" dirty="0">
                <a:solidFill>
                  <a:srgbClr val="000000"/>
                </a:solidFill>
                <a:effectLst/>
                <a:latin typeface="PT Sans" panose="020B0503020203020204" pitchFamily="34" charset="77"/>
              </a:rPr>
              <a:t>extends</a:t>
            </a:r>
            <a:r>
              <a:rPr lang="en-US" sz="1200" b="0" i="0" dirty="0">
                <a:solidFill>
                  <a:srgbClr val="444444"/>
                </a:solidFill>
                <a:effectLst/>
                <a:latin typeface="PT Sans" panose="020B0503020203020204" pitchFamily="34" charset="77"/>
              </a:rPr>
              <a:t> </a:t>
            </a:r>
            <a:r>
              <a:rPr lang="en-US" sz="1200" b="0" i="0" dirty="0">
                <a:solidFill>
                  <a:srgbClr val="000000"/>
                </a:solidFill>
                <a:effectLst/>
                <a:latin typeface="PT Sans" panose="020B0503020203020204" pitchFamily="34" charset="77"/>
              </a:rPr>
              <a:t>Bird</a:t>
            </a:r>
            <a:r>
              <a:rPr lang="en-US" sz="1200" b="0" i="0" dirty="0">
                <a:solidFill>
                  <a:srgbClr val="444444"/>
                </a:solidFill>
                <a:effectLst/>
                <a:latin typeface="PT Sans" panose="020B0503020203020204" pitchFamily="34" charset="77"/>
              </a:rPr>
              <a:t> { </a:t>
            </a:r>
            <a:r>
              <a:rPr lang="en-US" sz="1200" b="1" i="0" dirty="0">
                <a:solidFill>
                  <a:srgbClr val="000000"/>
                </a:solidFill>
                <a:effectLst/>
                <a:latin typeface="PT Sans" panose="020B0503020203020204" pitchFamily="34" charset="77"/>
              </a:rPr>
              <a:t>double</a:t>
            </a:r>
            <a:r>
              <a:rPr lang="en-US" sz="1200" b="0" i="0" dirty="0">
                <a:solidFill>
                  <a:srgbClr val="444444"/>
                </a:solidFill>
                <a:effectLst/>
                <a:latin typeface="PT Sans" panose="020B0503020203020204" pitchFamily="34" charset="77"/>
              </a:rPr>
              <a:t> </a:t>
            </a:r>
            <a:r>
              <a:rPr lang="en-US" sz="1200" b="0" i="0" dirty="0" err="1">
                <a:solidFill>
                  <a:srgbClr val="000000"/>
                </a:solidFill>
                <a:effectLst/>
                <a:latin typeface="PT Sans" panose="020B0503020203020204" pitchFamily="34" charset="77"/>
              </a:rPr>
              <a:t>getSpeed</a:t>
            </a:r>
            <a:r>
              <a:rPr lang="en-US" sz="1200" b="0" i="0" dirty="0">
                <a:solidFill>
                  <a:srgbClr val="444444"/>
                </a:solidFill>
                <a:effectLst/>
                <a:latin typeface="PT Sans" panose="020B0503020203020204" pitchFamily="34" charset="77"/>
              </a:rPr>
              <a:t>() { </a:t>
            </a:r>
            <a:r>
              <a:rPr lang="en-US" sz="1200" b="1" i="0" dirty="0">
                <a:solidFill>
                  <a:srgbClr val="000000"/>
                </a:solidFill>
                <a:effectLst/>
                <a:latin typeface="PT Sans" panose="020B0503020203020204" pitchFamily="34" charset="77"/>
              </a:rPr>
              <a:t>return</a:t>
            </a:r>
            <a:r>
              <a:rPr lang="en-US" sz="1200" b="0" i="0" dirty="0">
                <a:solidFill>
                  <a:srgbClr val="444444"/>
                </a:solidFill>
                <a:effectLst/>
                <a:latin typeface="PT Sans" panose="020B0503020203020204" pitchFamily="34" charset="77"/>
              </a:rPr>
              <a:t> </a:t>
            </a:r>
            <a:r>
              <a:rPr lang="en-US" sz="1200" b="0" i="0" dirty="0" err="1">
                <a:solidFill>
                  <a:srgbClr val="000000"/>
                </a:solidFill>
                <a:effectLst/>
                <a:latin typeface="PT Sans" panose="020B0503020203020204" pitchFamily="34" charset="77"/>
              </a:rPr>
              <a:t>getBaseSpeed</a:t>
            </a:r>
            <a:r>
              <a:rPr lang="en-US" sz="1200" b="0" i="0" dirty="0">
                <a:solidFill>
                  <a:srgbClr val="444444"/>
                </a:solidFill>
                <a:effectLst/>
                <a:latin typeface="PT Sans" panose="020B0503020203020204" pitchFamily="34" charset="77"/>
              </a:rPr>
              <a:t>(); } } </a:t>
            </a:r>
            <a:r>
              <a:rPr lang="en-US" sz="1200" b="1" i="0" dirty="0">
                <a:solidFill>
                  <a:srgbClr val="000000"/>
                </a:solidFill>
                <a:effectLst/>
                <a:latin typeface="PT Sans" panose="020B0503020203020204" pitchFamily="34" charset="77"/>
              </a:rPr>
              <a:t>class</a:t>
            </a:r>
            <a:r>
              <a:rPr lang="en-US" sz="1200" b="0" i="0" dirty="0">
                <a:solidFill>
                  <a:srgbClr val="444444"/>
                </a:solidFill>
                <a:effectLst/>
                <a:latin typeface="PT Sans" panose="020B0503020203020204" pitchFamily="34" charset="77"/>
              </a:rPr>
              <a:t> </a:t>
            </a:r>
            <a:r>
              <a:rPr lang="en-US" sz="1200" b="1" i="0" dirty="0">
                <a:solidFill>
                  <a:srgbClr val="990000"/>
                </a:solidFill>
                <a:effectLst/>
                <a:latin typeface="PT Sans" panose="020B0503020203020204" pitchFamily="34" charset="77"/>
              </a:rPr>
              <a:t>African</a:t>
            </a:r>
            <a:r>
              <a:rPr lang="en-US" sz="1200" b="0" i="0" dirty="0">
                <a:solidFill>
                  <a:srgbClr val="444444"/>
                </a:solidFill>
                <a:effectLst/>
                <a:latin typeface="PT Sans" panose="020B0503020203020204" pitchFamily="34" charset="77"/>
              </a:rPr>
              <a:t> </a:t>
            </a:r>
            <a:r>
              <a:rPr lang="en-US" sz="1200" b="1" i="0" dirty="0">
                <a:solidFill>
                  <a:srgbClr val="000000"/>
                </a:solidFill>
                <a:effectLst/>
                <a:latin typeface="PT Sans" panose="020B0503020203020204" pitchFamily="34" charset="77"/>
              </a:rPr>
              <a:t>extends</a:t>
            </a:r>
            <a:r>
              <a:rPr lang="en-US" sz="1200" b="0" i="0" dirty="0">
                <a:solidFill>
                  <a:srgbClr val="444444"/>
                </a:solidFill>
                <a:effectLst/>
                <a:latin typeface="PT Sans" panose="020B0503020203020204" pitchFamily="34" charset="77"/>
              </a:rPr>
              <a:t> </a:t>
            </a:r>
            <a:r>
              <a:rPr lang="en-US" sz="1200" b="0" i="0" dirty="0">
                <a:solidFill>
                  <a:srgbClr val="000000"/>
                </a:solidFill>
                <a:effectLst/>
                <a:latin typeface="PT Sans" panose="020B0503020203020204" pitchFamily="34" charset="77"/>
              </a:rPr>
              <a:t>Bird</a:t>
            </a:r>
            <a:r>
              <a:rPr lang="en-US" sz="1200" b="0" i="0" dirty="0">
                <a:solidFill>
                  <a:srgbClr val="444444"/>
                </a:solidFill>
                <a:effectLst/>
                <a:latin typeface="PT Sans" panose="020B0503020203020204" pitchFamily="34" charset="77"/>
              </a:rPr>
              <a:t> { </a:t>
            </a:r>
            <a:r>
              <a:rPr lang="en-US" sz="1200" b="1" i="0" dirty="0">
                <a:solidFill>
                  <a:srgbClr val="000000"/>
                </a:solidFill>
                <a:effectLst/>
                <a:latin typeface="PT Sans" panose="020B0503020203020204" pitchFamily="34" charset="77"/>
              </a:rPr>
              <a:t>double</a:t>
            </a:r>
            <a:r>
              <a:rPr lang="en-US" sz="1200" b="0" i="0" dirty="0">
                <a:solidFill>
                  <a:srgbClr val="444444"/>
                </a:solidFill>
                <a:effectLst/>
                <a:latin typeface="PT Sans" panose="020B0503020203020204" pitchFamily="34" charset="77"/>
              </a:rPr>
              <a:t> </a:t>
            </a:r>
            <a:r>
              <a:rPr lang="en-US" sz="1200" b="0" i="0" dirty="0" err="1">
                <a:solidFill>
                  <a:srgbClr val="000000"/>
                </a:solidFill>
                <a:effectLst/>
                <a:latin typeface="PT Sans" panose="020B0503020203020204" pitchFamily="34" charset="77"/>
              </a:rPr>
              <a:t>getSpeed</a:t>
            </a:r>
            <a:r>
              <a:rPr lang="en-US" sz="1200" b="0" i="0" dirty="0">
                <a:solidFill>
                  <a:srgbClr val="444444"/>
                </a:solidFill>
                <a:effectLst/>
                <a:latin typeface="PT Sans" panose="020B0503020203020204" pitchFamily="34" charset="77"/>
              </a:rPr>
              <a:t>() { </a:t>
            </a:r>
            <a:r>
              <a:rPr lang="en-US" sz="1200" b="1" i="0" dirty="0">
                <a:solidFill>
                  <a:srgbClr val="000000"/>
                </a:solidFill>
                <a:effectLst/>
                <a:latin typeface="PT Sans" panose="020B0503020203020204" pitchFamily="34" charset="77"/>
              </a:rPr>
              <a:t>return</a:t>
            </a:r>
            <a:r>
              <a:rPr lang="en-US" sz="1200" b="0" i="0" dirty="0">
                <a:solidFill>
                  <a:srgbClr val="444444"/>
                </a:solidFill>
                <a:effectLst/>
                <a:latin typeface="PT Sans" panose="020B0503020203020204" pitchFamily="34" charset="77"/>
              </a:rPr>
              <a:t> </a:t>
            </a:r>
            <a:r>
              <a:rPr lang="en-US" sz="1200" b="0" i="0" dirty="0" err="1">
                <a:solidFill>
                  <a:srgbClr val="000000"/>
                </a:solidFill>
                <a:effectLst/>
                <a:latin typeface="PT Sans" panose="020B0503020203020204" pitchFamily="34" charset="77"/>
              </a:rPr>
              <a:t>getBaseSpeed</a:t>
            </a:r>
            <a:r>
              <a:rPr lang="en-US" sz="1200" b="0" i="0" dirty="0">
                <a:solidFill>
                  <a:srgbClr val="444444"/>
                </a:solidFill>
                <a:effectLst/>
                <a:latin typeface="PT Sans" panose="020B0503020203020204" pitchFamily="34" charset="77"/>
              </a:rPr>
              <a:t>() </a:t>
            </a:r>
            <a:r>
              <a:rPr lang="en-US" sz="1200" b="0" i="0" dirty="0">
                <a:solidFill>
                  <a:srgbClr val="000000"/>
                </a:solidFill>
                <a:effectLst/>
                <a:latin typeface="PT Sans" panose="020B0503020203020204" pitchFamily="34" charset="77"/>
              </a:rPr>
              <a:t>-</a:t>
            </a:r>
            <a:r>
              <a:rPr lang="en-US" sz="1200" b="0" i="0" dirty="0">
                <a:solidFill>
                  <a:srgbClr val="444444"/>
                </a:solidFill>
                <a:effectLst/>
                <a:latin typeface="PT Sans" panose="020B0503020203020204" pitchFamily="34" charset="77"/>
              </a:rPr>
              <a:t> </a:t>
            </a:r>
            <a:r>
              <a:rPr lang="en-US" sz="1200" b="0" i="0" dirty="0" err="1">
                <a:solidFill>
                  <a:srgbClr val="000000"/>
                </a:solidFill>
                <a:effectLst/>
                <a:latin typeface="PT Sans" panose="020B0503020203020204" pitchFamily="34" charset="77"/>
              </a:rPr>
              <a:t>getLoadFactor</a:t>
            </a:r>
            <a:r>
              <a:rPr lang="en-US" sz="1200" b="0" i="0" dirty="0">
                <a:solidFill>
                  <a:srgbClr val="444444"/>
                </a:solidFill>
                <a:effectLst/>
                <a:latin typeface="PT Sans" panose="020B0503020203020204" pitchFamily="34" charset="77"/>
              </a:rPr>
              <a:t>() </a:t>
            </a:r>
            <a:r>
              <a:rPr lang="en-US" sz="1200" b="0" i="0" dirty="0">
                <a:solidFill>
                  <a:srgbClr val="000000"/>
                </a:solidFill>
                <a:effectLst/>
                <a:latin typeface="PT Sans" panose="020B0503020203020204" pitchFamily="34" charset="77"/>
              </a:rPr>
              <a:t>*</a:t>
            </a:r>
            <a:r>
              <a:rPr lang="en-US" sz="1200" b="0" i="0" dirty="0">
                <a:solidFill>
                  <a:srgbClr val="444444"/>
                </a:solidFill>
                <a:effectLst/>
                <a:latin typeface="PT Sans" panose="020B0503020203020204" pitchFamily="34" charset="77"/>
              </a:rPr>
              <a:t> </a:t>
            </a:r>
            <a:r>
              <a:rPr lang="en-US" sz="1200" b="0" i="0" dirty="0" err="1">
                <a:solidFill>
                  <a:srgbClr val="000000"/>
                </a:solidFill>
                <a:effectLst/>
                <a:latin typeface="PT Sans" panose="020B0503020203020204" pitchFamily="34" charset="77"/>
              </a:rPr>
              <a:t>numberOfCoconuts</a:t>
            </a:r>
            <a:r>
              <a:rPr lang="en-US" sz="1200" b="0" i="0" dirty="0">
                <a:solidFill>
                  <a:srgbClr val="444444"/>
                </a:solidFill>
                <a:effectLst/>
                <a:latin typeface="PT Sans" panose="020B0503020203020204" pitchFamily="34" charset="77"/>
              </a:rPr>
              <a:t>; } } </a:t>
            </a:r>
            <a:r>
              <a:rPr lang="en-US" sz="1200" b="1" i="0" dirty="0">
                <a:solidFill>
                  <a:srgbClr val="000000"/>
                </a:solidFill>
                <a:effectLst/>
                <a:latin typeface="PT Sans" panose="020B0503020203020204" pitchFamily="34" charset="77"/>
              </a:rPr>
              <a:t>class</a:t>
            </a:r>
            <a:r>
              <a:rPr lang="en-US" sz="1200" b="0" i="0" dirty="0">
                <a:solidFill>
                  <a:srgbClr val="444444"/>
                </a:solidFill>
                <a:effectLst/>
                <a:latin typeface="PT Sans" panose="020B0503020203020204" pitchFamily="34" charset="77"/>
              </a:rPr>
              <a:t> </a:t>
            </a:r>
            <a:r>
              <a:rPr lang="en-US" sz="1200" b="1" i="0" dirty="0" err="1">
                <a:solidFill>
                  <a:srgbClr val="990000"/>
                </a:solidFill>
                <a:effectLst/>
                <a:latin typeface="PT Sans" panose="020B0503020203020204" pitchFamily="34" charset="77"/>
              </a:rPr>
              <a:t>NorwegianBlue</a:t>
            </a:r>
            <a:r>
              <a:rPr lang="en-US" sz="1200" b="0" i="0" dirty="0">
                <a:solidFill>
                  <a:srgbClr val="444444"/>
                </a:solidFill>
                <a:effectLst/>
                <a:latin typeface="PT Sans" panose="020B0503020203020204" pitchFamily="34" charset="77"/>
              </a:rPr>
              <a:t> </a:t>
            </a:r>
            <a:r>
              <a:rPr lang="en-US" sz="1200" b="1" i="0" dirty="0">
                <a:solidFill>
                  <a:srgbClr val="000000"/>
                </a:solidFill>
                <a:effectLst/>
                <a:latin typeface="PT Sans" panose="020B0503020203020204" pitchFamily="34" charset="77"/>
              </a:rPr>
              <a:t>extends</a:t>
            </a:r>
            <a:r>
              <a:rPr lang="en-US" sz="1200" b="0" i="0" dirty="0">
                <a:solidFill>
                  <a:srgbClr val="444444"/>
                </a:solidFill>
                <a:effectLst/>
                <a:latin typeface="PT Sans" panose="020B0503020203020204" pitchFamily="34" charset="77"/>
              </a:rPr>
              <a:t> </a:t>
            </a:r>
            <a:r>
              <a:rPr lang="en-US" sz="1200" b="0" i="0" dirty="0">
                <a:solidFill>
                  <a:srgbClr val="000000"/>
                </a:solidFill>
                <a:effectLst/>
                <a:latin typeface="PT Sans" panose="020B0503020203020204" pitchFamily="34" charset="77"/>
              </a:rPr>
              <a:t>Bird</a:t>
            </a:r>
            <a:r>
              <a:rPr lang="en-US" sz="1200" b="0" i="0" dirty="0">
                <a:solidFill>
                  <a:srgbClr val="444444"/>
                </a:solidFill>
                <a:effectLst/>
                <a:latin typeface="PT Sans" panose="020B0503020203020204" pitchFamily="34" charset="77"/>
              </a:rPr>
              <a:t> { </a:t>
            </a:r>
            <a:r>
              <a:rPr lang="en-US" sz="1200" b="1" i="0" dirty="0">
                <a:solidFill>
                  <a:srgbClr val="000000"/>
                </a:solidFill>
                <a:effectLst/>
                <a:latin typeface="PT Sans" panose="020B0503020203020204" pitchFamily="34" charset="77"/>
              </a:rPr>
              <a:t>double</a:t>
            </a:r>
            <a:r>
              <a:rPr lang="en-US" sz="1200" b="0" i="0" dirty="0">
                <a:solidFill>
                  <a:srgbClr val="444444"/>
                </a:solidFill>
                <a:effectLst/>
                <a:latin typeface="PT Sans" panose="020B0503020203020204" pitchFamily="34" charset="77"/>
              </a:rPr>
              <a:t> </a:t>
            </a:r>
            <a:r>
              <a:rPr lang="en-US" sz="1200" b="0" i="0" dirty="0" err="1">
                <a:solidFill>
                  <a:srgbClr val="000000"/>
                </a:solidFill>
                <a:effectLst/>
                <a:latin typeface="PT Sans" panose="020B0503020203020204" pitchFamily="34" charset="77"/>
              </a:rPr>
              <a:t>getSpeed</a:t>
            </a:r>
            <a:r>
              <a:rPr lang="en-US" sz="1200" b="0" i="0" dirty="0">
                <a:solidFill>
                  <a:srgbClr val="444444"/>
                </a:solidFill>
                <a:effectLst/>
                <a:latin typeface="PT Sans" panose="020B0503020203020204" pitchFamily="34" charset="77"/>
              </a:rPr>
              <a:t>() { </a:t>
            </a:r>
            <a:r>
              <a:rPr lang="en-US" sz="1200" b="1" i="0" dirty="0">
                <a:solidFill>
                  <a:srgbClr val="000000"/>
                </a:solidFill>
                <a:effectLst/>
                <a:latin typeface="PT Sans" panose="020B0503020203020204" pitchFamily="34" charset="77"/>
              </a:rPr>
              <a:t>return</a:t>
            </a:r>
            <a:r>
              <a:rPr lang="en-US" sz="1200" b="0" i="0" dirty="0">
                <a:solidFill>
                  <a:srgbClr val="444444"/>
                </a:solidFill>
                <a:effectLst/>
                <a:latin typeface="PT Sans" panose="020B0503020203020204" pitchFamily="34" charset="77"/>
              </a:rPr>
              <a:t> (</a:t>
            </a:r>
            <a:r>
              <a:rPr lang="en-US" sz="1200" b="0" i="0" dirty="0" err="1">
                <a:solidFill>
                  <a:srgbClr val="000000"/>
                </a:solidFill>
                <a:effectLst/>
                <a:latin typeface="PT Sans" panose="020B0503020203020204" pitchFamily="34" charset="77"/>
              </a:rPr>
              <a:t>isNailed</a:t>
            </a:r>
            <a:r>
              <a:rPr lang="en-US" sz="1200" b="0" i="0" dirty="0">
                <a:solidFill>
                  <a:srgbClr val="444444"/>
                </a:solidFill>
                <a:effectLst/>
                <a:latin typeface="PT Sans" panose="020B0503020203020204" pitchFamily="34" charset="77"/>
              </a:rPr>
              <a:t>) </a:t>
            </a:r>
            <a:r>
              <a:rPr lang="en-US" sz="1200" b="0" i="0" dirty="0">
                <a:solidFill>
                  <a:srgbClr val="000000"/>
                </a:solidFill>
                <a:effectLst/>
                <a:latin typeface="PT Sans" panose="020B0503020203020204" pitchFamily="34" charset="77"/>
              </a:rPr>
              <a:t>?</a:t>
            </a:r>
            <a:r>
              <a:rPr lang="en-US" sz="1200" b="0" i="0" dirty="0">
                <a:solidFill>
                  <a:srgbClr val="444444"/>
                </a:solidFill>
                <a:effectLst/>
                <a:latin typeface="PT Sans" panose="020B0503020203020204" pitchFamily="34" charset="77"/>
              </a:rPr>
              <a:t> </a:t>
            </a:r>
            <a:r>
              <a:rPr lang="en-US" sz="1200" b="0" i="0" dirty="0">
                <a:solidFill>
                  <a:srgbClr val="005CC5"/>
                </a:solidFill>
                <a:effectLst/>
                <a:latin typeface="PT Sans" panose="020B0503020203020204" pitchFamily="34" charset="77"/>
              </a:rPr>
              <a:t>0</a:t>
            </a:r>
            <a:r>
              <a:rPr lang="en-US" sz="1200" b="0" i="0" dirty="0">
                <a:solidFill>
                  <a:srgbClr val="444444"/>
                </a:solidFill>
                <a:effectLst/>
                <a:latin typeface="PT Sans" panose="020B0503020203020204" pitchFamily="34" charset="77"/>
              </a:rPr>
              <a:t> : </a:t>
            </a:r>
            <a:r>
              <a:rPr lang="en-US" sz="1200" b="0" i="0" dirty="0" err="1">
                <a:solidFill>
                  <a:srgbClr val="000000"/>
                </a:solidFill>
                <a:effectLst/>
                <a:latin typeface="PT Sans" panose="020B0503020203020204" pitchFamily="34" charset="77"/>
              </a:rPr>
              <a:t>getBaseSpeed</a:t>
            </a:r>
            <a:r>
              <a:rPr lang="en-US" sz="1200" b="0" i="0" dirty="0">
                <a:solidFill>
                  <a:srgbClr val="444444"/>
                </a:solidFill>
                <a:effectLst/>
                <a:latin typeface="PT Sans" panose="020B0503020203020204" pitchFamily="34" charset="77"/>
              </a:rPr>
              <a:t>(</a:t>
            </a:r>
            <a:r>
              <a:rPr lang="en-US" sz="1200" b="0" i="0" dirty="0">
                <a:solidFill>
                  <a:srgbClr val="000000"/>
                </a:solidFill>
                <a:effectLst/>
                <a:latin typeface="PT Sans" panose="020B0503020203020204" pitchFamily="34" charset="77"/>
              </a:rPr>
              <a:t>voltage</a:t>
            </a:r>
            <a:r>
              <a:rPr lang="en-US" sz="1200" b="0" i="0" dirty="0">
                <a:solidFill>
                  <a:srgbClr val="444444"/>
                </a:solidFill>
                <a:effectLst/>
                <a:latin typeface="PT Sans" panose="020B0503020203020204" pitchFamily="34" charset="77"/>
              </a:rPr>
              <a:t>); } } </a:t>
            </a:r>
            <a:r>
              <a:rPr lang="en-US" sz="1200" b="0" i="0" dirty="0">
                <a:solidFill>
                  <a:srgbClr val="009900"/>
                </a:solidFill>
                <a:effectLst/>
                <a:latin typeface="PT Sans" panose="020B0503020203020204" pitchFamily="34" charset="77"/>
              </a:rPr>
              <a:t>// Somewhere in client code</a:t>
            </a:r>
            <a:r>
              <a:rPr lang="en-US" sz="1200" b="0" i="0" dirty="0">
                <a:solidFill>
                  <a:srgbClr val="444444"/>
                </a:solidFill>
                <a:effectLst/>
                <a:latin typeface="PT Sans" panose="020B0503020203020204" pitchFamily="34" charset="77"/>
              </a:rPr>
              <a:t> </a:t>
            </a:r>
            <a:r>
              <a:rPr lang="en-US" sz="1200" b="0" i="0" dirty="0">
                <a:solidFill>
                  <a:srgbClr val="000000"/>
                </a:solidFill>
                <a:effectLst/>
                <a:latin typeface="PT Sans" panose="020B0503020203020204" pitchFamily="34" charset="77"/>
              </a:rPr>
              <a:t>speed</a:t>
            </a:r>
            <a:r>
              <a:rPr lang="en-US" sz="1200" b="0" i="0" dirty="0">
                <a:solidFill>
                  <a:srgbClr val="444444"/>
                </a:solidFill>
                <a:effectLst/>
                <a:latin typeface="PT Sans" panose="020B0503020203020204" pitchFamily="34" charset="77"/>
              </a:rPr>
              <a:t> </a:t>
            </a:r>
            <a:r>
              <a:rPr lang="en-US" sz="1200" b="0" i="0" dirty="0">
                <a:solidFill>
                  <a:srgbClr val="000000"/>
                </a:solidFill>
                <a:effectLst/>
                <a:latin typeface="PT Sans" panose="020B0503020203020204" pitchFamily="34" charset="77"/>
              </a:rPr>
              <a:t>=</a:t>
            </a:r>
            <a:r>
              <a:rPr lang="en-US" sz="1200" b="0" i="0" dirty="0">
                <a:solidFill>
                  <a:srgbClr val="444444"/>
                </a:solidFill>
                <a:effectLst/>
                <a:latin typeface="PT Sans" panose="020B0503020203020204" pitchFamily="34" charset="77"/>
              </a:rPr>
              <a:t> </a:t>
            </a:r>
            <a:r>
              <a:rPr lang="en-US" sz="1200" b="0" i="0" dirty="0" err="1">
                <a:solidFill>
                  <a:srgbClr val="000000"/>
                </a:solidFill>
                <a:effectLst/>
                <a:latin typeface="PT Sans" panose="020B0503020203020204" pitchFamily="34" charset="77"/>
              </a:rPr>
              <a:t>bird</a:t>
            </a:r>
            <a:r>
              <a:rPr lang="en-US" sz="1200" b="0" i="0" dirty="0" err="1">
                <a:solidFill>
                  <a:srgbClr val="444444"/>
                </a:solidFill>
                <a:effectLst/>
                <a:latin typeface="PT Sans" panose="020B0503020203020204" pitchFamily="34" charset="77"/>
              </a:rPr>
              <a:t>.</a:t>
            </a:r>
            <a:r>
              <a:rPr lang="en-US" sz="1200" b="0" i="0" dirty="0" err="1">
                <a:solidFill>
                  <a:srgbClr val="000000"/>
                </a:solidFill>
                <a:effectLst/>
                <a:latin typeface="PT Sans" panose="020B0503020203020204" pitchFamily="34" charset="77"/>
              </a:rPr>
              <a:t>getSpeed</a:t>
            </a:r>
            <a:r>
              <a:rPr lang="en-US" sz="1200" b="0" i="0" dirty="0">
                <a:solidFill>
                  <a:srgbClr val="444444"/>
                </a:solidFill>
                <a:effectLst/>
                <a:latin typeface="PT Sans" panose="020B0503020203020204" pitchFamily="34" charset="77"/>
              </a:rPr>
              <a:t>();</a:t>
            </a:r>
          </a:p>
        </p:txBody>
      </p:sp>
      <p:sp>
        <p:nvSpPr>
          <p:cNvPr id="13" name="TextBox 12">
            <a:extLst>
              <a:ext uri="{FF2B5EF4-FFF2-40B4-BE49-F238E27FC236}">
                <a16:creationId xmlns:a16="http://schemas.microsoft.com/office/drawing/2014/main" id="{2C6B11D4-20D1-1C43-9443-0964146E8A9F}"/>
              </a:ext>
            </a:extLst>
          </p:cNvPr>
          <p:cNvSpPr txBox="1"/>
          <p:nvPr/>
        </p:nvSpPr>
        <p:spPr>
          <a:xfrm>
            <a:off x="5544205" y="306058"/>
            <a:ext cx="6138040" cy="4247317"/>
          </a:xfrm>
          <a:prstGeom prst="rect">
            <a:avLst/>
          </a:prstGeom>
          <a:noFill/>
        </p:spPr>
        <p:txBody>
          <a:bodyPr wrap="square">
            <a:spAutoFit/>
          </a:bodyPr>
          <a:lstStyle/>
          <a:p>
            <a:pPr algn="l"/>
            <a:r>
              <a:rPr lang="en-US" sz="900" b="1" i="0" dirty="0">
                <a:solidFill>
                  <a:srgbClr val="444444"/>
                </a:solidFill>
                <a:effectLst/>
                <a:latin typeface="PT Sans" panose="020B0503020203020204" pitchFamily="34" charset="77"/>
              </a:rPr>
              <a:t>Why Refactor</a:t>
            </a:r>
          </a:p>
          <a:p>
            <a:pPr algn="l"/>
            <a:r>
              <a:rPr lang="en-US" sz="900" b="0" i="0" dirty="0">
                <a:solidFill>
                  <a:srgbClr val="444444"/>
                </a:solidFill>
                <a:effectLst/>
                <a:latin typeface="PT Sans" panose="020B0503020203020204" pitchFamily="34" charset="77"/>
              </a:rPr>
              <a:t>This refactoring technique can help if your code contains operators performing various tasks that vary based on:</a:t>
            </a:r>
          </a:p>
          <a:p>
            <a:pPr algn="l">
              <a:buFont typeface="Arial" panose="020B0604020202020204" pitchFamily="34" charset="0"/>
              <a:buChar char="•"/>
            </a:pPr>
            <a:r>
              <a:rPr lang="en-US" sz="900" b="0" i="0" dirty="0">
                <a:solidFill>
                  <a:srgbClr val="444444"/>
                </a:solidFill>
                <a:effectLst/>
                <a:latin typeface="PT Sans" panose="020B0503020203020204" pitchFamily="34" charset="77"/>
              </a:rPr>
              <a:t>Class of the object or interface that it implements</a:t>
            </a:r>
          </a:p>
          <a:p>
            <a:pPr algn="l">
              <a:buFont typeface="Arial" panose="020B0604020202020204" pitchFamily="34" charset="0"/>
              <a:buChar char="•"/>
            </a:pPr>
            <a:r>
              <a:rPr lang="en-US" sz="900" b="0" i="0" dirty="0">
                <a:solidFill>
                  <a:srgbClr val="444444"/>
                </a:solidFill>
                <a:effectLst/>
                <a:latin typeface="PT Sans" panose="020B0503020203020204" pitchFamily="34" charset="77"/>
              </a:rPr>
              <a:t>Value of an object’s field</a:t>
            </a:r>
          </a:p>
          <a:p>
            <a:pPr algn="l">
              <a:buFont typeface="Arial" panose="020B0604020202020204" pitchFamily="34" charset="0"/>
              <a:buChar char="•"/>
            </a:pPr>
            <a:r>
              <a:rPr lang="en-US" sz="900" b="0" i="0" dirty="0">
                <a:solidFill>
                  <a:srgbClr val="444444"/>
                </a:solidFill>
                <a:effectLst/>
                <a:latin typeface="PT Sans" panose="020B0503020203020204" pitchFamily="34" charset="77"/>
              </a:rPr>
              <a:t>Result of calling one of an object’s methods</a:t>
            </a:r>
          </a:p>
          <a:p>
            <a:pPr algn="l"/>
            <a:r>
              <a:rPr lang="en-US" sz="900" b="0" i="0" dirty="0">
                <a:solidFill>
                  <a:srgbClr val="444444"/>
                </a:solidFill>
                <a:effectLst/>
                <a:latin typeface="PT Sans" panose="020B0503020203020204" pitchFamily="34" charset="77"/>
              </a:rPr>
              <a:t>If a new object property or type appears, you will need to search for and add code in all similar conditionals. Thus the benefit of this technique is multiplied if there are multiple conditionals scattered throughout all of an object’s methods.</a:t>
            </a:r>
          </a:p>
          <a:p>
            <a:pPr algn="l"/>
            <a:r>
              <a:rPr lang="en-US" sz="900" b="1" i="0" dirty="0">
                <a:solidFill>
                  <a:srgbClr val="444444"/>
                </a:solidFill>
                <a:effectLst/>
                <a:latin typeface="PT Sans" panose="020B0503020203020204" pitchFamily="34" charset="77"/>
              </a:rPr>
              <a:t>Benefits</a:t>
            </a:r>
          </a:p>
          <a:p>
            <a:pPr algn="l">
              <a:buFont typeface="Arial" panose="020B0604020202020204" pitchFamily="34" charset="0"/>
              <a:buChar char="•"/>
            </a:pPr>
            <a:r>
              <a:rPr lang="en-US" sz="900" b="0" i="0" dirty="0">
                <a:solidFill>
                  <a:srgbClr val="444444"/>
                </a:solidFill>
                <a:effectLst/>
                <a:latin typeface="PT Sans" panose="020B0503020203020204" pitchFamily="34" charset="77"/>
              </a:rPr>
              <a:t>This technique adheres to the </a:t>
            </a:r>
            <a:r>
              <a:rPr lang="en-US" sz="900" b="0" i="1" dirty="0">
                <a:solidFill>
                  <a:srgbClr val="444444"/>
                </a:solidFill>
                <a:effectLst/>
                <a:latin typeface="PT Sans" panose="020B0503020203020204" pitchFamily="34" charset="77"/>
              </a:rPr>
              <a:t>Tell-Don’t-Ask</a:t>
            </a:r>
            <a:r>
              <a:rPr lang="en-US" sz="900" b="0" i="0" dirty="0">
                <a:solidFill>
                  <a:srgbClr val="444444"/>
                </a:solidFill>
                <a:effectLst/>
                <a:latin typeface="PT Sans" panose="020B0503020203020204" pitchFamily="34" charset="77"/>
              </a:rPr>
              <a:t> principle: instead of asking an object about its state and then performing actions based on this, it’s much easier to simply tell the object what it needs to do and let it decide for itself how to do that.</a:t>
            </a:r>
          </a:p>
          <a:p>
            <a:pPr algn="l">
              <a:buFont typeface="Arial" panose="020B0604020202020204" pitchFamily="34" charset="0"/>
              <a:buChar char="•"/>
            </a:pPr>
            <a:r>
              <a:rPr lang="en-US" sz="900" b="0" i="0" dirty="0">
                <a:solidFill>
                  <a:srgbClr val="444444"/>
                </a:solidFill>
                <a:effectLst/>
                <a:latin typeface="PT Sans" panose="020B0503020203020204" pitchFamily="34" charset="77"/>
              </a:rPr>
              <a:t>Removes duplicate code. You get rid of many almost identical conditionals.</a:t>
            </a:r>
          </a:p>
          <a:p>
            <a:pPr algn="l">
              <a:buFont typeface="Arial" panose="020B0604020202020204" pitchFamily="34" charset="0"/>
              <a:buChar char="•"/>
            </a:pPr>
            <a:r>
              <a:rPr lang="en-US" sz="900" b="0" i="0" dirty="0">
                <a:solidFill>
                  <a:srgbClr val="444444"/>
                </a:solidFill>
                <a:effectLst/>
                <a:latin typeface="PT Sans" panose="020B0503020203020204" pitchFamily="34" charset="77"/>
              </a:rPr>
              <a:t>If you need to add a new execution variant, all you need to do is add a new subclass without touching the existing code (</a:t>
            </a:r>
            <a:r>
              <a:rPr lang="en-US" sz="900" b="0" i="1" dirty="0">
                <a:solidFill>
                  <a:srgbClr val="444444"/>
                </a:solidFill>
                <a:effectLst/>
                <a:latin typeface="PT Sans" panose="020B0503020203020204" pitchFamily="34" charset="77"/>
              </a:rPr>
              <a:t>Open/Closed Principle</a:t>
            </a:r>
            <a:r>
              <a:rPr lang="en-US" sz="900" b="0" i="0" dirty="0">
                <a:solidFill>
                  <a:srgbClr val="444444"/>
                </a:solidFill>
                <a:effectLst/>
                <a:latin typeface="PT Sans" panose="020B0503020203020204" pitchFamily="34" charset="77"/>
              </a:rPr>
              <a:t>).</a:t>
            </a:r>
          </a:p>
          <a:p>
            <a:pPr algn="l"/>
            <a:r>
              <a:rPr lang="en-US" sz="900" b="1" i="0" dirty="0">
                <a:solidFill>
                  <a:srgbClr val="444444"/>
                </a:solidFill>
                <a:effectLst/>
                <a:latin typeface="PT Sans" panose="020B0503020203020204" pitchFamily="34" charset="77"/>
              </a:rPr>
              <a:t>How to Refactor</a:t>
            </a:r>
          </a:p>
          <a:p>
            <a:pPr algn="l"/>
            <a:r>
              <a:rPr lang="en-US" sz="900" b="1" i="0" dirty="0">
                <a:solidFill>
                  <a:srgbClr val="444444"/>
                </a:solidFill>
                <a:effectLst/>
                <a:latin typeface="PT Sans" panose="020B0503020203020204" pitchFamily="34" charset="77"/>
              </a:rPr>
              <a:t>Preparing to Refactor</a:t>
            </a:r>
          </a:p>
          <a:p>
            <a:pPr algn="l"/>
            <a:r>
              <a:rPr lang="en-US" sz="900" b="0" i="0" dirty="0">
                <a:solidFill>
                  <a:srgbClr val="444444"/>
                </a:solidFill>
                <a:effectLst/>
                <a:latin typeface="PT Sans" panose="020B0503020203020204" pitchFamily="34" charset="77"/>
              </a:rPr>
              <a:t>For this refactoring technique, you should have a ready hierarchy of classes that will contain alternative behaviors. If you don’t have a hierarchy like this, create one. Other techniques will help to make this happen:</a:t>
            </a:r>
          </a:p>
          <a:p>
            <a:pPr algn="l">
              <a:buFont typeface="Arial" panose="020B0604020202020204" pitchFamily="34" charset="0"/>
              <a:buChar char="•"/>
            </a:pPr>
            <a:r>
              <a:rPr lang="en-US" sz="900" b="1" i="0" u="none" strike="noStrike" dirty="0">
                <a:solidFill>
                  <a:srgbClr val="444444"/>
                </a:solidFill>
                <a:effectLst/>
                <a:latin typeface="PT Sans" panose="020B0503020203020204" pitchFamily="34" charset="77"/>
                <a:hlinkClick r:id="rId2"/>
              </a:rPr>
              <a:t>Replace Type Code with Subclasses</a:t>
            </a:r>
            <a:r>
              <a:rPr lang="en-US" sz="900" b="0" i="0" dirty="0">
                <a:solidFill>
                  <a:srgbClr val="444444"/>
                </a:solidFill>
                <a:effectLst/>
                <a:latin typeface="PT Sans" panose="020B0503020203020204" pitchFamily="34" charset="77"/>
              </a:rPr>
              <a:t>. Subclasses will be created for all values of a particular object property. This approach is simple but less flexible since you can’t create subclasses for the other properties of the object.</a:t>
            </a:r>
          </a:p>
          <a:p>
            <a:pPr algn="l">
              <a:buFont typeface="Arial" panose="020B0604020202020204" pitchFamily="34" charset="0"/>
              <a:buChar char="•"/>
            </a:pPr>
            <a:r>
              <a:rPr lang="en-US" sz="900" b="1" i="0" u="none" strike="noStrike" dirty="0">
                <a:solidFill>
                  <a:srgbClr val="444444"/>
                </a:solidFill>
                <a:effectLst/>
                <a:latin typeface="PT Sans" panose="020B0503020203020204" pitchFamily="34" charset="77"/>
                <a:hlinkClick r:id="rId3"/>
              </a:rPr>
              <a:t>Replace Type Code with State/Strategy</a:t>
            </a:r>
            <a:r>
              <a:rPr lang="en-US" sz="900" b="0" i="0" dirty="0">
                <a:solidFill>
                  <a:srgbClr val="444444"/>
                </a:solidFill>
                <a:effectLst/>
                <a:latin typeface="PT Sans" panose="020B0503020203020204" pitchFamily="34" charset="77"/>
              </a:rPr>
              <a:t>. A class will be dedicated for a particular object property and subclasses will be created from it for each value of the property. The current class will contain references to the objects of this type and delegate execution to them.</a:t>
            </a:r>
          </a:p>
          <a:p>
            <a:pPr algn="l"/>
            <a:r>
              <a:rPr lang="en-US" sz="900" b="0" i="0" dirty="0">
                <a:solidFill>
                  <a:srgbClr val="444444"/>
                </a:solidFill>
                <a:effectLst/>
                <a:latin typeface="PT Sans" panose="020B0503020203020204" pitchFamily="34" charset="77"/>
              </a:rPr>
              <a:t>The following steps assume that you have already created the hierarchy.</a:t>
            </a:r>
          </a:p>
          <a:p>
            <a:pPr algn="l"/>
            <a:r>
              <a:rPr lang="en-US" sz="900" b="1" i="0" dirty="0">
                <a:solidFill>
                  <a:srgbClr val="444444"/>
                </a:solidFill>
                <a:effectLst/>
                <a:latin typeface="PT Sans" panose="020B0503020203020204" pitchFamily="34" charset="77"/>
              </a:rPr>
              <a:t>Refactoring Steps</a:t>
            </a:r>
          </a:p>
          <a:p>
            <a:pPr algn="l">
              <a:buFont typeface="+mj-lt"/>
              <a:buAutoNum type="arabicPeriod"/>
            </a:pPr>
            <a:r>
              <a:rPr lang="en-US" sz="900" b="0" i="0" dirty="0">
                <a:solidFill>
                  <a:srgbClr val="444444"/>
                </a:solidFill>
                <a:effectLst/>
                <a:latin typeface="PT Sans" panose="020B0503020203020204" pitchFamily="34" charset="77"/>
              </a:rPr>
              <a:t>If the conditional is in a method that performs other actions as well, perform </a:t>
            </a:r>
            <a:r>
              <a:rPr lang="en-US" sz="900" b="1" i="0" u="none" strike="noStrike" dirty="0">
                <a:solidFill>
                  <a:srgbClr val="444444"/>
                </a:solidFill>
                <a:effectLst/>
                <a:latin typeface="PT Sans" panose="020B0503020203020204" pitchFamily="34" charset="77"/>
                <a:hlinkClick r:id="rId4"/>
              </a:rPr>
              <a:t>Extract Method</a:t>
            </a:r>
            <a:r>
              <a:rPr lang="en-US" sz="900" b="0" i="0" dirty="0">
                <a:solidFill>
                  <a:srgbClr val="444444"/>
                </a:solidFill>
                <a:effectLst/>
                <a:latin typeface="PT Sans" panose="020B0503020203020204" pitchFamily="34" charset="77"/>
              </a:rPr>
              <a:t>.</a:t>
            </a:r>
          </a:p>
          <a:p>
            <a:pPr algn="l">
              <a:buFont typeface="+mj-lt"/>
              <a:buAutoNum type="arabicPeriod"/>
            </a:pPr>
            <a:r>
              <a:rPr lang="en-US" sz="900" b="0" i="0" dirty="0">
                <a:solidFill>
                  <a:srgbClr val="444444"/>
                </a:solidFill>
                <a:effectLst/>
                <a:latin typeface="PT Sans" panose="020B0503020203020204" pitchFamily="34" charset="77"/>
              </a:rPr>
              <a:t>For each hierarchy subclass, redefine the method that contains the conditional and copy the code of the corresponding conditional branch to that location.</a:t>
            </a:r>
          </a:p>
          <a:p>
            <a:pPr algn="l">
              <a:buFont typeface="+mj-lt"/>
              <a:buAutoNum type="arabicPeriod"/>
            </a:pPr>
            <a:r>
              <a:rPr lang="en-US" sz="900" b="0" i="0" dirty="0">
                <a:solidFill>
                  <a:srgbClr val="444444"/>
                </a:solidFill>
                <a:effectLst/>
                <a:latin typeface="PT Sans" panose="020B0503020203020204" pitchFamily="34" charset="77"/>
              </a:rPr>
              <a:t>Delete this branch from the conditional.</a:t>
            </a:r>
          </a:p>
          <a:p>
            <a:pPr algn="l">
              <a:buFont typeface="+mj-lt"/>
              <a:buAutoNum type="arabicPeriod"/>
            </a:pPr>
            <a:r>
              <a:rPr lang="en-US" sz="900" b="0" i="0" dirty="0">
                <a:solidFill>
                  <a:srgbClr val="444444"/>
                </a:solidFill>
                <a:effectLst/>
                <a:latin typeface="PT Sans" panose="020B0503020203020204" pitchFamily="34" charset="77"/>
              </a:rPr>
              <a:t>Repeat replacement until the conditional is empty. Then delete the conditional and declare the method abstract.</a:t>
            </a:r>
          </a:p>
        </p:txBody>
      </p:sp>
    </p:spTree>
    <p:extLst>
      <p:ext uri="{BB962C8B-B14F-4D97-AF65-F5344CB8AC3E}">
        <p14:creationId xmlns:p14="http://schemas.microsoft.com/office/powerpoint/2010/main" val="2718082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F0476-E6F9-5E41-AB4C-EDD27BA672CF}"/>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kern="1200" dirty="0">
                <a:solidFill>
                  <a:srgbClr val="FFFFFF"/>
                </a:solidFill>
                <a:latin typeface="+mj-lt"/>
                <a:ea typeface="+mj-ea"/>
                <a:cs typeface="+mj-cs"/>
              </a:rPr>
              <a:t>Replace Parameter with Explicit Methods</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3540340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A0DDAF7-11EA-D945-A8F2-72BD978E402C}"/>
              </a:ext>
            </a:extLst>
          </p:cNvPr>
          <p:cNvSpPr txBox="1">
            <a:spLocks/>
          </p:cNvSpPr>
          <p:nvPr/>
        </p:nvSpPr>
        <p:spPr>
          <a:xfrm>
            <a:off x="174734" y="264017"/>
            <a:ext cx="1689538" cy="906627"/>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t>Simplifying Method Calls</a:t>
            </a:r>
            <a:endParaRPr lang="en-EG" sz="1200" dirty="0"/>
          </a:p>
        </p:txBody>
      </p:sp>
      <p:sp>
        <p:nvSpPr>
          <p:cNvPr id="4" name="Title 1">
            <a:extLst>
              <a:ext uri="{FF2B5EF4-FFF2-40B4-BE49-F238E27FC236}">
                <a16:creationId xmlns:a16="http://schemas.microsoft.com/office/drawing/2014/main" id="{1A5CF460-2CF7-3040-B532-4A0AEE2BAF35}"/>
              </a:ext>
            </a:extLst>
          </p:cNvPr>
          <p:cNvSpPr txBox="1">
            <a:spLocks/>
          </p:cNvSpPr>
          <p:nvPr/>
        </p:nvSpPr>
        <p:spPr>
          <a:xfrm>
            <a:off x="2103382" y="264017"/>
            <a:ext cx="2825970" cy="906627"/>
          </a:xfrm>
          <a:prstGeom prst="rect">
            <a:avLst/>
          </a:prstGeom>
          <a:solidFill>
            <a:schemeClr val="accent2">
              <a:lumMod val="20000"/>
              <a:lumOff val="80000"/>
            </a:schemeClr>
          </a:solidFill>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Replace Parameter with Explicit Methods</a:t>
            </a:r>
          </a:p>
        </p:txBody>
      </p:sp>
      <p:sp>
        <p:nvSpPr>
          <p:cNvPr id="8" name="TextBox 7">
            <a:extLst>
              <a:ext uri="{FF2B5EF4-FFF2-40B4-BE49-F238E27FC236}">
                <a16:creationId xmlns:a16="http://schemas.microsoft.com/office/drawing/2014/main" id="{18311620-259E-7648-85D7-02CD6289121E}"/>
              </a:ext>
            </a:extLst>
          </p:cNvPr>
          <p:cNvSpPr txBox="1"/>
          <p:nvPr/>
        </p:nvSpPr>
        <p:spPr>
          <a:xfrm>
            <a:off x="174734" y="1170644"/>
            <a:ext cx="4754618" cy="2031325"/>
          </a:xfrm>
          <a:prstGeom prst="rect">
            <a:avLst/>
          </a:prstGeom>
          <a:noFill/>
        </p:spPr>
        <p:txBody>
          <a:bodyPr wrap="square">
            <a:spAutoFit/>
          </a:bodyPr>
          <a:lstStyle/>
          <a:p>
            <a:pPr algn="l"/>
            <a:r>
              <a:rPr lang="en-US" b="1" i="0" dirty="0">
                <a:solidFill>
                  <a:srgbClr val="444444"/>
                </a:solidFill>
                <a:effectLst/>
                <a:latin typeface="PT Sans" panose="020B0503020203020204" pitchFamily="34" charset="77"/>
              </a:rPr>
              <a:t>Problem</a:t>
            </a:r>
          </a:p>
          <a:p>
            <a:pPr algn="l"/>
            <a:r>
              <a:rPr lang="en-US" b="0" i="0" dirty="0">
                <a:solidFill>
                  <a:srgbClr val="444444"/>
                </a:solidFill>
                <a:effectLst/>
                <a:latin typeface="PT Sans" panose="020B0503020203020204" pitchFamily="34" charset="77"/>
              </a:rPr>
              <a:t>A method is split into parts, each of which is run depending on the value of a parameter.</a:t>
            </a:r>
          </a:p>
          <a:p>
            <a:pPr algn="l"/>
            <a:r>
              <a:rPr lang="en-US" b="1" i="0" dirty="0">
                <a:solidFill>
                  <a:srgbClr val="444444"/>
                </a:solidFill>
                <a:effectLst/>
                <a:latin typeface="PT Sans" panose="020B0503020203020204" pitchFamily="34" charset="77"/>
              </a:rPr>
              <a:t>Solution</a:t>
            </a:r>
          </a:p>
          <a:p>
            <a:pPr algn="l"/>
            <a:r>
              <a:rPr lang="en-US" b="0" i="0" dirty="0">
                <a:solidFill>
                  <a:srgbClr val="444444"/>
                </a:solidFill>
                <a:effectLst/>
                <a:latin typeface="PT Sans" panose="020B0503020203020204" pitchFamily="34" charset="77"/>
              </a:rPr>
              <a:t>Extract the individual parts of the method into their own methods and call them instead of the original method.</a:t>
            </a:r>
          </a:p>
        </p:txBody>
      </p:sp>
      <p:sp>
        <p:nvSpPr>
          <p:cNvPr id="10" name="TextBox 9">
            <a:extLst>
              <a:ext uri="{FF2B5EF4-FFF2-40B4-BE49-F238E27FC236}">
                <a16:creationId xmlns:a16="http://schemas.microsoft.com/office/drawing/2014/main" id="{6575B54A-4BCF-904B-84D7-9C4A9559C53E}"/>
              </a:ext>
            </a:extLst>
          </p:cNvPr>
          <p:cNvSpPr txBox="1"/>
          <p:nvPr/>
        </p:nvSpPr>
        <p:spPr>
          <a:xfrm>
            <a:off x="174734" y="3429000"/>
            <a:ext cx="5143500" cy="2585323"/>
          </a:xfrm>
          <a:prstGeom prst="rect">
            <a:avLst/>
          </a:prstGeom>
          <a:noFill/>
        </p:spPr>
        <p:txBody>
          <a:bodyPr wrap="square">
            <a:spAutoFit/>
          </a:bodyPr>
          <a:lstStyle/>
          <a:p>
            <a:pPr algn="l"/>
            <a:r>
              <a:rPr lang="en-US" b="1" i="0" dirty="0">
                <a:solidFill>
                  <a:srgbClr val="000000"/>
                </a:solidFill>
                <a:effectLst/>
                <a:latin typeface="PT Sans" panose="020B0503020203020204" pitchFamily="34" charset="77"/>
              </a:rPr>
              <a:t>void</a:t>
            </a:r>
            <a:r>
              <a:rPr lang="en-US" b="0" i="0" dirty="0">
                <a:solidFill>
                  <a:srgbClr val="444444"/>
                </a:solidFill>
                <a:effectLst/>
                <a:latin typeface="PT Sans" panose="020B0503020203020204" pitchFamily="34" charset="77"/>
              </a:rPr>
              <a:t> </a:t>
            </a:r>
            <a:r>
              <a:rPr lang="en-US" b="1" i="0" dirty="0" err="1">
                <a:solidFill>
                  <a:srgbClr val="990000"/>
                </a:solidFill>
                <a:effectLst/>
                <a:latin typeface="PT Sans" panose="020B0503020203020204" pitchFamily="34" charset="77"/>
              </a:rPr>
              <a:t>setValue</a:t>
            </a:r>
            <a:r>
              <a:rPr lang="en-US" b="0" i="0" dirty="0">
                <a:solidFill>
                  <a:srgbClr val="444444"/>
                </a:solidFill>
                <a:effectLst/>
                <a:latin typeface="PT Sans" panose="020B0503020203020204" pitchFamily="34" charset="77"/>
              </a:rPr>
              <a:t>(</a:t>
            </a:r>
            <a:r>
              <a:rPr lang="en-US" b="1" i="0" dirty="0">
                <a:solidFill>
                  <a:srgbClr val="000000"/>
                </a:solidFill>
                <a:effectLst/>
                <a:latin typeface="PT Sans" panose="020B0503020203020204" pitchFamily="34" charset="77"/>
              </a:rPr>
              <a:t>String</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name</a:t>
            </a:r>
            <a:r>
              <a:rPr lang="en-US" b="0" i="0" dirty="0">
                <a:solidFill>
                  <a:srgbClr val="444444"/>
                </a:solidFill>
                <a:effectLst/>
                <a:latin typeface="PT Sans" panose="020B0503020203020204" pitchFamily="34" charset="77"/>
              </a:rPr>
              <a:t>, </a:t>
            </a:r>
            <a:r>
              <a:rPr lang="en-US" b="1" i="0" dirty="0">
                <a:solidFill>
                  <a:srgbClr val="000000"/>
                </a:solidFill>
                <a:effectLst/>
                <a:latin typeface="PT Sans" panose="020B0503020203020204" pitchFamily="34" charset="77"/>
              </a:rPr>
              <a:t>int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value</a:t>
            </a:r>
            <a:r>
              <a:rPr lang="en-US" b="0" i="0" dirty="0">
                <a:solidFill>
                  <a:srgbClr val="444444"/>
                </a:solidFill>
                <a:effectLst/>
                <a:latin typeface="PT Sans" panose="020B0503020203020204" pitchFamily="34" charset="77"/>
              </a:rPr>
              <a:t>) { </a:t>
            </a:r>
            <a:r>
              <a:rPr lang="en-US" b="1" i="0" dirty="0">
                <a:solidFill>
                  <a:srgbClr val="000000"/>
                </a:solidFill>
                <a:effectLst/>
                <a:latin typeface="PT Sans" panose="020B0503020203020204" pitchFamily="34" charset="77"/>
              </a:rPr>
              <a:t>if</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name</a:t>
            </a:r>
            <a:r>
              <a:rPr lang="en-US" b="0" i="0" dirty="0" err="1">
                <a:solidFill>
                  <a:srgbClr val="444444"/>
                </a:solidFill>
                <a:effectLst/>
                <a:latin typeface="PT Sans" panose="020B0503020203020204" pitchFamily="34" charset="77"/>
              </a:rPr>
              <a:t>.</a:t>
            </a:r>
            <a:r>
              <a:rPr lang="en-US" b="0" i="0" dirty="0" err="1">
                <a:solidFill>
                  <a:srgbClr val="000000"/>
                </a:solidFill>
                <a:effectLst/>
                <a:latin typeface="PT Sans" panose="020B0503020203020204" pitchFamily="34" charset="77"/>
              </a:rPr>
              <a:t>equals</a:t>
            </a:r>
            <a:r>
              <a:rPr lang="en-US" b="0" i="0" dirty="0">
                <a:solidFill>
                  <a:srgbClr val="444444"/>
                </a:solidFill>
                <a:effectLst/>
                <a:latin typeface="PT Sans" panose="020B0503020203020204" pitchFamily="34" charset="77"/>
              </a:rPr>
              <a:t>(</a:t>
            </a:r>
            <a:r>
              <a:rPr lang="en-US" b="0" i="0" dirty="0">
                <a:solidFill>
                  <a:srgbClr val="DD1144"/>
                </a:solidFill>
                <a:effectLst/>
                <a:latin typeface="PT Sans" panose="020B0503020203020204" pitchFamily="34" charset="77"/>
              </a:rPr>
              <a:t>"height"</a:t>
            </a:r>
            <a:r>
              <a:rPr lang="en-US" b="0" i="0" dirty="0">
                <a:solidFill>
                  <a:srgbClr val="444444"/>
                </a:solidFill>
                <a:effectLst/>
                <a:latin typeface="PT Sans" panose="020B0503020203020204" pitchFamily="34" charset="77"/>
              </a:rPr>
              <a:t>)) { </a:t>
            </a:r>
            <a:r>
              <a:rPr lang="en-US" b="0" i="0" dirty="0">
                <a:solidFill>
                  <a:srgbClr val="000000"/>
                </a:solidFill>
                <a:effectLst/>
                <a:latin typeface="PT Sans" panose="020B0503020203020204" pitchFamily="34" charset="77"/>
              </a:rPr>
              <a:t>height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value</a:t>
            </a:r>
            <a:r>
              <a:rPr lang="en-US" b="0" i="0" dirty="0">
                <a:solidFill>
                  <a:srgbClr val="444444"/>
                </a:solidFill>
                <a:effectLst/>
                <a:latin typeface="PT Sans" panose="020B0503020203020204" pitchFamily="34" charset="77"/>
              </a:rPr>
              <a:t>; </a:t>
            </a:r>
            <a:r>
              <a:rPr lang="en-US" b="1" i="0" dirty="0">
                <a:solidFill>
                  <a:srgbClr val="000000"/>
                </a:solidFill>
                <a:effectLst/>
                <a:latin typeface="PT Sans" panose="020B0503020203020204" pitchFamily="34" charset="77"/>
              </a:rPr>
              <a:t>return</a:t>
            </a:r>
            <a:r>
              <a:rPr lang="en-US" b="0" i="0" dirty="0">
                <a:solidFill>
                  <a:srgbClr val="444444"/>
                </a:solidFill>
                <a:effectLst/>
                <a:latin typeface="PT Sans" panose="020B0503020203020204" pitchFamily="34" charset="77"/>
              </a:rPr>
              <a:t>; } </a:t>
            </a:r>
            <a:r>
              <a:rPr lang="en-US" b="1" i="0" dirty="0">
                <a:solidFill>
                  <a:srgbClr val="000000"/>
                </a:solidFill>
                <a:effectLst/>
                <a:latin typeface="PT Sans" panose="020B0503020203020204" pitchFamily="34" charset="77"/>
              </a:rPr>
              <a:t>if</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name</a:t>
            </a:r>
            <a:r>
              <a:rPr lang="en-US" b="0" i="0" dirty="0" err="1">
                <a:solidFill>
                  <a:srgbClr val="444444"/>
                </a:solidFill>
                <a:effectLst/>
                <a:latin typeface="PT Sans" panose="020B0503020203020204" pitchFamily="34" charset="77"/>
              </a:rPr>
              <a:t>.</a:t>
            </a:r>
            <a:r>
              <a:rPr lang="en-US" b="0" i="0" dirty="0" err="1">
                <a:solidFill>
                  <a:srgbClr val="000000"/>
                </a:solidFill>
                <a:effectLst/>
                <a:latin typeface="PT Sans" panose="020B0503020203020204" pitchFamily="34" charset="77"/>
              </a:rPr>
              <a:t>equals</a:t>
            </a:r>
            <a:r>
              <a:rPr lang="en-US" b="0" i="0" dirty="0">
                <a:solidFill>
                  <a:srgbClr val="444444"/>
                </a:solidFill>
                <a:effectLst/>
                <a:latin typeface="PT Sans" panose="020B0503020203020204" pitchFamily="34" charset="77"/>
              </a:rPr>
              <a:t>(</a:t>
            </a:r>
            <a:r>
              <a:rPr lang="en-US" b="0" i="0" dirty="0">
                <a:solidFill>
                  <a:srgbClr val="DD1144"/>
                </a:solidFill>
                <a:effectLst/>
                <a:latin typeface="PT Sans" panose="020B0503020203020204" pitchFamily="34" charset="77"/>
              </a:rPr>
              <a:t>"width"</a:t>
            </a:r>
            <a:r>
              <a:rPr lang="en-US" b="0" i="0" dirty="0">
                <a:solidFill>
                  <a:srgbClr val="444444"/>
                </a:solidFill>
                <a:effectLst/>
                <a:latin typeface="PT Sans" panose="020B0503020203020204" pitchFamily="34" charset="77"/>
              </a:rPr>
              <a:t>)) { </a:t>
            </a:r>
            <a:r>
              <a:rPr lang="en-US" b="0" i="0" dirty="0">
                <a:solidFill>
                  <a:srgbClr val="000000"/>
                </a:solidFill>
                <a:effectLst/>
                <a:latin typeface="PT Sans" panose="020B0503020203020204" pitchFamily="34" charset="77"/>
              </a:rPr>
              <a:t>width</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value</a:t>
            </a:r>
            <a:r>
              <a:rPr lang="en-US" b="0" i="0" dirty="0">
                <a:solidFill>
                  <a:srgbClr val="444444"/>
                </a:solidFill>
                <a:effectLst/>
                <a:latin typeface="PT Sans" panose="020B0503020203020204" pitchFamily="34" charset="77"/>
              </a:rPr>
              <a:t>; </a:t>
            </a:r>
            <a:r>
              <a:rPr lang="en-US" b="1" i="0" dirty="0">
                <a:solidFill>
                  <a:srgbClr val="000000"/>
                </a:solidFill>
                <a:effectLst/>
                <a:latin typeface="PT Sans" panose="020B0503020203020204" pitchFamily="34" charset="77"/>
              </a:rPr>
              <a:t>return</a:t>
            </a:r>
            <a:r>
              <a:rPr lang="en-US" b="0" i="0" dirty="0">
                <a:solidFill>
                  <a:srgbClr val="444444"/>
                </a:solidFill>
                <a:effectLst/>
                <a:latin typeface="PT Sans" panose="020B0503020203020204" pitchFamily="34" charset="77"/>
              </a:rPr>
              <a:t>; } </a:t>
            </a:r>
            <a:r>
              <a:rPr lang="en-US" b="0" i="0" dirty="0" err="1">
                <a:solidFill>
                  <a:srgbClr val="000000"/>
                </a:solidFill>
                <a:effectLst/>
                <a:latin typeface="PT Sans" panose="020B0503020203020204" pitchFamily="34" charset="77"/>
              </a:rPr>
              <a:t>Assert</a:t>
            </a:r>
            <a:r>
              <a:rPr lang="en-US" b="0" i="0" dirty="0" err="1">
                <a:solidFill>
                  <a:srgbClr val="444444"/>
                </a:solidFill>
                <a:effectLst/>
                <a:latin typeface="PT Sans" panose="020B0503020203020204" pitchFamily="34" charset="77"/>
              </a:rPr>
              <a:t>.</a:t>
            </a:r>
            <a:r>
              <a:rPr lang="en-US" b="0" i="0" dirty="0" err="1">
                <a:solidFill>
                  <a:srgbClr val="000000"/>
                </a:solidFill>
                <a:effectLst/>
                <a:latin typeface="PT Sans" panose="020B0503020203020204" pitchFamily="34" charset="77"/>
              </a:rPr>
              <a:t>shouldNeverReachHere</a:t>
            </a:r>
            <a:r>
              <a:rPr lang="en-US" b="0" i="0" dirty="0">
                <a:solidFill>
                  <a:srgbClr val="444444"/>
                </a:solidFill>
                <a:effectLst/>
                <a:latin typeface="PT Sans" panose="020B0503020203020204" pitchFamily="34" charset="77"/>
              </a:rPr>
              <a:t>(); }</a:t>
            </a:r>
          </a:p>
          <a:p>
            <a:pPr algn="l"/>
            <a:endParaRPr lang="en-US" dirty="0">
              <a:solidFill>
                <a:srgbClr val="444444"/>
              </a:solidFill>
              <a:latin typeface="PT Sans" panose="020B0503020203020204" pitchFamily="34" charset="77"/>
            </a:endParaRPr>
          </a:p>
          <a:p>
            <a:pPr algn="l"/>
            <a:endParaRPr lang="en-US" b="0" i="0" dirty="0">
              <a:solidFill>
                <a:srgbClr val="444444"/>
              </a:solidFill>
              <a:effectLst/>
              <a:latin typeface="PT Sans" panose="020B0503020203020204" pitchFamily="34" charset="77"/>
            </a:endParaRPr>
          </a:p>
          <a:p>
            <a:pPr algn="l"/>
            <a:endParaRPr lang="en-US" b="0" i="0" dirty="0">
              <a:solidFill>
                <a:srgbClr val="444444"/>
              </a:solidFill>
              <a:effectLst/>
              <a:latin typeface="PT Sans" panose="020B0503020203020204" pitchFamily="34" charset="77"/>
            </a:endParaRPr>
          </a:p>
          <a:p>
            <a:pPr algn="l"/>
            <a:r>
              <a:rPr lang="en-US" b="1" i="0" dirty="0">
                <a:solidFill>
                  <a:srgbClr val="000000"/>
                </a:solidFill>
                <a:effectLst/>
                <a:latin typeface="PT Sans" panose="020B0503020203020204" pitchFamily="34" charset="77"/>
              </a:rPr>
              <a:t>void</a:t>
            </a:r>
            <a:r>
              <a:rPr lang="en-US" b="0" i="0" dirty="0">
                <a:solidFill>
                  <a:srgbClr val="444444"/>
                </a:solidFill>
                <a:effectLst/>
                <a:latin typeface="PT Sans" panose="020B0503020203020204" pitchFamily="34" charset="77"/>
              </a:rPr>
              <a:t> </a:t>
            </a:r>
            <a:r>
              <a:rPr lang="en-US" b="1" i="0" dirty="0" err="1">
                <a:solidFill>
                  <a:srgbClr val="990000"/>
                </a:solidFill>
                <a:effectLst/>
                <a:latin typeface="PT Sans" panose="020B0503020203020204" pitchFamily="34" charset="77"/>
              </a:rPr>
              <a:t>setHeight</a:t>
            </a:r>
            <a:r>
              <a:rPr lang="en-US" b="0" i="0" dirty="0">
                <a:solidFill>
                  <a:srgbClr val="444444"/>
                </a:solidFill>
                <a:effectLst/>
                <a:latin typeface="PT Sans" panose="020B0503020203020204" pitchFamily="34" charset="77"/>
              </a:rPr>
              <a:t>(</a:t>
            </a:r>
            <a:r>
              <a:rPr lang="en-US" b="1" i="0" dirty="0">
                <a:solidFill>
                  <a:srgbClr val="000000"/>
                </a:solidFill>
                <a:effectLst/>
                <a:latin typeface="PT Sans" panose="020B0503020203020204" pitchFamily="34" charset="77"/>
              </a:rPr>
              <a:t>int</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arg</a:t>
            </a:r>
            <a:r>
              <a:rPr lang="en-US" b="0" i="0" dirty="0">
                <a:solidFill>
                  <a:srgbClr val="444444"/>
                </a:solidFill>
                <a:effectLst/>
                <a:latin typeface="PT Sans" panose="020B0503020203020204" pitchFamily="34" charset="77"/>
              </a:rPr>
              <a:t>) { </a:t>
            </a:r>
            <a:r>
              <a:rPr lang="en-US" b="0" i="0" dirty="0">
                <a:solidFill>
                  <a:srgbClr val="000000"/>
                </a:solidFill>
                <a:effectLst/>
                <a:latin typeface="PT Sans" panose="020B0503020203020204" pitchFamily="34" charset="77"/>
              </a:rPr>
              <a:t>height</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arg</a:t>
            </a:r>
            <a:r>
              <a:rPr lang="en-US" b="0" i="0" dirty="0">
                <a:solidFill>
                  <a:srgbClr val="444444"/>
                </a:solidFill>
                <a:effectLst/>
                <a:latin typeface="PT Sans" panose="020B0503020203020204" pitchFamily="34" charset="77"/>
              </a:rPr>
              <a:t>; } </a:t>
            </a:r>
            <a:r>
              <a:rPr lang="en-US" b="1" i="0" dirty="0">
                <a:solidFill>
                  <a:srgbClr val="000000"/>
                </a:solidFill>
                <a:effectLst/>
                <a:latin typeface="PT Sans" panose="020B0503020203020204" pitchFamily="34" charset="77"/>
              </a:rPr>
              <a:t>void</a:t>
            </a:r>
            <a:r>
              <a:rPr lang="en-US" b="0" i="0" dirty="0">
                <a:solidFill>
                  <a:srgbClr val="444444"/>
                </a:solidFill>
                <a:effectLst/>
                <a:latin typeface="PT Sans" panose="020B0503020203020204" pitchFamily="34" charset="77"/>
              </a:rPr>
              <a:t> </a:t>
            </a:r>
            <a:r>
              <a:rPr lang="en-US" b="1" i="0" dirty="0" err="1">
                <a:solidFill>
                  <a:srgbClr val="990000"/>
                </a:solidFill>
                <a:effectLst/>
                <a:latin typeface="PT Sans" panose="020B0503020203020204" pitchFamily="34" charset="77"/>
              </a:rPr>
              <a:t>setWidth</a:t>
            </a:r>
            <a:r>
              <a:rPr lang="en-US" b="0" i="0" dirty="0">
                <a:solidFill>
                  <a:srgbClr val="444444"/>
                </a:solidFill>
                <a:effectLst/>
                <a:latin typeface="PT Sans" panose="020B0503020203020204" pitchFamily="34" charset="77"/>
              </a:rPr>
              <a:t>(</a:t>
            </a:r>
            <a:r>
              <a:rPr lang="en-US" b="1" i="0" dirty="0">
                <a:solidFill>
                  <a:srgbClr val="000000"/>
                </a:solidFill>
                <a:effectLst/>
                <a:latin typeface="PT Sans" panose="020B0503020203020204" pitchFamily="34" charset="77"/>
              </a:rPr>
              <a:t>int</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arg</a:t>
            </a:r>
            <a:r>
              <a:rPr lang="en-US" b="0" i="0" dirty="0">
                <a:solidFill>
                  <a:srgbClr val="444444"/>
                </a:solidFill>
                <a:effectLst/>
                <a:latin typeface="PT Sans" panose="020B0503020203020204" pitchFamily="34" charset="77"/>
              </a:rPr>
              <a:t>) { </a:t>
            </a:r>
            <a:r>
              <a:rPr lang="en-US" b="0" i="0" dirty="0">
                <a:solidFill>
                  <a:srgbClr val="000000"/>
                </a:solidFill>
                <a:effectLst/>
                <a:latin typeface="PT Sans" panose="020B0503020203020204" pitchFamily="34" charset="77"/>
              </a:rPr>
              <a:t>width</a:t>
            </a:r>
            <a:r>
              <a:rPr lang="en-US" b="0" i="0" dirty="0">
                <a:solidFill>
                  <a:srgbClr val="444444"/>
                </a:solidFill>
                <a:effectLst/>
                <a:latin typeface="PT Sans" panose="020B0503020203020204" pitchFamily="34" charset="77"/>
              </a:rPr>
              <a:t> </a:t>
            </a:r>
            <a:r>
              <a:rPr lang="en-US" b="0" i="0" dirty="0">
                <a:solidFill>
                  <a:srgbClr val="000000"/>
                </a:solidFill>
                <a:effectLst/>
                <a:latin typeface="PT Sans" panose="020B0503020203020204" pitchFamily="34" charset="77"/>
              </a:rPr>
              <a:t>=</a:t>
            </a:r>
            <a:r>
              <a:rPr lang="en-US" b="0" i="0" dirty="0">
                <a:solidFill>
                  <a:srgbClr val="444444"/>
                </a:solidFill>
                <a:effectLst/>
                <a:latin typeface="PT Sans" panose="020B0503020203020204" pitchFamily="34" charset="77"/>
              </a:rPr>
              <a:t> </a:t>
            </a:r>
            <a:r>
              <a:rPr lang="en-US" b="0" i="0" dirty="0" err="1">
                <a:solidFill>
                  <a:srgbClr val="000000"/>
                </a:solidFill>
                <a:effectLst/>
                <a:latin typeface="PT Sans" panose="020B0503020203020204" pitchFamily="34" charset="77"/>
              </a:rPr>
              <a:t>arg</a:t>
            </a:r>
            <a:r>
              <a:rPr lang="en-US" b="0" i="0" dirty="0">
                <a:solidFill>
                  <a:srgbClr val="444444"/>
                </a:solidFill>
                <a:effectLst/>
                <a:latin typeface="PT Sans" panose="020B0503020203020204" pitchFamily="34" charset="77"/>
              </a:rPr>
              <a:t>; }</a:t>
            </a:r>
          </a:p>
        </p:txBody>
      </p:sp>
      <p:sp>
        <p:nvSpPr>
          <p:cNvPr id="13" name="TextBox 12">
            <a:extLst>
              <a:ext uri="{FF2B5EF4-FFF2-40B4-BE49-F238E27FC236}">
                <a16:creationId xmlns:a16="http://schemas.microsoft.com/office/drawing/2014/main" id="{7B695C29-393D-D645-AC0E-26916EBB89EF}"/>
              </a:ext>
            </a:extLst>
          </p:cNvPr>
          <p:cNvSpPr txBox="1"/>
          <p:nvPr/>
        </p:nvSpPr>
        <p:spPr>
          <a:xfrm>
            <a:off x="6035566" y="526134"/>
            <a:ext cx="6138040" cy="5632311"/>
          </a:xfrm>
          <a:prstGeom prst="rect">
            <a:avLst/>
          </a:prstGeom>
          <a:noFill/>
        </p:spPr>
        <p:txBody>
          <a:bodyPr wrap="square">
            <a:spAutoFit/>
          </a:bodyPr>
          <a:lstStyle/>
          <a:p>
            <a:pPr algn="l"/>
            <a:r>
              <a:rPr lang="en-US" b="1" i="0" dirty="0">
                <a:solidFill>
                  <a:srgbClr val="444444"/>
                </a:solidFill>
                <a:effectLst/>
                <a:latin typeface="PT Sans" panose="020B0503020203020204" pitchFamily="34" charset="77"/>
              </a:rPr>
              <a:t>Why Refactor</a:t>
            </a:r>
          </a:p>
          <a:p>
            <a:pPr algn="l"/>
            <a:r>
              <a:rPr lang="en-US" b="0" i="0" dirty="0">
                <a:solidFill>
                  <a:srgbClr val="444444"/>
                </a:solidFill>
                <a:effectLst/>
                <a:latin typeface="PT Sans" panose="020B0503020203020204" pitchFamily="34" charset="77"/>
              </a:rPr>
              <a:t>A method containing parameter-dependent variants has grown massive. Non-trivial code is run in each branch and new variants are added very rarely.</a:t>
            </a:r>
          </a:p>
          <a:p>
            <a:pPr algn="l"/>
            <a:r>
              <a:rPr lang="en-US" b="1" i="0" dirty="0">
                <a:solidFill>
                  <a:srgbClr val="444444"/>
                </a:solidFill>
                <a:effectLst/>
                <a:latin typeface="PT Sans" panose="020B0503020203020204" pitchFamily="34" charset="77"/>
              </a:rPr>
              <a:t>Benefits</a:t>
            </a:r>
          </a:p>
          <a:p>
            <a:pPr algn="l">
              <a:buFont typeface="Arial" panose="020B0604020202020204" pitchFamily="34" charset="0"/>
              <a:buChar char="•"/>
            </a:pPr>
            <a:r>
              <a:rPr lang="en-US" b="0" i="0" dirty="0">
                <a:solidFill>
                  <a:srgbClr val="444444"/>
                </a:solidFill>
                <a:effectLst/>
                <a:latin typeface="PT Sans" panose="020B0503020203020204" pitchFamily="34" charset="77"/>
              </a:rPr>
              <a:t>Improves code readability. It’s much easier to understand the purpose of </a:t>
            </a:r>
            <a:r>
              <a:rPr lang="en-US" b="0" i="0" dirty="0" err="1">
                <a:solidFill>
                  <a:srgbClr val="444444"/>
                </a:solidFill>
                <a:effectLst/>
                <a:latin typeface="PT Sans" panose="020B0503020203020204" pitchFamily="34" charset="77"/>
              </a:rPr>
              <a:t>startEngine</a:t>
            </a:r>
            <a:r>
              <a:rPr lang="en-US" b="0" i="0" dirty="0">
                <a:solidFill>
                  <a:srgbClr val="444444"/>
                </a:solidFill>
                <a:effectLst/>
                <a:latin typeface="PT Sans" panose="020B0503020203020204" pitchFamily="34" charset="77"/>
              </a:rPr>
              <a:t>() than </a:t>
            </a:r>
            <a:r>
              <a:rPr lang="en-US" b="0" i="0" dirty="0" err="1">
                <a:solidFill>
                  <a:srgbClr val="444444"/>
                </a:solidFill>
                <a:effectLst/>
                <a:latin typeface="PT Sans" panose="020B0503020203020204" pitchFamily="34" charset="77"/>
              </a:rPr>
              <a:t>setValue</a:t>
            </a:r>
            <a:r>
              <a:rPr lang="en-US" b="0" i="0" dirty="0">
                <a:solidFill>
                  <a:srgbClr val="444444"/>
                </a:solidFill>
                <a:effectLst/>
                <a:latin typeface="PT Sans" panose="020B0503020203020204" pitchFamily="34" charset="77"/>
              </a:rPr>
              <a:t>("</a:t>
            </a:r>
            <a:r>
              <a:rPr lang="en-US" b="0" i="0" dirty="0" err="1">
                <a:solidFill>
                  <a:srgbClr val="444444"/>
                </a:solidFill>
                <a:effectLst/>
                <a:latin typeface="PT Sans" panose="020B0503020203020204" pitchFamily="34" charset="77"/>
              </a:rPr>
              <a:t>engineEnabled</a:t>
            </a:r>
            <a:r>
              <a:rPr lang="en-US" b="0" i="0" dirty="0">
                <a:solidFill>
                  <a:srgbClr val="444444"/>
                </a:solidFill>
                <a:effectLst/>
                <a:latin typeface="PT Sans" panose="020B0503020203020204" pitchFamily="34" charset="77"/>
              </a:rPr>
              <a:t>", true).</a:t>
            </a:r>
          </a:p>
          <a:p>
            <a:pPr algn="l"/>
            <a:r>
              <a:rPr lang="en-US" b="1" i="0" dirty="0">
                <a:solidFill>
                  <a:srgbClr val="444444"/>
                </a:solidFill>
                <a:effectLst/>
                <a:latin typeface="PT Sans" panose="020B0503020203020204" pitchFamily="34" charset="77"/>
              </a:rPr>
              <a:t>When Not to Use</a:t>
            </a:r>
          </a:p>
          <a:p>
            <a:pPr algn="l">
              <a:buFont typeface="Arial" panose="020B0604020202020204" pitchFamily="34" charset="0"/>
              <a:buChar char="•"/>
            </a:pPr>
            <a:r>
              <a:rPr lang="en-US" b="0" i="0" dirty="0">
                <a:solidFill>
                  <a:srgbClr val="444444"/>
                </a:solidFill>
                <a:effectLst/>
                <a:latin typeface="PT Sans" panose="020B0503020203020204" pitchFamily="34" charset="77"/>
              </a:rPr>
              <a:t>Don’t replace a parameter with explicit methods if a method is rarely changed and new variants aren’t added inside it.</a:t>
            </a:r>
          </a:p>
          <a:p>
            <a:pPr algn="l"/>
            <a:r>
              <a:rPr lang="en-US" b="1" i="0" dirty="0">
                <a:solidFill>
                  <a:srgbClr val="444444"/>
                </a:solidFill>
                <a:effectLst/>
                <a:latin typeface="PT Sans" panose="020B0503020203020204" pitchFamily="34" charset="77"/>
              </a:rPr>
              <a:t>How to Refactor</a:t>
            </a:r>
          </a:p>
          <a:p>
            <a:pPr algn="l">
              <a:buFont typeface="+mj-lt"/>
              <a:buAutoNum type="arabicPeriod"/>
            </a:pPr>
            <a:r>
              <a:rPr lang="en-US" b="0" i="0" dirty="0">
                <a:solidFill>
                  <a:srgbClr val="444444"/>
                </a:solidFill>
                <a:effectLst/>
                <a:latin typeface="PT Sans" panose="020B0503020203020204" pitchFamily="34" charset="77"/>
              </a:rPr>
              <a:t>For each variant of the method, create a separate method. Run these methods based on the value of a parameter in the main method.</a:t>
            </a:r>
          </a:p>
          <a:p>
            <a:pPr algn="l">
              <a:buFont typeface="+mj-lt"/>
              <a:buAutoNum type="arabicPeriod"/>
            </a:pPr>
            <a:r>
              <a:rPr lang="en-US" b="0" i="0" dirty="0">
                <a:solidFill>
                  <a:srgbClr val="444444"/>
                </a:solidFill>
                <a:effectLst/>
                <a:latin typeface="PT Sans" panose="020B0503020203020204" pitchFamily="34" charset="77"/>
              </a:rPr>
              <a:t>Find all places where the original method is called. In these places, place a call for one of the new parameter-dependent variants.</a:t>
            </a:r>
          </a:p>
          <a:p>
            <a:pPr algn="l">
              <a:buFont typeface="+mj-lt"/>
              <a:buAutoNum type="arabicPeriod"/>
            </a:pPr>
            <a:r>
              <a:rPr lang="en-US" b="0" i="0" dirty="0">
                <a:solidFill>
                  <a:srgbClr val="444444"/>
                </a:solidFill>
                <a:effectLst/>
                <a:latin typeface="PT Sans" panose="020B0503020203020204" pitchFamily="34" charset="77"/>
              </a:rPr>
              <a:t>When no calls to the original method remain, delete it</a:t>
            </a:r>
          </a:p>
        </p:txBody>
      </p:sp>
    </p:spTree>
    <p:extLst>
      <p:ext uri="{BB962C8B-B14F-4D97-AF65-F5344CB8AC3E}">
        <p14:creationId xmlns:p14="http://schemas.microsoft.com/office/powerpoint/2010/main" val="39801240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2891</TotalTime>
  <Words>32759</Words>
  <Application>Microsoft Macintosh PowerPoint</Application>
  <PresentationFormat>Widescreen</PresentationFormat>
  <Paragraphs>2471</Paragraphs>
  <Slides>253</Slides>
  <Notes>100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253</vt:i4>
      </vt:variant>
    </vt:vector>
  </HeadingPairs>
  <TitlesOfParts>
    <vt:vector size="259" baseType="lpstr">
      <vt:lpstr>Arial</vt:lpstr>
      <vt:lpstr>Calibri</vt:lpstr>
      <vt:lpstr>Calibri Light</vt:lpstr>
      <vt:lpstr>PT Sans</vt:lpstr>
      <vt:lpstr>Wingdings</vt:lpstr>
      <vt:lpstr>Office Theme</vt:lpstr>
      <vt:lpstr>Code Smells</vt:lpstr>
      <vt:lpstr>Agenda</vt:lpstr>
      <vt:lpstr>PowerPoint Presentation</vt:lpstr>
      <vt:lpstr>PowerPoint Presentation</vt:lpstr>
      <vt:lpstr>Techniques of Refactoring</vt:lpstr>
      <vt:lpstr>Composing Methods</vt:lpstr>
      <vt:lpstr>Composing Methods</vt:lpstr>
      <vt:lpstr>PowerPoint Presentation</vt:lpstr>
      <vt:lpstr>PowerPoint Presentation</vt:lpstr>
      <vt:lpstr>PowerPoint Presentation</vt:lpstr>
      <vt:lpstr>PowerPoint Presentation</vt:lpstr>
      <vt:lpstr>PowerPoint Presentation</vt:lpstr>
      <vt:lpstr>Code Smells</vt:lpstr>
      <vt:lpstr>Agenda</vt:lpstr>
      <vt:lpstr>2.1. Long Method</vt:lpstr>
      <vt:lpstr>Method Extractor</vt:lpstr>
      <vt:lpstr>PowerPoint Presentation</vt:lpstr>
      <vt:lpstr>Replace Temporary Variables with Query to Methods</vt:lpstr>
      <vt:lpstr>PowerPoint Presentation</vt:lpstr>
      <vt:lpstr>Split Temporary Variable </vt:lpstr>
      <vt:lpstr>Composing Methods</vt:lpstr>
      <vt:lpstr>Separate Query from Modifier</vt:lpstr>
      <vt:lpstr>PowerPoint Presentation</vt:lpstr>
      <vt:lpstr>Introduce Parameter Object</vt:lpstr>
      <vt:lpstr>PowerPoint Presentation</vt:lpstr>
      <vt:lpstr>Preserve Whole Object</vt:lpstr>
      <vt:lpstr>PowerPoint Presentation</vt:lpstr>
      <vt:lpstr>Replace Method with Method Object</vt:lpstr>
      <vt:lpstr>PowerPoint Presentation</vt:lpstr>
      <vt:lpstr>Use Decompose Conditional</vt:lpstr>
      <vt:lpstr>PowerPoint Presentation</vt:lpstr>
      <vt:lpstr>Code Smells</vt:lpstr>
      <vt:lpstr>Agenda</vt:lpstr>
      <vt:lpstr>2.2. Large Class</vt:lpstr>
      <vt:lpstr>Class Extractor</vt:lpstr>
      <vt:lpstr>PowerPoint Presentation</vt:lpstr>
      <vt:lpstr>Subclass Extractor</vt:lpstr>
      <vt:lpstr>PowerPoint Presentation</vt:lpstr>
      <vt:lpstr>Push Down Method</vt:lpstr>
      <vt:lpstr>PowerPoint Presentation</vt:lpstr>
      <vt:lpstr>Push Down Field</vt:lpstr>
      <vt:lpstr>PowerPoint Presentation</vt:lpstr>
      <vt:lpstr>Interface Extractor</vt:lpstr>
      <vt:lpstr>PowerPoint Presentation</vt:lpstr>
      <vt:lpstr>Duplicate Observed Data</vt:lpstr>
      <vt:lpstr>PowerPoint Presentation</vt:lpstr>
      <vt:lpstr>Self Encapsulate Field</vt:lpstr>
      <vt:lpstr>PowerPoint Presentation</vt:lpstr>
      <vt:lpstr>Code Smells</vt:lpstr>
      <vt:lpstr>Agenda</vt:lpstr>
      <vt:lpstr>2.3. Primitive Obsession</vt:lpstr>
      <vt:lpstr>Replace Data Value with Object</vt:lpstr>
      <vt:lpstr>PowerPoint Presentation</vt:lpstr>
      <vt:lpstr>Change Value to Reference</vt:lpstr>
      <vt:lpstr>PowerPoint Presentation</vt:lpstr>
      <vt:lpstr>Replace Constructor with Factory Method</vt:lpstr>
      <vt:lpstr>PowerPoint Presentation</vt:lpstr>
      <vt:lpstr>Introduce Parameter Object</vt:lpstr>
      <vt:lpstr>PowerPoint Presentation</vt:lpstr>
      <vt:lpstr>Preserve Whole Object</vt:lpstr>
      <vt:lpstr>PowerPoint Presentation</vt:lpstr>
      <vt:lpstr>Replace Type Code with Class</vt:lpstr>
      <vt:lpstr>PowerPoint Presentation</vt:lpstr>
      <vt:lpstr>Replace Type Code with Subclasses</vt:lpstr>
      <vt:lpstr>PowerPoint Presentation</vt:lpstr>
      <vt:lpstr>Replace Type Code with State/Strategy</vt:lpstr>
      <vt:lpstr>PowerPoint Presentation</vt:lpstr>
      <vt:lpstr>Replace Array with Object</vt:lpstr>
      <vt:lpstr>PowerPoint Presentation</vt:lpstr>
      <vt:lpstr>Code Smells</vt:lpstr>
      <vt:lpstr>Agenda</vt:lpstr>
      <vt:lpstr>2.4. Long Parameter List</vt:lpstr>
      <vt:lpstr>Replace Parameter with Method Call</vt:lpstr>
      <vt:lpstr>PowerPoint Presentation</vt:lpstr>
      <vt:lpstr>Preserve Whole Object</vt:lpstr>
      <vt:lpstr>PowerPoint Presentation</vt:lpstr>
      <vt:lpstr>Introduce Parameter Object</vt:lpstr>
      <vt:lpstr>PowerPoint Presentation</vt:lpstr>
      <vt:lpstr>Code Smells</vt:lpstr>
      <vt:lpstr>Agenda</vt:lpstr>
      <vt:lpstr>2.5. Data Clumps</vt:lpstr>
      <vt:lpstr>Class Extractor</vt:lpstr>
      <vt:lpstr>Introduce Parameter Object</vt:lpstr>
      <vt:lpstr>PowerPoint Presentation</vt:lpstr>
      <vt:lpstr>Preserve Whole Object</vt:lpstr>
      <vt:lpstr>PowerPoint Presentation</vt:lpstr>
      <vt:lpstr>Code Smells</vt:lpstr>
      <vt:lpstr>Agenda</vt:lpstr>
      <vt:lpstr>3.1. Switch Statements</vt:lpstr>
      <vt:lpstr>Method Extractor</vt:lpstr>
      <vt:lpstr>PowerPoint Presentation</vt:lpstr>
      <vt:lpstr>Move Method</vt:lpstr>
      <vt:lpstr>PowerPoint Presentation</vt:lpstr>
      <vt:lpstr>Replace Type Code with Subclasses</vt:lpstr>
      <vt:lpstr>Replace Type Code with State/Strategy</vt:lpstr>
      <vt:lpstr>Replace Conditional with Polymorphism</vt:lpstr>
      <vt:lpstr>PowerPoint Presentation</vt:lpstr>
      <vt:lpstr>Replace Parameter with Explicit Methods</vt:lpstr>
      <vt:lpstr>PowerPoint Presentation</vt:lpstr>
      <vt:lpstr>Introduce Null Object</vt:lpstr>
      <vt:lpstr>PowerPoint Presentation</vt:lpstr>
      <vt:lpstr>Code Smells</vt:lpstr>
      <vt:lpstr>Agenda</vt:lpstr>
      <vt:lpstr>3.2. Temporary Field</vt:lpstr>
      <vt:lpstr>Class Extractor</vt:lpstr>
      <vt:lpstr>Replace Method with Method Object</vt:lpstr>
      <vt:lpstr>PowerPoint Presentation</vt:lpstr>
      <vt:lpstr>Introduce Null Object</vt:lpstr>
      <vt:lpstr>Code Smells</vt:lpstr>
      <vt:lpstr>Agenda</vt:lpstr>
      <vt:lpstr>3.3. Refused Bequest</vt:lpstr>
      <vt:lpstr>Replace Inheritance with Delegation</vt:lpstr>
      <vt:lpstr>PowerPoint Presentation</vt:lpstr>
      <vt:lpstr>Superclass Extractor</vt:lpstr>
      <vt:lpstr>PowerPoint Presentation</vt:lpstr>
      <vt:lpstr>Pull Up Field</vt:lpstr>
      <vt:lpstr>PowerPoint Presentation</vt:lpstr>
      <vt:lpstr>Pull Up Method</vt:lpstr>
      <vt:lpstr>PowerPoint Presentation</vt:lpstr>
      <vt:lpstr>Pull Up Constructor Body</vt:lpstr>
      <vt:lpstr>PowerPoint Presentation</vt:lpstr>
      <vt:lpstr>Code Smells</vt:lpstr>
      <vt:lpstr>Agenda</vt:lpstr>
      <vt:lpstr>3.4. Alternative Classes with Different Interfaces</vt:lpstr>
      <vt:lpstr>Rename Method</vt:lpstr>
      <vt:lpstr>PowerPoint Presentation</vt:lpstr>
      <vt:lpstr>Move Method</vt:lpstr>
      <vt:lpstr>Add Parameter</vt:lpstr>
      <vt:lpstr>PowerPoint Presentation</vt:lpstr>
      <vt:lpstr>Parameterize Method</vt:lpstr>
      <vt:lpstr>PowerPoint Presentation</vt:lpstr>
      <vt:lpstr>Superclass Extractor</vt:lpstr>
      <vt:lpstr>Code Smells</vt:lpstr>
      <vt:lpstr>Agenda</vt:lpstr>
      <vt:lpstr>4.1. Divergent Change Divergent Change resembles Shotgun Surgery but is actually the opposite smell. Divergent Change is when many changes are made to a single class. Shotgun Surgery refers to when a single change is made to multiple classes simultaneously.</vt:lpstr>
      <vt:lpstr>Class Extractor</vt:lpstr>
      <vt:lpstr>Superclass Extractor</vt:lpstr>
      <vt:lpstr>Subclass Extractor</vt:lpstr>
      <vt:lpstr>Code Smells</vt:lpstr>
      <vt:lpstr>Agenda</vt:lpstr>
      <vt:lpstr>4.2. Shotgun Surgery Shotgun Surgery resembles Divergent Change but is actually the opposite smell. Divergent Change is when many changes are made to a single class. Shotgun Surgery refers to when a single change is made to multiple classes simultaneously.</vt:lpstr>
      <vt:lpstr>Move Method</vt:lpstr>
      <vt:lpstr>Move Field</vt:lpstr>
      <vt:lpstr>PowerPoint Presentation</vt:lpstr>
      <vt:lpstr>Inline Class</vt:lpstr>
      <vt:lpstr>PowerPoint Presentation</vt:lpstr>
      <vt:lpstr>Code Smells</vt:lpstr>
      <vt:lpstr>Agenda</vt:lpstr>
      <vt:lpstr>4.3. Parallel Inheritance Hierarchies</vt:lpstr>
      <vt:lpstr>Move Method</vt:lpstr>
      <vt:lpstr>Move Field</vt:lpstr>
      <vt:lpstr>Code Smells</vt:lpstr>
      <vt:lpstr>Agenda</vt:lpstr>
      <vt:lpstr>5.1. Comments</vt:lpstr>
      <vt:lpstr>Variable Extractor</vt:lpstr>
      <vt:lpstr>Composing Methods</vt:lpstr>
      <vt:lpstr>Method Extractor</vt:lpstr>
      <vt:lpstr>Rename Method</vt:lpstr>
      <vt:lpstr>Introduce Assertion</vt:lpstr>
      <vt:lpstr>PowerPoint Presentation</vt:lpstr>
      <vt:lpstr>Code Smells</vt:lpstr>
      <vt:lpstr>Agenda</vt:lpstr>
      <vt:lpstr>5.2. Duplicate Code</vt:lpstr>
      <vt:lpstr>Form Template Method</vt:lpstr>
      <vt:lpstr>PowerPoint Presentation</vt:lpstr>
      <vt:lpstr>Substitute Algorithm</vt:lpstr>
      <vt:lpstr>Composing Methods</vt:lpstr>
      <vt:lpstr>Superclass Extractor</vt:lpstr>
      <vt:lpstr>Class Extractor</vt:lpstr>
      <vt:lpstr>Consolidate Conditional Expression</vt:lpstr>
      <vt:lpstr>PowerPoint Presentation</vt:lpstr>
      <vt:lpstr>Method Extractor</vt:lpstr>
      <vt:lpstr>Consolidate Duplicate Conditional Fragments</vt:lpstr>
      <vt:lpstr>PowerPoint Presentation</vt:lpstr>
      <vt:lpstr>Code Smells</vt:lpstr>
      <vt:lpstr>Agenda</vt:lpstr>
      <vt:lpstr>5.3. Lazy Class</vt:lpstr>
      <vt:lpstr>Inline Class</vt:lpstr>
      <vt:lpstr>Collapse Hierarchy</vt:lpstr>
      <vt:lpstr>PowerPoint Presentation</vt:lpstr>
      <vt:lpstr>Code Smells</vt:lpstr>
      <vt:lpstr>Agenda</vt:lpstr>
      <vt:lpstr>5.4. Data Class</vt:lpstr>
      <vt:lpstr>Encapsulate Field</vt:lpstr>
      <vt:lpstr>PowerPoint Presentation</vt:lpstr>
      <vt:lpstr>Encapsulate Collection</vt:lpstr>
      <vt:lpstr>PowerPoint Presentation</vt:lpstr>
      <vt:lpstr>Move Method</vt:lpstr>
      <vt:lpstr>Method Extractor</vt:lpstr>
      <vt:lpstr>Remove Setting Method</vt:lpstr>
      <vt:lpstr>PowerPoint Presentation</vt:lpstr>
      <vt:lpstr>Hide Method</vt:lpstr>
      <vt:lpstr>PowerPoint Presentation</vt:lpstr>
      <vt:lpstr>Code Smells</vt:lpstr>
      <vt:lpstr>Agenda</vt:lpstr>
      <vt:lpstr>5.5. Dead Code</vt:lpstr>
      <vt:lpstr>Inline Class</vt:lpstr>
      <vt:lpstr>Collapse Hierarchy</vt:lpstr>
      <vt:lpstr>Remove Parameter</vt:lpstr>
      <vt:lpstr>PowerPoint Presentation</vt:lpstr>
      <vt:lpstr>Code Smells</vt:lpstr>
      <vt:lpstr>Agenda</vt:lpstr>
      <vt:lpstr>5.6. Speculative Generality</vt:lpstr>
      <vt:lpstr>Collapse Hierarchy</vt:lpstr>
      <vt:lpstr>Inline Class</vt:lpstr>
      <vt:lpstr>Inline Method</vt:lpstr>
      <vt:lpstr>Composing Methods</vt:lpstr>
      <vt:lpstr>Remove Parameter</vt:lpstr>
      <vt:lpstr>Code Smells</vt:lpstr>
      <vt:lpstr>Agenda</vt:lpstr>
      <vt:lpstr>6.1. Feature Envy</vt:lpstr>
      <vt:lpstr>Move Method</vt:lpstr>
      <vt:lpstr>Method Extractor</vt:lpstr>
      <vt:lpstr>Code Smells</vt:lpstr>
      <vt:lpstr>Agenda</vt:lpstr>
      <vt:lpstr>6.2. Inappropriate Intimacy</vt:lpstr>
      <vt:lpstr>Move Method</vt:lpstr>
      <vt:lpstr>Move Field</vt:lpstr>
      <vt:lpstr>Class Extractor</vt:lpstr>
      <vt:lpstr>Hide Delegate</vt:lpstr>
      <vt:lpstr>PowerPoint Presentation</vt:lpstr>
      <vt:lpstr>Change Bidirectional Association to Unidirectional</vt:lpstr>
      <vt:lpstr>PowerPoint Presentation</vt:lpstr>
      <vt:lpstr>Replace Delegation with Inheritance</vt:lpstr>
      <vt:lpstr>PowerPoint Presentation</vt:lpstr>
      <vt:lpstr>Code Smells</vt:lpstr>
      <vt:lpstr>Agenda</vt:lpstr>
      <vt:lpstr>6.3. Message Chains</vt:lpstr>
      <vt:lpstr>Hide Delegate</vt:lpstr>
      <vt:lpstr>Method Extractor</vt:lpstr>
      <vt:lpstr>Move Method</vt:lpstr>
      <vt:lpstr>Code Smells</vt:lpstr>
      <vt:lpstr>Agenda</vt:lpstr>
      <vt:lpstr>6.4. Middle Man</vt:lpstr>
      <vt:lpstr>Remove Middle Man</vt:lpstr>
      <vt:lpstr>PowerPoint Presentation</vt:lpstr>
      <vt:lpstr>Code Smells</vt:lpstr>
      <vt:lpstr>Agenda</vt:lpstr>
      <vt:lpstr>7.1. Incomplete Library Class</vt:lpstr>
      <vt:lpstr>Introduce Foreign Method</vt:lpstr>
      <vt:lpstr>PowerPoint Presentation</vt:lpstr>
      <vt:lpstr>Introduce Local Extension</vt:lpstr>
      <vt:lpstr>PowerPoint Presentation</vt:lpstr>
      <vt:lpstr>Composing Methods</vt:lpstr>
      <vt:lpstr>Composing Methods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Abdelhalim M. Badr</dc:creator>
  <cp:lastModifiedBy>Abdelhalim M. Badr</cp:lastModifiedBy>
  <cp:revision>279</cp:revision>
  <dcterms:created xsi:type="dcterms:W3CDTF">2021-12-22T08:25:35Z</dcterms:created>
  <dcterms:modified xsi:type="dcterms:W3CDTF">2022-01-04T08:30:25Z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46dcb16-a9a2-43b3-be3c-71abf6bd1ea1_Enabled">
    <vt:lpwstr>true</vt:lpwstr>
  </property>
  <property fmtid="{D5CDD505-2E9C-101B-9397-08002B2CF9AE}" pid="3" name="MSIP_Label_346dcb16-a9a2-43b3-be3c-71abf6bd1ea1_SetDate">
    <vt:lpwstr>2021-12-22T08:36:38Z</vt:lpwstr>
  </property>
  <property fmtid="{D5CDD505-2E9C-101B-9397-08002B2CF9AE}" pid="4" name="MSIP_Label_346dcb16-a9a2-43b3-be3c-71abf6bd1ea1_Method">
    <vt:lpwstr>Privileged</vt:lpwstr>
  </property>
  <property fmtid="{D5CDD505-2E9C-101B-9397-08002B2CF9AE}" pid="5" name="MSIP_Label_346dcb16-a9a2-43b3-be3c-71abf6bd1ea1_Name">
    <vt:lpwstr>346dcb16-a9a2-43b3-be3c-71abf6bd1ea1</vt:lpwstr>
  </property>
  <property fmtid="{D5CDD505-2E9C-101B-9397-08002B2CF9AE}" pid="6" name="MSIP_Label_346dcb16-a9a2-43b3-be3c-71abf6bd1ea1_SiteId">
    <vt:lpwstr>350ffe67-1872-4323-ae90-be3e70195eb1</vt:lpwstr>
  </property>
  <property fmtid="{D5CDD505-2E9C-101B-9397-08002B2CF9AE}" pid="7" name="MSIP_Label_346dcb16-a9a2-43b3-be3c-71abf6bd1ea1_ActionId">
    <vt:lpwstr>123579af-53a5-409b-a5b4-1c02ba4fb196</vt:lpwstr>
  </property>
  <property fmtid="{D5CDD505-2E9C-101B-9397-08002B2CF9AE}" pid="8" name="MSIP_Label_346dcb16-a9a2-43b3-be3c-71abf6bd1ea1_ContentBits">
    <vt:lpwstr>1</vt:lpwstr>
  </property>
  <property fmtid="{D5CDD505-2E9C-101B-9397-08002B2CF9AE}" pid="9" name="ClassificationContentMarkingHeaderLocations">
    <vt:lpwstr>Office Theme:8</vt:lpwstr>
  </property>
  <property fmtid="{D5CDD505-2E9C-101B-9397-08002B2CF9AE}" pid="10" name="ClassificationContentMarkingHeaderText">
    <vt:lpwstr>This message/document has been classified as “Public”         </vt:lpwstr>
  </property>
</Properties>
</file>